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1"/>
  </p:notesMasterIdLst>
  <p:handoutMasterIdLst>
    <p:handoutMasterId r:id="rId22"/>
  </p:handoutMasterIdLst>
  <p:sldIdLst>
    <p:sldId id="301" r:id="rId3"/>
    <p:sldId id="567" r:id="rId4"/>
    <p:sldId id="543" r:id="rId5"/>
    <p:sldId id="563" r:id="rId6"/>
    <p:sldId id="732" r:id="rId7"/>
    <p:sldId id="562" r:id="rId8"/>
    <p:sldId id="545" r:id="rId9"/>
    <p:sldId id="546" r:id="rId10"/>
    <p:sldId id="390" r:id="rId11"/>
    <p:sldId id="547" r:id="rId12"/>
    <p:sldId id="391" r:id="rId13"/>
    <p:sldId id="394" r:id="rId14"/>
    <p:sldId id="282" r:id="rId15"/>
    <p:sldId id="733" r:id="rId16"/>
    <p:sldId id="734" r:id="rId17"/>
    <p:sldId id="735" r:id="rId18"/>
    <p:sldId id="551" r:id="rId19"/>
    <p:sldId id="56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513" autoAdjust="0"/>
  </p:normalViewPr>
  <p:slideViewPr>
    <p:cSldViewPr>
      <p:cViewPr varScale="1">
        <p:scale>
          <a:sx n="56" d="100"/>
          <a:sy n="56" d="100"/>
        </p:scale>
        <p:origin x="1580" y="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1/23/2023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val="290769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1/23/2023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dirty="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(UIE)</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2"/>
          </p:cNvPr>
          <p:cNvPicPr>
            <a:picLocks noChangeAspect="1" noChangeArrowheads="1"/>
          </p:cNvPicPr>
          <p:nvPr/>
        </p:nvPicPr>
        <p:blipFill>
          <a:blip r:embed="rId13"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1/23/2023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tutorialspoint.com/cryptography/index.htm" TargetMode="External"/><Relationship Id="rId2" Type="http://schemas.openxmlformats.org/officeDocument/2006/relationships/hyperlink" Target="http://www.brainkart.com/article/Classical-Encryption-Techniques_8339/" TargetMode="External"/><Relationship Id="rId1" Type="http://schemas.openxmlformats.org/officeDocument/2006/relationships/slideLayout" Target="../slideLayouts/slideLayout2.xml"/><Relationship Id="rId6" Type="http://schemas.openxmlformats.org/officeDocument/2006/relationships/hyperlink" Target="https://www2.slideshare.net/lineking/classical-encryption-techniques-in-network-security?qid=e388c29f-793d-4f2b-bcaf-9d22e9ca07b5&amp;v=&amp;b=&amp;from_search=1" TargetMode="External"/><Relationship Id="rId5" Type="http://schemas.openxmlformats.org/officeDocument/2006/relationships/hyperlink" Target="https://www.techopedia.com/definition/1770/cryptography#:~:text=Cryptography%20involves%20creating%20written%20or,information%20to%20be%20kept%20secret.&amp;text=Information%20security%20uses%20cryptography%20on,transit%20and%20while%20being%20stored" TargetMode="External"/><Relationship Id="rId4" Type="http://schemas.openxmlformats.org/officeDocument/2006/relationships/hyperlink" Target="https://www.geeksforgeeks.org/cryptography-introduction/"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bookauthority.org/books/new-cyber-security-ebooks" TargetMode="External"/><Relationship Id="rId2" Type="http://schemas.openxmlformats.org/officeDocument/2006/relationships/hyperlink" Target="https://www.pdfdrive.com/cyber-security-books.html" TargetMode="External"/><Relationship Id="rId1" Type="http://schemas.openxmlformats.org/officeDocument/2006/relationships/slideLayout" Target="../slideLayouts/slideLayout2.xml"/><Relationship Id="rId5" Type="http://schemas.openxmlformats.org/officeDocument/2006/relationships/hyperlink" Target="https://www.freetechbooks.com/information-security-f52.html" TargetMode="External"/><Relationship Id="rId4" Type="http://schemas.openxmlformats.org/officeDocument/2006/relationships/hyperlink" Target="https://bookauthority.org/books/best-cyber-security-ebook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84"/>
        <p:cNvGrpSpPr/>
        <p:nvPr/>
      </p:nvGrpSpPr>
      <p:grpSpPr>
        <a:xfrm>
          <a:off x="0" y="0"/>
          <a:ext cx="0" cy="0"/>
          <a:chOff x="0" y="0"/>
          <a:chExt cx="0" cy="0"/>
        </a:xfrm>
      </p:grpSpPr>
      <p:sp>
        <p:nvSpPr>
          <p:cNvPr id="85" name="Google Shape;85;p14"/>
          <p:cNvSpPr/>
          <p:nvPr/>
        </p:nvSpPr>
        <p:spPr>
          <a:xfrm>
            <a:off x="-3175" y="5340350"/>
            <a:ext cx="9147300" cy="151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4"/>
          <p:cNvSpPr/>
          <p:nvPr/>
        </p:nvSpPr>
        <p:spPr>
          <a:xfrm>
            <a:off x="227013" y="5902325"/>
            <a:ext cx="33300" cy="612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4"/>
          <p:cNvSpPr txBox="1"/>
          <p:nvPr/>
        </p:nvSpPr>
        <p:spPr>
          <a:xfrm>
            <a:off x="6572250" y="6508750"/>
            <a:ext cx="20574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98989"/>
              </a:solidFill>
              <a:latin typeface="Calibri"/>
              <a:ea typeface="Calibri"/>
              <a:cs typeface="Calibri"/>
              <a:sym typeface="Calibri"/>
            </a:endParaRPr>
          </a:p>
        </p:txBody>
      </p:sp>
      <p:sp>
        <p:nvSpPr>
          <p:cNvPr id="88" name="Google Shape;88;p14"/>
          <p:cNvSpPr/>
          <p:nvPr/>
        </p:nvSpPr>
        <p:spPr>
          <a:xfrm rot="10800000" flipH="1">
            <a:off x="7131050" y="5940313"/>
            <a:ext cx="968400" cy="11574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9" name="Google Shape;89;p14"/>
          <p:cNvPicPr preferRelativeResize="0"/>
          <p:nvPr/>
        </p:nvPicPr>
        <p:blipFill rotWithShape="1">
          <a:blip r:embed="rId3">
            <a:alphaModFix/>
          </a:blip>
          <a:srcRect/>
          <a:stretch/>
        </p:blipFill>
        <p:spPr>
          <a:xfrm>
            <a:off x="0" y="2833688"/>
            <a:ext cx="2478087" cy="3148012"/>
          </a:xfrm>
          <a:prstGeom prst="rect">
            <a:avLst/>
          </a:prstGeom>
          <a:noFill/>
          <a:ln>
            <a:noFill/>
          </a:ln>
        </p:spPr>
      </p:pic>
      <p:sp>
        <p:nvSpPr>
          <p:cNvPr id="90" name="Google Shape;90;p14"/>
          <p:cNvSpPr/>
          <p:nvPr/>
        </p:nvSpPr>
        <p:spPr>
          <a:xfrm flipH="1">
            <a:off x="5284800" y="-65088"/>
            <a:ext cx="3859200" cy="58530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4"/>
          <p:cNvSpPr/>
          <p:nvPr/>
        </p:nvSpPr>
        <p:spPr>
          <a:xfrm>
            <a:off x="1593056" y="2025526"/>
            <a:ext cx="5122200" cy="1580700"/>
          </a:xfrm>
          <a:prstGeom prst="rect">
            <a:avLst/>
          </a:prstGeom>
          <a:gradFill>
            <a:gsLst>
              <a:gs pos="0">
                <a:srgbClr val="FFFFFF">
                  <a:alpha val="0"/>
                </a:srgbClr>
              </a:gs>
              <a:gs pos="2659">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2" name="Google Shape;92;p14"/>
          <p:cNvPicPr preferRelativeResize="0"/>
          <p:nvPr/>
        </p:nvPicPr>
        <p:blipFill rotWithShape="1">
          <a:blip r:embed="rId4">
            <a:alphaModFix/>
          </a:blip>
          <a:srcRect/>
          <a:stretch/>
        </p:blipFill>
        <p:spPr>
          <a:xfrm>
            <a:off x="9525" y="23813"/>
            <a:ext cx="2894014" cy="1538287"/>
          </a:xfrm>
          <a:prstGeom prst="rect">
            <a:avLst/>
          </a:prstGeom>
          <a:noFill/>
          <a:ln>
            <a:noFill/>
          </a:ln>
        </p:spPr>
      </p:pic>
      <p:sp>
        <p:nvSpPr>
          <p:cNvPr id="93" name="Google Shape;93;p14"/>
          <p:cNvSpPr/>
          <p:nvPr/>
        </p:nvSpPr>
        <p:spPr>
          <a:xfrm flipH="1">
            <a:off x="7372375" y="5334000"/>
            <a:ext cx="1774800" cy="1600200"/>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4"/>
          <p:cNvSpPr txBox="1"/>
          <p:nvPr/>
        </p:nvSpPr>
        <p:spPr>
          <a:xfrm>
            <a:off x="5160963" y="6019800"/>
            <a:ext cx="36957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95" name="Google Shape;95;p14"/>
          <p:cNvSpPr/>
          <p:nvPr/>
        </p:nvSpPr>
        <p:spPr>
          <a:xfrm>
            <a:off x="5164138" y="6043613"/>
            <a:ext cx="34800" cy="369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4"/>
          <p:cNvSpPr txBox="1"/>
          <p:nvPr/>
        </p:nvSpPr>
        <p:spPr>
          <a:xfrm>
            <a:off x="127000" y="6013450"/>
            <a:ext cx="4203600" cy="338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a:solidFill>
                  <a:schemeClr val="dk1"/>
                </a:solidFill>
                <a:latin typeface="Raleway Thin"/>
                <a:ea typeface="Raleway Thin"/>
                <a:cs typeface="Raleway Thin"/>
                <a:sym typeface="Raleway Thin"/>
              </a:rPr>
              <a:t>INTRODUCTION</a:t>
            </a:r>
            <a:endParaRPr/>
          </a:p>
        </p:txBody>
      </p:sp>
      <p:sp>
        <p:nvSpPr>
          <p:cNvPr id="97" name="Google Shape;97;p14"/>
          <p:cNvSpPr txBox="1"/>
          <p:nvPr/>
        </p:nvSpPr>
        <p:spPr>
          <a:xfrm>
            <a:off x="950913" y="1477963"/>
            <a:ext cx="7392900" cy="57186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UNIVERSITY INSTITUTE OF ENGINEERING</a:t>
            </a:r>
            <a:endParaRPr dirty="0"/>
          </a:p>
          <a:p>
            <a:pPr marL="0" marR="0" lvl="0" indent="0" algn="ctr" rtl="0">
              <a:lnSpc>
                <a:spcPct val="90000"/>
              </a:lnSpc>
              <a:spcBef>
                <a:spcPts val="1120"/>
              </a:spcBef>
              <a:spcAft>
                <a:spcPts val="0"/>
              </a:spcAft>
              <a:buNone/>
            </a:pPr>
            <a:r>
              <a:rPr lang="en-US" sz="3200" b="1" i="0" u="none" strike="noStrike" cap="none" dirty="0">
                <a:solidFill>
                  <a:schemeClr val="dk1"/>
                </a:solidFill>
                <a:latin typeface="Arial Black"/>
                <a:ea typeface="Arial Black"/>
                <a:cs typeface="Arial Black"/>
                <a:sym typeface="Arial Black"/>
              </a:rPr>
              <a:t>COMPUTER SCIENCE &amp; ENGINEERING</a:t>
            </a:r>
            <a:endParaRPr sz="28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1120"/>
              </a:spcBef>
              <a:spcAft>
                <a:spcPts val="0"/>
              </a:spcAft>
              <a:buNone/>
            </a:pPr>
            <a:r>
              <a:rPr lang="en-US" sz="3200" b="0" i="0" u="none" strike="noStrike" cap="none" dirty="0">
                <a:solidFill>
                  <a:srgbClr val="000000"/>
                </a:solidFill>
                <a:latin typeface="Times"/>
                <a:ea typeface="Times"/>
                <a:cs typeface="Times"/>
                <a:sym typeface="Times"/>
              </a:rPr>
              <a:t>Introduction to Information Security and Cryptography </a:t>
            </a:r>
            <a:endParaRPr dirty="0"/>
          </a:p>
          <a:p>
            <a:pPr marL="0" marR="0" lvl="0" indent="0" algn="ctr"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(Subject Code:</a:t>
            </a:r>
            <a:r>
              <a:rPr lang="en-US" sz="1800" dirty="0">
                <a:solidFill>
                  <a:srgbClr val="000000"/>
                </a:solidFill>
                <a:effectLst/>
                <a:latin typeface="Calibri" panose="020F0502020204030204" pitchFamily="34" charset="0"/>
                <a:ea typeface="Calibri" panose="020F0502020204030204" pitchFamily="34" charset="0"/>
              </a:rPr>
              <a:t>20CST-354/ITT-354</a:t>
            </a:r>
            <a:r>
              <a:rPr lang="en-US" sz="2000" b="0" i="0" u="none" strike="noStrike" cap="none" dirty="0">
                <a:solidFill>
                  <a:schemeClr val="dk1"/>
                </a:solidFill>
                <a:latin typeface="Times New Roman"/>
                <a:ea typeface="Times New Roman"/>
                <a:cs typeface="Times New Roman"/>
                <a:sym typeface="Times New Roman"/>
              </a:rPr>
              <a:t>)</a:t>
            </a:r>
            <a:endParaRPr dirty="0"/>
          </a:p>
          <a:p>
            <a:pPr marL="0" marR="0" lvl="0" indent="0" algn="ctr" rtl="0">
              <a:lnSpc>
                <a:spcPct val="90000"/>
              </a:lnSpc>
              <a:spcBef>
                <a:spcPts val="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0" i="0" u="none" strike="noStrike" cap="none" dirty="0">
                <a:solidFill>
                  <a:schemeClr val="dk1"/>
                </a:solidFill>
                <a:latin typeface="Times New Roman"/>
                <a:ea typeface="Times New Roman"/>
                <a:cs typeface="Times New Roman"/>
                <a:sym typeface="Times New Roman"/>
              </a:rPr>
              <a:t>Prepared By : Er. Puneet kaur(E6913)</a:t>
            </a:r>
            <a:endParaRPr dirty="0"/>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i="0" u="none" strike="noStrike" cap="none" dirty="0">
                <a:solidFill>
                  <a:srgbClr val="262626"/>
                </a:solidFill>
                <a:latin typeface="Times New Roman"/>
                <a:ea typeface="Times New Roman"/>
                <a:cs typeface="Times New Roman"/>
                <a:sym typeface="Times New Roman"/>
              </a:rPr>
              <a:t> </a:t>
            </a:r>
            <a:endParaRPr dirty="0"/>
          </a:p>
          <a:p>
            <a:pPr marL="0" marR="0" lvl="0" indent="0" algn="l" rtl="0">
              <a:spcBef>
                <a:spcPts val="1120"/>
              </a:spcBef>
              <a:spcAft>
                <a:spcPts val="0"/>
              </a:spcAft>
              <a:buNone/>
            </a:pPr>
            <a:endParaRPr sz="1600" b="0" i="0" u="none" strike="noStrike" cap="none" dirty="0">
              <a:solidFill>
                <a:schemeClr val="dk1"/>
              </a:solidFill>
              <a:latin typeface="Raleway Thin"/>
              <a:ea typeface="Raleway Thin"/>
              <a:cs typeface="Raleway Thin"/>
              <a:sym typeface="Raleway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8153400" cy="1101090"/>
          </a:xfrm>
        </p:spPr>
        <p:txBody>
          <a:bodyPr/>
          <a:lstStyle/>
          <a:p>
            <a:pPr>
              <a:lnSpc>
                <a:spcPct val="107000"/>
              </a:lnSpc>
              <a:spcAft>
                <a:spcPts val="460"/>
              </a:spcAft>
            </a:pPr>
            <a:r>
              <a:rPr lang="en-IN" sz="3200" b="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Step 4: Processing message in 16-word block</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0" y="1405890"/>
            <a:ext cx="9067800" cy="4842510"/>
          </a:xfrm>
        </p:spPr>
        <p:txBody>
          <a:bodyPr>
            <a:normAutofit/>
          </a:bodyPr>
          <a:lstStyle/>
          <a:p>
            <a:pPr>
              <a:lnSpc>
                <a:spcPct val="200000"/>
              </a:lnSpc>
              <a:spcAft>
                <a:spcPts val="1660"/>
              </a:spcAf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MD5 uses the auxiliary functions which take the input as three 32-bit number and produces a 32-bit output. These functions use logical operators like OR, XOR, NOR.</a:t>
            </a:r>
          </a:p>
          <a:p>
            <a:pPr>
              <a:lnSpc>
                <a:spcPct val="200000"/>
              </a:lnSpc>
              <a:spcAft>
                <a:spcPts val="166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BB567AB2-C5F9-4A4A-A14C-78FF81F52B68}"/>
              </a:ext>
            </a:extLst>
          </p:cNvPr>
          <p:cNvGraphicFramePr>
            <a:graphicFrameLocks noGrp="1"/>
          </p:cNvGraphicFramePr>
          <p:nvPr>
            <p:extLst>
              <p:ext uri="{D42A27DB-BD31-4B8C-83A1-F6EECF244321}">
                <p14:modId xmlns:p14="http://schemas.microsoft.com/office/powerpoint/2010/main" val="786951484"/>
              </p:ext>
            </p:extLst>
          </p:nvPr>
        </p:nvGraphicFramePr>
        <p:xfrm>
          <a:off x="152400" y="2743200"/>
          <a:ext cx="8763000" cy="3505200"/>
        </p:xfrm>
        <a:graphic>
          <a:graphicData uri="http://schemas.openxmlformats.org/drawingml/2006/table">
            <a:tbl>
              <a:tblPr firstRow="1" firstCol="1" bandRow="1">
                <a:tableStyleId>{5C22544A-7EE6-4342-B048-85BDC9FD1C3A}</a:tableStyleId>
              </a:tblPr>
              <a:tblGrid>
                <a:gridCol w="4381500">
                  <a:extLst>
                    <a:ext uri="{9D8B030D-6E8A-4147-A177-3AD203B41FA5}">
                      <a16:colId xmlns:a16="http://schemas.microsoft.com/office/drawing/2014/main" val="4004511953"/>
                    </a:ext>
                  </a:extLst>
                </a:gridCol>
                <a:gridCol w="4381500">
                  <a:extLst>
                    <a:ext uri="{9D8B030D-6E8A-4147-A177-3AD203B41FA5}">
                      <a16:colId xmlns:a16="http://schemas.microsoft.com/office/drawing/2014/main" val="2699649822"/>
                    </a:ext>
                  </a:extLst>
                </a:gridCol>
              </a:tblGrid>
              <a:tr h="876300">
                <a:tc>
                  <a:txBody>
                    <a:bodyPr/>
                    <a:lstStyle/>
                    <a:p>
                      <a:pPr>
                        <a:lnSpc>
                          <a:spcPct val="200000"/>
                        </a:lnSpc>
                        <a:spcAft>
                          <a:spcPts val="800"/>
                        </a:spcAft>
                      </a:pPr>
                      <a:r>
                        <a:rPr lang="en-IN" sz="1800">
                          <a:effectLst/>
                        </a:rPr>
                        <a:t>F(X, Y, Z)</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800">
                          <a:effectLst/>
                        </a:rPr>
                        <a:t>XY v not (X)Z</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3506058470"/>
                  </a:ext>
                </a:extLst>
              </a:tr>
              <a:tr h="876300">
                <a:tc>
                  <a:txBody>
                    <a:bodyPr/>
                    <a:lstStyle/>
                    <a:p>
                      <a:pPr>
                        <a:lnSpc>
                          <a:spcPct val="200000"/>
                        </a:lnSpc>
                        <a:spcAft>
                          <a:spcPts val="800"/>
                        </a:spcAft>
                      </a:pPr>
                      <a:r>
                        <a:rPr lang="en-IN" sz="1800">
                          <a:effectLst/>
                        </a:rPr>
                        <a:t>G(X, Y, Z)</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800">
                          <a:effectLst/>
                        </a:rPr>
                        <a:t>XZ v Y not (Z)</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4258127932"/>
                  </a:ext>
                </a:extLst>
              </a:tr>
              <a:tr h="876300">
                <a:tc>
                  <a:txBody>
                    <a:bodyPr/>
                    <a:lstStyle/>
                    <a:p>
                      <a:pPr>
                        <a:lnSpc>
                          <a:spcPct val="200000"/>
                        </a:lnSpc>
                        <a:spcAft>
                          <a:spcPts val="800"/>
                        </a:spcAft>
                      </a:pPr>
                      <a:r>
                        <a:rPr lang="en-IN" sz="1800">
                          <a:effectLst/>
                        </a:rPr>
                        <a:t>H(X, Y, Z)</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800" dirty="0">
                          <a:effectLst/>
                        </a:rPr>
                        <a:t>X </a:t>
                      </a:r>
                      <a:r>
                        <a:rPr lang="en-IN" sz="1800" dirty="0" err="1">
                          <a:effectLst/>
                        </a:rPr>
                        <a:t>xor</a:t>
                      </a:r>
                      <a:r>
                        <a:rPr lang="en-IN" sz="1800" dirty="0">
                          <a:effectLst/>
                        </a:rPr>
                        <a:t> Y </a:t>
                      </a:r>
                      <a:r>
                        <a:rPr lang="en-IN" sz="1800" dirty="0" err="1">
                          <a:effectLst/>
                        </a:rPr>
                        <a:t>xor</a:t>
                      </a:r>
                      <a:r>
                        <a:rPr lang="en-IN" sz="1800" dirty="0">
                          <a:effectLst/>
                        </a:rPr>
                        <a:t> 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4075953691"/>
                  </a:ext>
                </a:extLst>
              </a:tr>
              <a:tr h="876300">
                <a:tc>
                  <a:txBody>
                    <a:bodyPr/>
                    <a:lstStyle/>
                    <a:p>
                      <a:pPr>
                        <a:lnSpc>
                          <a:spcPct val="200000"/>
                        </a:lnSpc>
                        <a:spcAft>
                          <a:spcPts val="800"/>
                        </a:spcAft>
                      </a:pPr>
                      <a:r>
                        <a:rPr lang="en-IN" sz="1800" dirty="0">
                          <a:effectLst/>
                        </a:rPr>
                        <a:t>I(X, Y, 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800" dirty="0">
                          <a:effectLst/>
                        </a:rPr>
                        <a:t>Y </a:t>
                      </a:r>
                      <a:r>
                        <a:rPr lang="en-IN" sz="1800" dirty="0" err="1">
                          <a:effectLst/>
                        </a:rPr>
                        <a:t>xor</a:t>
                      </a:r>
                      <a:r>
                        <a:rPr lang="en-IN" sz="1800" dirty="0">
                          <a:effectLst/>
                        </a:rPr>
                        <a:t> (X v not (Z))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894011660"/>
                  </a:ext>
                </a:extLst>
              </a:tr>
            </a:tbl>
          </a:graphicData>
        </a:graphic>
      </p:graphicFrame>
    </p:spTree>
    <p:extLst>
      <p:ext uri="{BB962C8B-B14F-4D97-AF65-F5344CB8AC3E}">
        <p14:creationId xmlns:p14="http://schemas.microsoft.com/office/powerpoint/2010/main" val="3331565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7"/>
          <p:cNvSpPr>
            <a:spLocks noGrp="1" noChangeArrowheads="1"/>
          </p:cNvSpPr>
          <p:nvPr>
            <p:ph type="title"/>
          </p:nvPr>
        </p:nvSpPr>
        <p:spPr>
          <a:xfrm>
            <a:off x="457200" y="457200"/>
            <a:ext cx="8229600" cy="811212"/>
          </a:xfrm>
        </p:spPr>
        <p:txBody>
          <a:bodyPr/>
          <a:lstStyle/>
          <a:p>
            <a:pPr eaLnBrk="1" fontAlgn="auto" hangingPunct="1">
              <a:spcAft>
                <a:spcPts val="0"/>
              </a:spcAft>
              <a:defRPr/>
            </a:pPr>
            <a:endParaRPr lang="en-US" sz="3200" dirty="0">
              <a:solidFill>
                <a:srgbClr val="FF0000"/>
              </a:solidFill>
            </a:endParaRPr>
          </a:p>
        </p:txBody>
      </p:sp>
      <p:sp>
        <p:nvSpPr>
          <p:cNvPr id="2054" name="Text Box 9"/>
          <p:cNvSpPr txBox="1">
            <a:spLocks noChangeArrowheads="1"/>
          </p:cNvSpPr>
          <p:nvPr/>
        </p:nvSpPr>
        <p:spPr bwMode="auto">
          <a:xfrm>
            <a:off x="381000" y="1600200"/>
            <a:ext cx="8382000" cy="4353499"/>
          </a:xfrm>
          <a:prstGeom prst="rect">
            <a:avLst/>
          </a:prstGeom>
          <a:noFill/>
          <a:ln w="9525">
            <a:noFill/>
            <a:miter lim="800000"/>
            <a:headEnd/>
            <a:tailEnd/>
          </a:ln>
        </p:spPr>
        <p:txBody>
          <a:bodyPr>
            <a:spAutoFit/>
          </a:bodyPr>
          <a:lstStyle/>
          <a:p>
            <a:pPr>
              <a:lnSpc>
                <a:spcPct val="200000"/>
              </a:lnSpc>
              <a:spcAft>
                <a:spcPts val="1660"/>
              </a:spcAft>
            </a:pP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content of four buffers are mixed with the input using this auxiliary buffer and 16 rounds are performed using 16 basic operations.</a:t>
            </a:r>
          </a:p>
          <a:p>
            <a:pPr>
              <a:lnSpc>
                <a:spcPct val="200000"/>
              </a:lnSpc>
              <a:spcAft>
                <a:spcPts val="1660"/>
              </a:spcAft>
            </a:pPr>
            <a:r>
              <a:rPr lang="en-IN" sz="20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Output-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1660"/>
              </a:spcAft>
            </a:pP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After all, rounds have performed the buffer A, B, C, D contains the MD5 output starting with lower bit A and ending with higher bit 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166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 name="Group 17"/>
          <p:cNvGrpSpPr>
            <a:grpSpLocks/>
          </p:cNvGrpSpPr>
          <p:nvPr/>
        </p:nvGrpSpPr>
        <p:grpSpPr bwMode="auto">
          <a:xfrm>
            <a:off x="5929313" y="5748338"/>
            <a:ext cx="1474787" cy="458787"/>
            <a:chOff x="3735" y="3621"/>
            <a:chExt cx="929" cy="289"/>
          </a:xfrm>
        </p:grpSpPr>
        <p:sp>
          <p:nvSpPr>
            <p:cNvPr id="2057" name="Rectangle 12"/>
            <p:cNvSpPr>
              <a:spLocks noChangeArrowheads="1"/>
            </p:cNvSpPr>
            <p:nvPr/>
          </p:nvSpPr>
          <p:spPr bwMode="auto">
            <a:xfrm>
              <a:off x="3792" y="3622"/>
              <a:ext cx="872" cy="288"/>
            </a:xfrm>
            <a:prstGeom prst="rect">
              <a:avLst/>
            </a:prstGeom>
            <a:solidFill>
              <a:srgbClr val="FCFEFE"/>
            </a:solidFill>
            <a:ln w="9525">
              <a:noFill/>
              <a:miter lim="800000"/>
              <a:headEnd/>
              <a:tailEnd/>
            </a:ln>
          </p:spPr>
          <p:txBody>
            <a:bodyPr wrap="none" anchor="ctr"/>
            <a:lstStyle/>
            <a:p>
              <a:endParaRPr lang="en-US"/>
            </a:p>
          </p:txBody>
        </p:sp>
        <p:sp>
          <p:nvSpPr>
            <p:cNvPr id="2058" name="Text Box 13"/>
            <p:cNvSpPr txBox="1">
              <a:spLocks noChangeArrowheads="1"/>
            </p:cNvSpPr>
            <p:nvPr/>
          </p:nvSpPr>
          <p:spPr bwMode="auto">
            <a:xfrm>
              <a:off x="3735" y="3621"/>
              <a:ext cx="812" cy="231"/>
            </a:xfrm>
            <a:prstGeom prst="rect">
              <a:avLst/>
            </a:prstGeom>
            <a:noFill/>
            <a:ln w="9525">
              <a:noFill/>
              <a:miter lim="800000"/>
              <a:headEnd/>
              <a:tailEnd/>
            </a:ln>
          </p:spPr>
          <p:txBody>
            <a:bodyPr>
              <a:spAutoFit/>
            </a:bodyPr>
            <a:lstStyle/>
            <a:p>
              <a:pPr>
                <a:spcBef>
                  <a:spcPct val="50000"/>
                </a:spcBef>
              </a:pPr>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4294967295"/>
          </p:nvPr>
        </p:nvSpPr>
        <p:spPr bwMode="auto">
          <a:xfrm>
            <a:off x="4379913" y="6408738"/>
            <a:ext cx="2351087" cy="365125"/>
          </a:xfrm>
          <a:prstGeom prst="rect">
            <a:avLst/>
          </a:prstGeom>
          <a:noFill/>
          <a:ln>
            <a:miter lim="800000"/>
            <a:headEnd/>
            <a:tailEnd/>
          </a:ln>
        </p:spPr>
        <p:txBody>
          <a:bodyPr wrap="square" lIns="91440" tIns="45720" rIns="91440" bIns="45720" numCol="1" anchorCtr="0" compatLnSpc="1">
            <a:prstTxWarp prst="textNoShape">
              <a:avLst/>
            </a:prstTxWarp>
          </a:bodyPr>
          <a:lstStyle/>
          <a:p>
            <a:r>
              <a:rPr lang="en-US" dirty="0"/>
              <a:t>   </a:t>
            </a:r>
          </a:p>
        </p:txBody>
      </p:sp>
      <p:sp>
        <p:nvSpPr>
          <p:cNvPr id="4" name="Rectangle 4"/>
          <p:cNvSpPr>
            <a:spLocks noGrp="1" noChangeArrowheads="1"/>
          </p:cNvSpPr>
          <p:nvPr>
            <p:ph type="title"/>
          </p:nvPr>
        </p:nvSpPr>
        <p:spPr>
          <a:xfrm>
            <a:off x="990600" y="533400"/>
            <a:ext cx="7924800" cy="609600"/>
          </a:xfrm>
        </p:spPr>
        <p:txBody>
          <a:bodyPr/>
          <a:lstStyle/>
          <a:p>
            <a:pPr eaLnBrk="1" fontAlgn="auto" hangingPunct="1">
              <a:spcAft>
                <a:spcPts val="0"/>
              </a:spcAft>
              <a:defRPr/>
            </a:pPr>
            <a:r>
              <a:rPr lang="en-US" sz="3200" dirty="0">
                <a:solidFill>
                  <a:srgbClr val="FF0000"/>
                </a:solidFill>
              </a:rPr>
              <a:t>Example</a:t>
            </a:r>
          </a:p>
        </p:txBody>
      </p:sp>
      <p:graphicFrame>
        <p:nvGraphicFramePr>
          <p:cNvPr id="6" name="Table 5">
            <a:extLst>
              <a:ext uri="{FF2B5EF4-FFF2-40B4-BE49-F238E27FC236}">
                <a16:creationId xmlns:a16="http://schemas.microsoft.com/office/drawing/2014/main" id="{533FE6D4-F08E-418E-8BAB-4CE98E06057D}"/>
              </a:ext>
            </a:extLst>
          </p:cNvPr>
          <p:cNvGraphicFramePr>
            <a:graphicFrameLocks noGrp="1"/>
          </p:cNvGraphicFramePr>
          <p:nvPr>
            <p:extLst>
              <p:ext uri="{D42A27DB-BD31-4B8C-83A1-F6EECF244321}">
                <p14:modId xmlns:p14="http://schemas.microsoft.com/office/powerpoint/2010/main" val="3477557655"/>
              </p:ext>
            </p:extLst>
          </p:nvPr>
        </p:nvGraphicFramePr>
        <p:xfrm>
          <a:off x="701675" y="1730553"/>
          <a:ext cx="7740650" cy="1627010"/>
        </p:xfrm>
        <a:graphic>
          <a:graphicData uri="http://schemas.openxmlformats.org/drawingml/2006/table">
            <a:tbl>
              <a:tblPr firstRow="1" firstCol="1" bandRow="1">
                <a:tableStyleId>{5C22544A-7EE6-4342-B048-85BDC9FD1C3A}</a:tableStyleId>
              </a:tblPr>
              <a:tblGrid>
                <a:gridCol w="7740650">
                  <a:extLst>
                    <a:ext uri="{9D8B030D-6E8A-4147-A177-3AD203B41FA5}">
                      <a16:colId xmlns:a16="http://schemas.microsoft.com/office/drawing/2014/main" val="3457407330"/>
                    </a:ext>
                  </a:extLst>
                </a:gridCol>
              </a:tblGrid>
              <a:tr h="813505">
                <a:tc>
                  <a:txBody>
                    <a:bodyPr/>
                    <a:lstStyle/>
                    <a:p>
                      <a:pPr>
                        <a:lnSpc>
                          <a:spcPct val="200000"/>
                        </a:lnSpc>
                        <a:spcAft>
                          <a:spcPts val="800"/>
                        </a:spcAft>
                      </a:pPr>
                      <a:r>
                        <a:rPr lang="en-IN" sz="2000">
                          <a:effectLst/>
                        </a:rPr>
                        <a:t>Input: This is an article about the cryptography algorithm</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967386997"/>
                  </a:ext>
                </a:extLst>
              </a:tr>
              <a:tr h="813505">
                <a:tc>
                  <a:txBody>
                    <a:bodyPr/>
                    <a:lstStyle/>
                    <a:p>
                      <a:pPr>
                        <a:lnSpc>
                          <a:spcPct val="200000"/>
                        </a:lnSpc>
                        <a:spcAft>
                          <a:spcPts val="800"/>
                        </a:spcAft>
                      </a:pPr>
                      <a:r>
                        <a:rPr lang="en-IN" sz="2000" dirty="0">
                          <a:effectLst/>
                        </a:rPr>
                        <a:t>Output: e4d909c290dfb1ca068ffaddd22cbb0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292688699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pPr marL="342900" lvl="0" indent="-342900">
              <a:lnSpc>
                <a:spcPct val="200000"/>
              </a:lnSpc>
              <a:spcAft>
                <a:spcPts val="800"/>
              </a:spcAft>
              <a:buSzPts val="1000"/>
              <a:buFont typeface="Symbol" panose="05050102010706020507" pitchFamily="18" charset="2"/>
              <a:buChar char=""/>
              <a:tabLst>
                <a:tab pos="457200" algn="l"/>
              </a:tabLst>
            </a:pP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MD5 Algorithms are useful because it is easier to compare and store these smaller hashes than to store a large text of variable length. It is a widely used algorithm for one way hashes that are used to verify without necessarily giving the original value.MD5 Algorithm is used by </a:t>
            </a:r>
            <a:r>
              <a:rPr lang="en-IN" sz="2000" u="none" strike="noStrike"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Unix</a:t>
            </a: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systems to store the passwords of the user in a 128-bit encrypted format. MD5 algorithms are widely used to check the integrity of the files.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p:cNvSpPr>
            <a:spLocks noGrp="1"/>
          </p:cNvSpPr>
          <p:nvPr>
            <p:ph type="body" sz="quarter" idx="10"/>
          </p:nvPr>
        </p:nvSpPr>
        <p:spPr/>
        <p:txBody>
          <a:bodyPr>
            <a:normAutofit fontScale="85000" lnSpcReduction="10000"/>
          </a:bodyPr>
          <a:lstStyle/>
          <a:p>
            <a:pPr>
              <a:lnSpc>
                <a:spcPct val="107000"/>
              </a:lnSpc>
              <a:spcAft>
                <a:spcPts val="460"/>
              </a:spcAft>
            </a:pPr>
            <a:r>
              <a:rPr lang="en-IN" sz="280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Advantages and Disadvantages of MD5 Algorithm</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pPr marL="342900" lvl="0" indent="-342900">
              <a:lnSpc>
                <a:spcPct val="200000"/>
              </a:lnSpc>
              <a:spcAft>
                <a:spcPts val="800"/>
              </a:spcAft>
              <a:buSzPts val="1000"/>
              <a:buFont typeface="Symbol" panose="05050102010706020507" pitchFamily="18" charset="2"/>
              <a:buChar char=""/>
              <a:tabLst>
                <a:tab pos="457200" algn="l"/>
              </a:tabLst>
            </a:pPr>
            <a:r>
              <a:rPr lang="en-IN" sz="24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Moreover, it is very easy to generate a message digest of the original message using this algorithm. It can perform the message digest of a message having any number of bits, it is not limited to message in the multiples of 8, unlike MD5sum which is limited to octets.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p:cNvSpPr>
            <a:spLocks noGrp="1"/>
          </p:cNvSpPr>
          <p:nvPr>
            <p:ph type="body" sz="quarter" idx="10"/>
          </p:nvPr>
        </p:nvSpPr>
        <p:spPr>
          <a:xfrm>
            <a:off x="1066800" y="609600"/>
            <a:ext cx="7924800" cy="838200"/>
          </a:xfrm>
        </p:spPr>
        <p:txBody>
          <a:bodyPr>
            <a:normAutofit fontScale="92500" lnSpcReduction="20000"/>
          </a:bodyPr>
          <a:lstStyle/>
          <a:p>
            <a:pPr>
              <a:lnSpc>
                <a:spcPct val="107000"/>
              </a:lnSpc>
              <a:spcAft>
                <a:spcPts val="460"/>
              </a:spcAft>
            </a:pPr>
            <a:r>
              <a:rPr lang="en-IN" sz="280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Advantages and Disadvantages of MD5 Algorithm</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1801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342900" lvl="0" indent="-342900">
              <a:lnSpc>
                <a:spcPct val="200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But from many years MD5 has prone to hash collision weakness, </a:t>
            </a:r>
            <a:r>
              <a:rPr lang="en-IN" sz="180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i.e</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it is possible to create the same hash function for two different inputs. MD5 provides no security over these collision attacks. Instead of MD5, SHA (Secure Hash Algorithm, which produces 160-bit message digest and designed by NSA to be a part of digital signature algorithm) is now acceptable in the cryptographic field for generating the hash function as it is not easy to produce SHA-I collision and till now no collision has been produced yet.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p:cNvSpPr>
            <a:spLocks noGrp="1"/>
          </p:cNvSpPr>
          <p:nvPr>
            <p:ph type="body" sz="quarter" idx="10"/>
          </p:nvPr>
        </p:nvSpPr>
        <p:spPr/>
        <p:txBody>
          <a:bodyPr>
            <a:normAutofit fontScale="85000" lnSpcReduction="10000"/>
          </a:bodyPr>
          <a:lstStyle/>
          <a:p>
            <a:pPr>
              <a:lnSpc>
                <a:spcPct val="107000"/>
              </a:lnSpc>
              <a:spcAft>
                <a:spcPts val="460"/>
              </a:spcAft>
            </a:pPr>
            <a:r>
              <a:rPr lang="en-IN" sz="280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Advantages and Disadvantages of MD5 Algorithm</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1002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pPr marL="342900" lvl="0" indent="-342900">
              <a:lnSpc>
                <a:spcPct val="200000"/>
              </a:lnSpc>
              <a:spcAft>
                <a:spcPts val="800"/>
              </a:spcAft>
              <a:buSzPts val="1000"/>
              <a:buFont typeface="Symbol" panose="05050102010706020507" pitchFamily="18" charset="2"/>
              <a:buChar char=""/>
              <a:tabLst>
                <a:tab pos="457200" algn="l"/>
              </a:tabLst>
            </a:pP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Moreover, it is quite slow then the optimized </a:t>
            </a:r>
            <a:r>
              <a:rPr lang="en-IN" sz="2000" u="none" strike="noStrike"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SHA algorithm</a:t>
            </a: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SHA is much secure than MD5 algorithm and moreover, it can be implemented in existing technology with exceeding rates, unlike MD5. Nowadays new hashing algorithms are coming up in the market keeping in mind higher security of data like SHA256 (which generates 256 bits signature of a text).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p:cNvSpPr>
            <a:spLocks noGrp="1"/>
          </p:cNvSpPr>
          <p:nvPr>
            <p:ph type="body" sz="quarter" idx="10"/>
          </p:nvPr>
        </p:nvSpPr>
        <p:spPr/>
        <p:txBody>
          <a:bodyPr>
            <a:normAutofit fontScale="85000" lnSpcReduction="10000"/>
          </a:bodyPr>
          <a:lstStyle/>
          <a:p>
            <a:pPr>
              <a:lnSpc>
                <a:spcPct val="107000"/>
              </a:lnSpc>
              <a:spcAft>
                <a:spcPts val="460"/>
              </a:spcAft>
            </a:pPr>
            <a:r>
              <a:rPr lang="en-IN" sz="280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Advantages and Disadvantages of MD5 Algorithm</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1954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3600" dirty="0">
                <a:solidFill>
                  <a:srgbClr val="FF0000"/>
                </a:solidFill>
              </a:rPr>
              <a:t>References</a:t>
            </a:r>
          </a:p>
        </p:txBody>
      </p:sp>
      <p:sp>
        <p:nvSpPr>
          <p:cNvPr id="3" name="Content Placeholder 2"/>
          <p:cNvSpPr>
            <a:spLocks noGrp="1"/>
          </p:cNvSpPr>
          <p:nvPr>
            <p:ph idx="1"/>
          </p:nvPr>
        </p:nvSpPr>
        <p:spPr/>
        <p:txBody>
          <a:bodyPr>
            <a:normAutofit fontScale="92500"/>
          </a:bodyPr>
          <a:lstStyle/>
          <a:p>
            <a:pPr algn="just"/>
            <a:r>
              <a:rPr lang="en-US" dirty="0">
                <a:hlinkClick r:id="rId2"/>
              </a:rPr>
              <a:t>http://www.brainkart.com/article/Classical-Encryption-Techniques_8339/</a:t>
            </a:r>
            <a:endParaRPr lang="en-US" dirty="0"/>
          </a:p>
          <a:p>
            <a:pPr algn="just"/>
            <a:r>
              <a:rPr lang="en-US" dirty="0">
                <a:hlinkClick r:id="rId3"/>
              </a:rPr>
              <a:t>https://www.tutorialspoint.com/cryptography/index.htm</a:t>
            </a:r>
            <a:endParaRPr lang="en-US" dirty="0"/>
          </a:p>
          <a:p>
            <a:pPr algn="just"/>
            <a:r>
              <a:rPr lang="en-US" dirty="0">
                <a:hlinkClick r:id="rId4"/>
              </a:rPr>
              <a:t>https://www.geeksforgeeks.org/cryptography-introduction/</a:t>
            </a:r>
            <a:endParaRPr lang="en-US" dirty="0"/>
          </a:p>
          <a:p>
            <a:pPr algn="just"/>
            <a:r>
              <a:rPr lang="en-US" dirty="0">
                <a:hlinkClick r:id="rId5"/>
              </a:rPr>
              <a:t>https://www.techopedia.com/definition/1770/cryptography#:~:text=Cryptography%20involves%20creating%20written%20or,information%20to%20be%20kept%20secret.&amp;text=Information%20security%20uses%20cryptography%20on,transit%20and%20while%20being%20stored</a:t>
            </a:r>
            <a:r>
              <a:rPr lang="en-US" dirty="0"/>
              <a:t>.</a:t>
            </a:r>
          </a:p>
          <a:p>
            <a:pPr algn="just"/>
            <a:r>
              <a:rPr lang="en-US" dirty="0">
                <a:hlinkClick r:id="rId6"/>
              </a:rPr>
              <a:t>https://www2.slideshare.net/lineking/classical-encryption-techniques-in-network-security?qid=e388c29f-793d-4f2b-bcaf-9d22e9ca07b5&amp;v=&amp;b=&amp;from_search=1</a:t>
            </a:r>
            <a:endParaRPr lang="en-US" dirty="0"/>
          </a:p>
        </p:txBody>
      </p:sp>
    </p:spTree>
    <p:extLst>
      <p:ext uri="{BB962C8B-B14F-4D97-AF65-F5344CB8AC3E}">
        <p14:creationId xmlns:p14="http://schemas.microsoft.com/office/powerpoint/2010/main" val="253326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0000"/>
                </a:solidFill>
              </a:rPr>
              <a:t>E- Books Recommended</a:t>
            </a:r>
          </a:p>
        </p:txBody>
      </p:sp>
      <p:sp>
        <p:nvSpPr>
          <p:cNvPr id="3" name="Content Placeholder 2"/>
          <p:cNvSpPr>
            <a:spLocks noGrp="1"/>
          </p:cNvSpPr>
          <p:nvPr>
            <p:ph idx="1"/>
          </p:nvPr>
        </p:nvSpPr>
        <p:spPr/>
        <p:txBody>
          <a:bodyPr/>
          <a:lstStyle/>
          <a:p>
            <a:pPr lvl="0"/>
            <a:r>
              <a:rPr lang="en-US" dirty="0">
                <a:hlinkClick r:id="rId2"/>
              </a:rPr>
              <a:t>https://www.pdfdrive.com/cyber-security-books.html</a:t>
            </a:r>
            <a:endParaRPr lang="en-US" dirty="0"/>
          </a:p>
          <a:p>
            <a:pPr lvl="0"/>
            <a:r>
              <a:rPr lang="en-US" dirty="0">
                <a:hlinkClick r:id="rId3"/>
              </a:rPr>
              <a:t>https://bookauthority.org/books/new-cyber-security-ebooks</a:t>
            </a:r>
            <a:endParaRPr lang="en-US" dirty="0"/>
          </a:p>
          <a:p>
            <a:pPr lvl="0"/>
            <a:r>
              <a:rPr lang="en-US" dirty="0">
                <a:hlinkClick r:id="rId4"/>
              </a:rPr>
              <a:t>https://bookauthority.org/books/best-cyber-security-ebooks</a:t>
            </a:r>
            <a:endParaRPr lang="en-US" dirty="0"/>
          </a:p>
          <a:p>
            <a:r>
              <a:rPr lang="en-US" dirty="0">
                <a:hlinkClick r:id="rId5"/>
              </a:rPr>
              <a:t>https://www.freetechbooks.com/information-security-f52.html</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28600" y="2143651"/>
            <a:ext cx="8686801" cy="2975959"/>
          </a:xfrm>
          <a:prstGeom prst="rect">
            <a:avLst/>
          </a:prstGeom>
        </p:spPr>
        <p:txBody>
          <a:bodyPr wrap="square" lIns="82058" tIns="41029" rIns="82058" bIns="41029">
            <a:spAutoFit/>
          </a:bodyPr>
          <a:lstStyle/>
          <a:p>
            <a:pPr algn="ctr"/>
            <a:endParaRPr lang="en-IN" sz="4000" dirty="0">
              <a:solidFill>
                <a:srgbClr val="000000"/>
              </a:solidFill>
              <a:effectLst/>
              <a:latin typeface="TimesNewRoman,Bold"/>
              <a:ea typeface="Calibri" panose="020F0502020204030204" pitchFamily="34" charset="0"/>
              <a:cs typeface="TimesNewRoman,Bold"/>
            </a:endParaRPr>
          </a:p>
          <a:p>
            <a:pPr algn="ctr"/>
            <a:endParaRPr lang="en-IN" sz="4000" dirty="0">
              <a:solidFill>
                <a:srgbClr val="000000"/>
              </a:solidFill>
              <a:latin typeface="TimesNewRoman,Bold"/>
              <a:cs typeface="Times New Roman" pitchFamily="18" charset="0"/>
            </a:endParaRPr>
          </a:p>
          <a:p>
            <a:pPr algn="ctr"/>
            <a:r>
              <a:rPr lang="en-IN" sz="3600" dirty="0">
                <a:effectLst/>
                <a:latin typeface="Segoe UI" panose="020B0502040204020203" pitchFamily="34" charset="0"/>
                <a:ea typeface="Times New Roman" panose="02020603050405020304" pitchFamily="18" charset="0"/>
              </a:rPr>
              <a:t>MD5 message digest algorithm </a:t>
            </a:r>
            <a:endParaRPr lang="en-US" sz="60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p:txBody>
      </p:sp>
      <p:pic>
        <p:nvPicPr>
          <p:cNvPr id="50" name="Picture 5" descr="C:\Users\Bhangu\Desktop\download.png"/>
          <p:cNvPicPr>
            <a:picLocks noChangeAspect="1" noChangeArrowheads="1"/>
          </p:cNvPicPr>
          <p:nvPr/>
        </p:nvPicPr>
        <p:blipFill>
          <a:blip r:embed="rId2" cstate="print"/>
          <a:srcRect/>
          <a:stretch>
            <a:fillRect/>
          </a:stretch>
        </p:blipFill>
        <p:spPr bwMode="auto">
          <a:xfrm>
            <a:off x="2701637" y="605118"/>
            <a:ext cx="3186545" cy="1178939"/>
          </a:xfrm>
          <a:prstGeom prst="rect">
            <a:avLst/>
          </a:prstGeom>
          <a:noFill/>
          <a:ln w="9525">
            <a:noFill/>
            <a:miter lim="800000"/>
            <a:headEnd/>
            <a:tailEnd/>
          </a:ln>
        </p:spPr>
      </p:pic>
      <p:sp>
        <p:nvSpPr>
          <p:cNvPr id="6" name="Rectangle 5"/>
          <p:cNvSpPr/>
          <p:nvPr/>
        </p:nvSpPr>
        <p:spPr>
          <a:xfrm>
            <a:off x="0" y="6553200"/>
            <a:ext cx="9144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defRPr/>
            </a:pPr>
            <a:r>
              <a:rPr lang="en-US" dirty="0">
                <a:solidFill>
                  <a:prstClr val="white"/>
                </a:solidFill>
              </a:rPr>
              <a:t>www. </a:t>
            </a:r>
            <a:r>
              <a:rPr lang="en-US" dirty="0" err="1">
                <a:solidFill>
                  <a:prstClr val="white"/>
                </a:solidFill>
              </a:rPr>
              <a:t>cuchd.in</a:t>
            </a:r>
            <a:r>
              <a:rPr lang="en-US" dirty="0">
                <a:solidFill>
                  <a:prstClr val="white"/>
                </a:solidFill>
              </a:rPr>
              <a:t>                                                                                       Campus : </a:t>
            </a:r>
            <a:r>
              <a:rPr lang="en-US" dirty="0" err="1">
                <a:solidFill>
                  <a:prstClr val="white"/>
                </a:solidFill>
              </a:rPr>
              <a:t>Gharaun</a:t>
            </a:r>
            <a:r>
              <a:rPr lang="en-US" dirty="0">
                <a:solidFill>
                  <a:prstClr val="white"/>
                </a:solidFill>
              </a:rPr>
              <a:t>, </a:t>
            </a:r>
            <a:r>
              <a:rPr lang="en-US" dirty="0" err="1">
                <a:solidFill>
                  <a:prstClr val="white"/>
                </a:solidFill>
              </a:rPr>
              <a:t>Mohali</a:t>
            </a:r>
            <a:endParaRPr lang="en-US" dirty="0">
              <a:solidFill>
                <a:prstClr val="whit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762000"/>
          </a:xfrm>
        </p:spPr>
        <p:txBody>
          <a:bodyPr/>
          <a:lstStyle/>
          <a:p>
            <a:pPr algn="ctr"/>
            <a:r>
              <a:rPr lang="en-IN" sz="3200" b="0" dirty="0">
                <a:solidFill>
                  <a:srgbClr val="FF0000"/>
                </a:solidFill>
                <a:effectLst/>
                <a:latin typeface="Segoe UI" panose="020B0502040204020203" pitchFamily="34" charset="0"/>
                <a:ea typeface="Times New Roman" panose="02020603050405020304" pitchFamily="18" charset="0"/>
              </a:rPr>
              <a:t>MD5 message digest algorithm </a:t>
            </a:r>
            <a:endParaRPr lang="en-US" sz="5400" b="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nSpc>
                <a:spcPct val="200000"/>
              </a:lnSpc>
              <a:spcAft>
                <a:spcPts val="1660"/>
              </a:spcAf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MD5 message digest algorithm is the 5th version of the Message Digest Algorithm developed by Ron </a:t>
            </a:r>
            <a:r>
              <a:rPr lang="en-IN" sz="180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Rivest</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to produce 128 bit message digest. MD5 is quite fast than other versions of message digest which takes the plain text of 512 bit blocks which is further divided into 16 blocks, each of 32 bit and produces the 128 bit message digest which is a set of four blocks, each of 32 bits. MD5 produces the message digest through five steps i.e.  padding, append length, divide input into 512 bit blocks, initialize chaining variables a process blocks and 4 rounds, uses different constant it in each iteration.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pPr>
              <a:lnSpc>
                <a:spcPct val="107000"/>
              </a:lnSpc>
              <a:spcAft>
                <a:spcPts val="460"/>
              </a:spcAft>
            </a:pPr>
            <a:r>
              <a:rPr lang="en-IN" sz="3200" b="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Use of MD5 Algorithm</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228600" y="1600200"/>
            <a:ext cx="8686800" cy="4648200"/>
          </a:xfrm>
        </p:spPr>
        <p:txBody>
          <a:bodyPr>
            <a:normAutofit lnSpcReduction="10000"/>
          </a:bodyPr>
          <a:lstStyle/>
          <a:p>
            <a:pPr>
              <a:lnSpc>
                <a:spcPct val="200000"/>
              </a:lnSpc>
              <a:spcAft>
                <a:spcPts val="1660"/>
              </a:spcAft>
            </a:pP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It was developed with the main motive of security as it takes an input of any size and produces an output if a 128-bit hash value. To be considered cryptographically secure MD5 should meet two requirements: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800"/>
              </a:spcAft>
              <a:tabLst>
                <a:tab pos="457200" algn="l"/>
              </a:tabLst>
            </a:pP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It is impossible to generate two inputs that cannot produce the same hash function.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800"/>
              </a:spcAft>
              <a:tabLst>
                <a:tab pos="457200" algn="l"/>
              </a:tabLst>
            </a:pP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It is impossible to generate a message having the same hash value.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pPr>
              <a:lnSpc>
                <a:spcPct val="107000"/>
              </a:lnSpc>
              <a:spcAft>
                <a:spcPts val="460"/>
              </a:spcAft>
            </a:pPr>
            <a:r>
              <a:rPr lang="en-IN" sz="3200" b="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Use of MD5 Algorithm</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228600" y="1600200"/>
            <a:ext cx="8686800" cy="4648200"/>
          </a:xfrm>
        </p:spPr>
        <p:txBody>
          <a:bodyPr>
            <a:normAutofit/>
          </a:bodyPr>
          <a:lstStyle/>
          <a:p>
            <a:pPr>
              <a:lnSpc>
                <a:spcPct val="200000"/>
              </a:lnSpc>
              <a:spcAft>
                <a:spcPts val="1660"/>
              </a:spcAft>
            </a:pP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Initially, MD5 was developed to store one way hash of a password and some file servers also provide pre-computed MD5 checksum of a file so that the user can compare the checksum of the downloaded file to it. Most Unix based Operating Systems include MD5 checksum utilities in their distribution packages.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9646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838200"/>
          </a:xfrm>
        </p:spPr>
        <p:txBody>
          <a:bodyPr/>
          <a:lstStyle/>
          <a:p>
            <a:pPr>
              <a:lnSpc>
                <a:spcPct val="107000"/>
              </a:lnSpc>
              <a:spcAft>
                <a:spcPts val="460"/>
              </a:spcAft>
            </a:pPr>
            <a:r>
              <a:rPr lang="en-IN" sz="3600" b="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How do the MD5 Algorithm works?</a:t>
            </a:r>
            <a:endParaRPr lang="en-IN" sz="3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228600" y="1524000"/>
            <a:ext cx="8686800" cy="4724400"/>
          </a:xfrm>
        </p:spPr>
        <p:txBody>
          <a:bodyPr>
            <a:normAutofit/>
          </a:bodyPr>
          <a:lstStyle/>
          <a:p>
            <a:pPr>
              <a:lnSpc>
                <a:spcPct val="200000"/>
              </a:lnSpc>
              <a:spcAft>
                <a:spcPts val="1660"/>
              </a:spcAft>
            </a:pPr>
            <a:r>
              <a:rPr lang="en-IN" dirty="0">
                <a:effectLst/>
                <a:latin typeface="Segoe UI" panose="020B0502040204020203" pitchFamily="34" charset="0"/>
                <a:ea typeface="Times New Roman" panose="02020603050405020304" pitchFamily="18" charset="0"/>
                <a:cs typeface="Times New Roman" panose="02020603050405020304" pitchFamily="18" charset="0"/>
              </a:rPr>
              <a:t>As we all know that MD5 produces an output of 128-bit hash value. This </a:t>
            </a:r>
            <a:r>
              <a:rPr lang="en-IN" strike="noStrike" dirty="0">
                <a:effectLst/>
                <a:latin typeface="Segoe UI" panose="020B0502040204020203" pitchFamily="34" charset="0"/>
                <a:ea typeface="Times New Roman" panose="02020603050405020304" pitchFamily="18" charset="0"/>
                <a:cs typeface="Times New Roman" panose="02020603050405020304" pitchFamily="18" charset="0"/>
              </a:rPr>
              <a:t>encryption</a:t>
            </a:r>
            <a:r>
              <a:rPr lang="en-IN" dirty="0">
                <a:effectLst/>
                <a:latin typeface="Segoe UI" panose="020B0502040204020203" pitchFamily="34" charset="0"/>
                <a:ea typeface="Times New Roman" panose="02020603050405020304" pitchFamily="18" charset="0"/>
                <a:cs typeface="Times New Roman" panose="02020603050405020304" pitchFamily="18" charset="0"/>
              </a:rPr>
              <a:t> of input of any size into hash values undergoes 5 steps and each step has its a predefined task.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90600" y="533400"/>
            <a:ext cx="7924800" cy="609600"/>
          </a:xfrm>
        </p:spPr>
        <p:txBody>
          <a:bodyPr/>
          <a:lstStyle/>
          <a:p>
            <a:pPr>
              <a:lnSpc>
                <a:spcPct val="107000"/>
              </a:lnSpc>
              <a:spcAft>
                <a:spcPts val="460"/>
              </a:spcAft>
            </a:pPr>
            <a:r>
              <a:rPr lang="en-IN" sz="3200" b="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Step1: Append Padding Bits</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365" name="Text Box 5"/>
          <p:cNvSpPr txBox="1">
            <a:spLocks noChangeArrowheads="1"/>
          </p:cNvSpPr>
          <p:nvPr/>
        </p:nvSpPr>
        <p:spPr bwMode="auto">
          <a:xfrm>
            <a:off x="0" y="1447800"/>
            <a:ext cx="9144000" cy="4415568"/>
          </a:xfrm>
          <a:prstGeom prst="rect">
            <a:avLst/>
          </a:prstGeom>
          <a:noFill/>
          <a:ln w="9525">
            <a:noFill/>
            <a:miter lim="800000"/>
            <a:headEnd/>
            <a:tailEnd/>
          </a:ln>
        </p:spPr>
        <p:txBody>
          <a:bodyPr wrap="square">
            <a:spAutoFit/>
          </a:bodyPr>
          <a:lstStyle/>
          <a:p>
            <a:pPr marL="342900" lvl="0" indent="-342900">
              <a:lnSpc>
                <a:spcPct val="200000"/>
              </a:lnSpc>
              <a:spcAft>
                <a:spcPts val="800"/>
              </a:spcAft>
              <a:buSzPts val="1000"/>
              <a:buFont typeface="Symbol" panose="05050102010706020507" pitchFamily="18" charset="2"/>
              <a:buChar char=""/>
              <a:tabLst>
                <a:tab pos="457200" algn="l"/>
              </a:tabLst>
            </a:pP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Padding means adding extra bits to the original message. So in MD5 original message is padded such that its length in bits is congruent to 448 modulo 512. Padding is done such that the total bits are 64 less being a multiple of 512 bits length.</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800"/>
              </a:spcAft>
              <a:buSzPts val="1000"/>
              <a:buFont typeface="Symbol" panose="05050102010706020507" pitchFamily="18" charset="2"/>
              <a:buChar char=""/>
              <a:tabLst>
                <a:tab pos="457200" algn="l"/>
              </a:tabLst>
            </a:pP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Padding is done even if the length of the original message is already congruent to 448 modulo 512. In padding bits, the only first bit is 1 and the rest of the bits are 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8474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369" y="457200"/>
            <a:ext cx="7924800" cy="762000"/>
          </a:xfrm>
        </p:spPr>
        <p:txBody>
          <a:bodyPr/>
          <a:lstStyle/>
          <a:p>
            <a:pPr>
              <a:lnSpc>
                <a:spcPct val="107000"/>
              </a:lnSpc>
              <a:spcAft>
                <a:spcPts val="460"/>
              </a:spcAft>
            </a:pPr>
            <a:r>
              <a:rPr lang="en-IN" sz="3200" b="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Step 2: Append Length</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228600" y="1524000"/>
            <a:ext cx="8686800" cy="4724400"/>
          </a:xfrm>
        </p:spPr>
        <p:txBody>
          <a:bodyPr>
            <a:normAutofit/>
          </a:bodyPr>
          <a:lstStyle/>
          <a:p>
            <a:pPr algn="just"/>
            <a:r>
              <a:rPr lang="en-IN" sz="2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After padding, 64 bits are inserted at the end which is used to record the length of the original input. Modulo 2^64. </a:t>
            </a:r>
          </a:p>
          <a:p>
            <a:pPr algn="just"/>
            <a:r>
              <a:rPr lang="en-IN" sz="2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this point, the resulting message has a length multiple of 512 bits.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3600" dirty="0"/>
          </a:p>
        </p:txBody>
      </p:sp>
    </p:spTree>
    <p:extLst>
      <p:ext uri="{BB962C8B-B14F-4D97-AF65-F5344CB8AC3E}">
        <p14:creationId xmlns:p14="http://schemas.microsoft.com/office/powerpoint/2010/main" val="523449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762000"/>
          </a:xfrm>
        </p:spPr>
        <p:txBody>
          <a:bodyPr/>
          <a:lstStyle/>
          <a:p>
            <a:pPr>
              <a:lnSpc>
                <a:spcPct val="107000"/>
              </a:lnSpc>
              <a:spcAft>
                <a:spcPts val="460"/>
              </a:spcAft>
            </a:pPr>
            <a:r>
              <a:rPr lang="en-IN" sz="3200" b="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Step 3: Initialize MD buffer</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0" y="1524000"/>
            <a:ext cx="9144000" cy="4724400"/>
          </a:xfrm>
        </p:spPr>
        <p:txBody>
          <a:bodyPr/>
          <a:lstStyle/>
          <a:p>
            <a:pPr>
              <a:lnSpc>
                <a:spcPct val="200000"/>
              </a:lnSpc>
              <a:spcAft>
                <a:spcPts val="1660"/>
              </a:spcAf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 four-word buffer (A, B, C, D) is used to compute the values for the message digest. Here A, B, C, D are 32- bit registers and are initialized in the following way</a:t>
            </a:r>
          </a:p>
          <a:p>
            <a:pPr>
              <a:lnSpc>
                <a:spcPct val="200000"/>
              </a:lnSpc>
              <a:spcAft>
                <a:spcPts val="166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4DF674BA-B10B-4DB0-AD10-1DFB8D0EBA24}"/>
              </a:ext>
            </a:extLst>
          </p:cNvPr>
          <p:cNvGraphicFramePr>
            <a:graphicFrameLocks noGrp="1"/>
          </p:cNvGraphicFramePr>
          <p:nvPr>
            <p:extLst>
              <p:ext uri="{D42A27DB-BD31-4B8C-83A1-F6EECF244321}">
                <p14:modId xmlns:p14="http://schemas.microsoft.com/office/powerpoint/2010/main" val="388400497"/>
              </p:ext>
            </p:extLst>
          </p:nvPr>
        </p:nvGraphicFramePr>
        <p:xfrm>
          <a:off x="76200" y="2996216"/>
          <a:ext cx="8915400" cy="2794984"/>
        </p:xfrm>
        <a:graphic>
          <a:graphicData uri="http://schemas.openxmlformats.org/drawingml/2006/table">
            <a:tbl>
              <a:tblPr firstRow="1" firstCol="1" bandRow="1">
                <a:tableStyleId>{5C22544A-7EE6-4342-B048-85BDC9FD1C3A}</a:tableStyleId>
              </a:tblPr>
              <a:tblGrid>
                <a:gridCol w="1783080">
                  <a:extLst>
                    <a:ext uri="{9D8B030D-6E8A-4147-A177-3AD203B41FA5}">
                      <a16:colId xmlns:a16="http://schemas.microsoft.com/office/drawing/2014/main" val="2743563797"/>
                    </a:ext>
                  </a:extLst>
                </a:gridCol>
                <a:gridCol w="1783080">
                  <a:extLst>
                    <a:ext uri="{9D8B030D-6E8A-4147-A177-3AD203B41FA5}">
                      <a16:colId xmlns:a16="http://schemas.microsoft.com/office/drawing/2014/main" val="1042738991"/>
                    </a:ext>
                  </a:extLst>
                </a:gridCol>
                <a:gridCol w="1783080">
                  <a:extLst>
                    <a:ext uri="{9D8B030D-6E8A-4147-A177-3AD203B41FA5}">
                      <a16:colId xmlns:a16="http://schemas.microsoft.com/office/drawing/2014/main" val="239063620"/>
                    </a:ext>
                  </a:extLst>
                </a:gridCol>
                <a:gridCol w="1783080">
                  <a:extLst>
                    <a:ext uri="{9D8B030D-6E8A-4147-A177-3AD203B41FA5}">
                      <a16:colId xmlns:a16="http://schemas.microsoft.com/office/drawing/2014/main" val="4150331712"/>
                    </a:ext>
                  </a:extLst>
                </a:gridCol>
                <a:gridCol w="1783080">
                  <a:extLst>
                    <a:ext uri="{9D8B030D-6E8A-4147-A177-3AD203B41FA5}">
                      <a16:colId xmlns:a16="http://schemas.microsoft.com/office/drawing/2014/main" val="3079358335"/>
                    </a:ext>
                  </a:extLst>
                </a:gridCol>
              </a:tblGrid>
              <a:tr h="698746">
                <a:tc>
                  <a:txBody>
                    <a:bodyPr/>
                    <a:lstStyle/>
                    <a:p>
                      <a:pPr>
                        <a:lnSpc>
                          <a:spcPct val="200000"/>
                        </a:lnSpc>
                        <a:spcAft>
                          <a:spcPts val="800"/>
                        </a:spcAft>
                      </a:pPr>
                      <a:r>
                        <a:rPr lang="en-IN" sz="1200">
                          <a:effectLst/>
                        </a:rPr>
                        <a:t>Word 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3242187817"/>
                  </a:ext>
                </a:extLst>
              </a:tr>
              <a:tr h="698746">
                <a:tc>
                  <a:txBody>
                    <a:bodyPr/>
                    <a:lstStyle/>
                    <a:p>
                      <a:pPr>
                        <a:lnSpc>
                          <a:spcPct val="200000"/>
                        </a:lnSpc>
                        <a:spcAft>
                          <a:spcPts val="800"/>
                        </a:spcAft>
                      </a:pPr>
                      <a:r>
                        <a:rPr lang="en-IN" sz="1200">
                          <a:effectLst/>
                        </a:rPr>
                        <a:t>Word 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Ab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Cd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Ef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920845583"/>
                  </a:ext>
                </a:extLst>
              </a:tr>
              <a:tr h="698746">
                <a:tc>
                  <a:txBody>
                    <a:bodyPr/>
                    <a:lstStyle/>
                    <a:p>
                      <a:pPr>
                        <a:lnSpc>
                          <a:spcPct val="200000"/>
                        </a:lnSpc>
                        <a:spcAft>
                          <a:spcPts val="800"/>
                        </a:spcAft>
                      </a:pPr>
                      <a:r>
                        <a:rPr lang="en-IN" sz="1200">
                          <a:effectLst/>
                        </a:rPr>
                        <a:t>Word 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Fe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Dc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Ba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894794105"/>
                  </a:ext>
                </a:extLst>
              </a:tr>
              <a:tr h="698746">
                <a:tc>
                  <a:txBody>
                    <a:bodyPr/>
                    <a:lstStyle/>
                    <a:p>
                      <a:pPr>
                        <a:lnSpc>
                          <a:spcPct val="200000"/>
                        </a:lnSpc>
                        <a:spcAft>
                          <a:spcPts val="800"/>
                        </a:spcAft>
                      </a:pPr>
                      <a:r>
                        <a:rPr lang="en-IN" sz="1200">
                          <a:effectLst/>
                        </a:rPr>
                        <a:t>Word 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76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418144736"/>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4957</TotalTime>
  <Words>1209</Words>
  <Application>Microsoft Office PowerPoint</Application>
  <PresentationFormat>On-screen Show (4:3)</PresentationFormat>
  <Paragraphs>89</Paragraphs>
  <Slides>18</Slides>
  <Notes>1</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18</vt:i4>
      </vt:variant>
    </vt:vector>
  </HeadingPairs>
  <TitlesOfParts>
    <vt:vector size="31" baseType="lpstr">
      <vt:lpstr>Arial</vt:lpstr>
      <vt:lpstr>Arial Black</vt:lpstr>
      <vt:lpstr>Calibri</vt:lpstr>
      <vt:lpstr>Cambria</vt:lpstr>
      <vt:lpstr>Raleway Thin</vt:lpstr>
      <vt:lpstr>Segoe UI</vt:lpstr>
      <vt:lpstr>Symbol</vt:lpstr>
      <vt:lpstr>Times</vt:lpstr>
      <vt:lpstr>Times New Roman</vt:lpstr>
      <vt:lpstr>TimesNewRoman,Bold</vt:lpstr>
      <vt:lpstr>Wingdings</vt:lpstr>
      <vt:lpstr>Office Theme</vt:lpstr>
      <vt:lpstr>Custom Design</vt:lpstr>
      <vt:lpstr>PowerPoint Presentation</vt:lpstr>
      <vt:lpstr>PowerPoint Presentation</vt:lpstr>
      <vt:lpstr>MD5 message digest algorithm </vt:lpstr>
      <vt:lpstr>Use of MD5 Algorithm</vt:lpstr>
      <vt:lpstr>Use of MD5 Algorithm</vt:lpstr>
      <vt:lpstr>How do the MD5 Algorithm works?</vt:lpstr>
      <vt:lpstr>Step1: Append Padding Bits</vt:lpstr>
      <vt:lpstr>Step 2: Append Length</vt:lpstr>
      <vt:lpstr>Step 3: Initialize MD buffer</vt:lpstr>
      <vt:lpstr>Step 4: Processing message in 16-word block</vt:lpstr>
      <vt:lpstr>PowerPoint Presentation</vt:lpstr>
      <vt:lpstr>Example</vt:lpstr>
      <vt:lpstr>PowerPoint Presentation</vt:lpstr>
      <vt:lpstr>PowerPoint Presentation</vt:lpstr>
      <vt:lpstr>PowerPoint Presentation</vt:lpstr>
      <vt:lpstr>PowerPoint Presentation</vt:lpstr>
      <vt:lpstr>References</vt:lpstr>
      <vt:lpstr>E- Books Recommended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puneet kaur</cp:lastModifiedBy>
  <cp:revision>1002</cp:revision>
  <dcterms:created xsi:type="dcterms:W3CDTF">2013-12-12T17:34:34Z</dcterms:created>
  <dcterms:modified xsi:type="dcterms:W3CDTF">2023-01-23T09:53:15Z</dcterms:modified>
</cp:coreProperties>
</file>