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8"/>
  </p:notesMasterIdLst>
  <p:handoutMasterIdLst>
    <p:handoutMasterId r:id="rId19"/>
  </p:handoutMasterIdLst>
  <p:sldIdLst>
    <p:sldId id="301" r:id="rId3"/>
    <p:sldId id="567" r:id="rId4"/>
    <p:sldId id="543" r:id="rId5"/>
    <p:sldId id="732" r:id="rId6"/>
    <p:sldId id="733" r:id="rId7"/>
    <p:sldId id="734" r:id="rId8"/>
    <p:sldId id="735" r:id="rId9"/>
    <p:sldId id="736" r:id="rId10"/>
    <p:sldId id="737" r:id="rId11"/>
    <p:sldId id="563" r:id="rId12"/>
    <p:sldId id="738" r:id="rId13"/>
    <p:sldId id="739" r:id="rId14"/>
    <p:sldId id="740" r:id="rId15"/>
    <p:sldId id="551" r:id="rId16"/>
    <p:sldId id="5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sp>
        <p:nvSpPr>
          <p:cNvPr id="3" name="Content Placeholder 2"/>
          <p:cNvSpPr>
            <a:spLocks noGrp="1"/>
          </p:cNvSpPr>
          <p:nvPr>
            <p:ph idx="1"/>
          </p:nvPr>
        </p:nvSpPr>
        <p:spPr>
          <a:xfrm>
            <a:off x="76200" y="1600200"/>
            <a:ext cx="8839200" cy="4648200"/>
          </a:xfrm>
        </p:spPr>
        <p:txBody>
          <a:bodyPr>
            <a:normAutofit/>
          </a:bodyPr>
          <a:lstStyle/>
          <a:p>
            <a:pPr marL="0" indent="0">
              <a:lnSpc>
                <a:spcPct val="107000"/>
              </a:lnSpc>
              <a:spcAft>
                <a:spcPts val="800"/>
              </a:spcAft>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CMAC (Cipher-based Message Authentication Code)</a:t>
            </a:r>
            <a:r>
              <a:rPr lang="en-IN" dirty="0">
                <a:effectLst/>
                <a:latin typeface="Times New Roman" panose="02020603050405020304" pitchFamily="18" charset="0"/>
                <a:ea typeface="Calibri" panose="020F0502020204030204" pitchFamily="34" charset="0"/>
                <a:cs typeface="Times New Roman" panose="02020603050405020304" pitchFamily="18" charset="0"/>
              </a:rPr>
              <a:t> is a block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cipher based MAC algorithm. It may be used to provide assurance of</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authenticity and, hence, the integrity of binary data. This mode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of operation fixes security deficiencies of CBC-MAC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sp>
        <p:nvSpPr>
          <p:cNvPr id="3" name="Content Placeholder 2"/>
          <p:cNvSpPr>
            <a:spLocks noGrp="1"/>
          </p:cNvSpPr>
          <p:nvPr>
            <p:ph idx="1"/>
          </p:nvPr>
        </p:nvSpPr>
        <p:spPr>
          <a:xfrm>
            <a:off x="152400" y="1447800"/>
            <a:ext cx="8763000" cy="4800600"/>
          </a:xfrm>
        </p:spPr>
        <p:txBody>
          <a:bodyPr>
            <a:normAutofit fontScale="85000" lnSpcReduction="10000"/>
          </a:bodyPr>
          <a:lstStyle/>
          <a:p>
            <a:pPr>
              <a:lnSpc>
                <a:spcPct val="107000"/>
              </a:lnSpc>
              <a:spcAft>
                <a:spcPts val="800"/>
              </a:spcAft>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I N F O R M A T I O N A N D N E T W O R K S E C U R I T Y 7</a:t>
            </a:r>
          </a:p>
          <a:p>
            <a:pPr>
              <a:lnSpc>
                <a:spcPct val="107000"/>
              </a:lnSpc>
              <a:spcAft>
                <a:spcPts val="800"/>
              </a:spcAft>
            </a:pP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C1 = E(K, M1)</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C2 = E(K, [M2 </a:t>
            </a:r>
            <a:r>
              <a:rPr lang="en-IN" sz="1800" dirty="0">
                <a:effectLst/>
                <a:latin typeface="Arial Black" panose="020B0A04020102020204" pitchFamily="34" charset="0"/>
                <a:ea typeface="Calibri" panose="020F0502020204030204" pitchFamily="34" charset="0"/>
                <a:cs typeface="Cambria Math" panose="02040503050406030204" pitchFamily="18" charset="0"/>
              </a:rPr>
              <a:t>⊕</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C1])</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C3 = E(K, [M3 </a:t>
            </a:r>
            <a:r>
              <a:rPr lang="en-IN" sz="1800" dirty="0">
                <a:effectLst/>
                <a:latin typeface="Arial Black" panose="020B0A04020102020204" pitchFamily="34" charset="0"/>
                <a:ea typeface="Calibri" panose="020F0502020204030204" pitchFamily="34" charset="0"/>
                <a:cs typeface="Cambria Math" panose="02040503050406030204" pitchFamily="18" charset="0"/>
              </a:rPr>
              <a:t>⊕</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C2])</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Cn = E(K, [Mn </a:t>
            </a:r>
            <a:r>
              <a:rPr lang="en-IN" sz="1800" dirty="0">
                <a:effectLst/>
                <a:latin typeface="Arial Black" panose="020B0A04020102020204" pitchFamily="34" charset="0"/>
                <a:ea typeface="Calibri" panose="020F0502020204030204" pitchFamily="34" charset="0"/>
                <a:cs typeface="Cambria Math" panose="02040503050406030204" pitchFamily="18" charset="0"/>
              </a:rPr>
              <a:t>⊕</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Cn-1 </a:t>
            </a:r>
            <a:r>
              <a:rPr lang="en-IN" sz="1800" dirty="0">
                <a:effectLst/>
                <a:latin typeface="Arial Black" panose="020B0A04020102020204" pitchFamily="34" charset="0"/>
                <a:ea typeface="Calibri" panose="020F0502020204030204" pitchFamily="34" charset="0"/>
                <a:cs typeface="Cambria Math" panose="02040503050406030204" pitchFamily="18" charset="0"/>
              </a:rPr>
              <a:t>⊕</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800" i="1" dirty="0">
                <a:effectLst/>
                <a:latin typeface="Arial Black" panose="020B0A04020102020204" pitchFamily="34" charset="0"/>
                <a:ea typeface="Calibri" panose="020F0502020204030204" pitchFamily="34" charset="0"/>
                <a:cs typeface="Times New Roman" panose="02020603050405020304" pitchFamily="18" charset="0"/>
              </a:rPr>
              <a:t>K1])</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dirty="0">
                <a:effectLst/>
                <a:latin typeface="Arial Black" panose="020B0A04020102020204" pitchFamily="34" charset="0"/>
                <a:ea typeface="Calibri" panose="020F0502020204030204" pitchFamily="34" charset="0"/>
                <a:cs typeface="Times New Roman" panose="02020603050405020304" pitchFamily="18" charset="0"/>
              </a:rPr>
              <a:t>T = </a:t>
            </a:r>
            <a:r>
              <a:rPr lang="en-IN" sz="1800" i="1" dirty="0" err="1">
                <a:effectLst/>
                <a:latin typeface="Arial Black" panose="020B0A04020102020204" pitchFamily="34" charset="0"/>
                <a:ea typeface="Calibri" panose="020F0502020204030204" pitchFamily="34" charset="0"/>
                <a:cs typeface="Times New Roman" panose="02020603050405020304" pitchFamily="18" charset="0"/>
              </a:rPr>
              <a:t>MSBTlen</a:t>
            </a:r>
            <a:r>
              <a:rPr lang="en-IN" sz="1800" i="1" dirty="0">
                <a:effectLst/>
                <a:latin typeface="Arial Black" panose="020B0A04020102020204" pitchFamily="34" charset="0"/>
                <a:ea typeface="Calibri" panose="020F0502020204030204" pitchFamily="34" charset="0"/>
                <a:cs typeface="Times New Roman" panose="02020603050405020304" pitchFamily="18" charset="0"/>
              </a:rPr>
              <a:t>(Cn)</a:t>
            </a:r>
            <a:endParaRPr lang="en-IN" sz="18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Where,</a:t>
            </a:r>
          </a:p>
          <a:p>
            <a:pPr>
              <a:lnSpc>
                <a:spcPct val="107000"/>
              </a:lnSpc>
              <a:spcAft>
                <a:spcPts val="800"/>
              </a:spcAft>
            </a:pPr>
            <a:r>
              <a:rPr lang="en-IN" sz="1800" i="1" dirty="0">
                <a:effectLst/>
                <a:latin typeface="Arial Black" panose="020B0A04020102020204" pitchFamily="34" charset="0"/>
                <a:ea typeface="Calibri" panose="020F0502020204030204" pitchFamily="34" charset="0"/>
                <a:cs typeface="Times New Roman" panose="02020603050405020304" pitchFamily="18" charset="0"/>
              </a:rPr>
              <a:t>T </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message authentication code,</a:t>
            </a:r>
          </a:p>
          <a:p>
            <a:pPr>
              <a:lnSpc>
                <a:spcPct val="107000"/>
              </a:lnSpc>
              <a:spcAft>
                <a:spcPts val="800"/>
              </a:spcAft>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also referred to as the tag</a:t>
            </a:r>
          </a:p>
          <a:p>
            <a:pPr>
              <a:lnSpc>
                <a:spcPct val="107000"/>
              </a:lnSpc>
              <a:spcAft>
                <a:spcPts val="800"/>
              </a:spcAft>
            </a:pPr>
            <a:r>
              <a:rPr lang="en-IN" sz="1800" i="1" dirty="0" err="1">
                <a:effectLst/>
                <a:latin typeface="Arial Black" panose="020B0A04020102020204" pitchFamily="34" charset="0"/>
                <a:ea typeface="Calibri" panose="020F0502020204030204" pitchFamily="34" charset="0"/>
                <a:cs typeface="Times New Roman" panose="02020603050405020304" pitchFamily="18" charset="0"/>
              </a:rPr>
              <a:t>Tlen</a:t>
            </a:r>
            <a:r>
              <a:rPr lang="en-IN" sz="1800" i="1" dirty="0">
                <a:effectLst/>
                <a:latin typeface="Arial Black" panose="020B0A04020102020204" pitchFamily="34" charset="0"/>
                <a:ea typeface="Calibri" panose="020F0502020204030204" pitchFamily="34" charset="0"/>
                <a:cs typeface="Times New Roman" panose="02020603050405020304" pitchFamily="18" charset="0"/>
              </a:rPr>
              <a:t> </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bit length of T</a:t>
            </a:r>
          </a:p>
          <a:p>
            <a:pPr>
              <a:lnSpc>
                <a:spcPct val="107000"/>
              </a:lnSpc>
              <a:spcAft>
                <a:spcPts val="800"/>
              </a:spcAft>
            </a:pPr>
            <a:r>
              <a:rPr lang="en-IN" sz="1800" i="1" dirty="0">
                <a:effectLst/>
                <a:latin typeface="Arial Black" panose="020B0A04020102020204" pitchFamily="34" charset="0"/>
                <a:ea typeface="Calibri" panose="020F0502020204030204" pitchFamily="34" charset="0"/>
                <a:cs typeface="Times New Roman" panose="02020603050405020304" pitchFamily="18" charset="0"/>
              </a:rPr>
              <a:t>MSBs(X) </a:t>
            </a:r>
            <a:r>
              <a:rPr lang="en-IN" sz="1800" dirty="0">
                <a:effectLst/>
                <a:latin typeface="Arial Black" panose="020B0A04020102020204" pitchFamily="34" charset="0"/>
                <a:ea typeface="Calibri" panose="020F0502020204030204" pitchFamily="34" charset="0"/>
                <a:cs typeface="Times New Roman" panose="02020603050405020304" pitchFamily="18" charset="0"/>
              </a:rPr>
              <a:t>= the s leftmost bits of the</a:t>
            </a:r>
          </a:p>
          <a:p>
            <a:pPr>
              <a:lnSpc>
                <a:spcPct val="107000"/>
              </a:lnSpc>
              <a:spcAft>
                <a:spcPts val="800"/>
              </a:spcAft>
            </a:pPr>
            <a:r>
              <a:rPr lang="en-IN" sz="1800" dirty="0">
                <a:effectLst/>
                <a:latin typeface="Arial Black" panose="020B0A04020102020204" pitchFamily="34" charset="0"/>
                <a:ea typeface="Calibri" panose="020F0502020204030204" pitchFamily="34" charset="0"/>
                <a:cs typeface="Times New Roman" panose="02020603050405020304" pitchFamily="18" charset="0"/>
              </a:rPr>
              <a:t>bit string X</a:t>
            </a:r>
          </a:p>
        </p:txBody>
      </p:sp>
    </p:spTree>
    <p:extLst>
      <p:ext uri="{BB962C8B-B14F-4D97-AF65-F5344CB8AC3E}">
        <p14:creationId xmlns:p14="http://schemas.microsoft.com/office/powerpoint/2010/main" val="73861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pic>
        <p:nvPicPr>
          <p:cNvPr id="4" name="Content Placeholder 3">
            <a:extLst>
              <a:ext uri="{FF2B5EF4-FFF2-40B4-BE49-F238E27FC236}">
                <a16:creationId xmlns:a16="http://schemas.microsoft.com/office/drawing/2014/main" id="{C8B51665-E4FB-4EAD-907E-5BB180B5ECF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0"/>
            <a:ext cx="9067800" cy="4800600"/>
          </a:xfrm>
          <a:prstGeom prst="rect">
            <a:avLst/>
          </a:prstGeom>
          <a:noFill/>
          <a:ln>
            <a:noFill/>
          </a:ln>
        </p:spPr>
      </p:pic>
    </p:spTree>
    <p:extLst>
      <p:ext uri="{BB962C8B-B14F-4D97-AF65-F5344CB8AC3E}">
        <p14:creationId xmlns:p14="http://schemas.microsoft.com/office/powerpoint/2010/main" val="114288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sp>
        <p:nvSpPr>
          <p:cNvPr id="3" name="Content Placeholder 2"/>
          <p:cNvSpPr>
            <a:spLocks noGrp="1"/>
          </p:cNvSpPr>
          <p:nvPr>
            <p:ph idx="1"/>
          </p:nvPr>
        </p:nvSpPr>
        <p:spPr>
          <a:xfrm>
            <a:off x="76200" y="1600200"/>
            <a:ext cx="8839200" cy="4648200"/>
          </a:xfrm>
        </p:spPr>
        <p:txBody>
          <a:bodyPr>
            <a:normAutofit/>
          </a:bodyPr>
          <a:lstStyle/>
          <a:p>
            <a:pPr marL="0" indent="0">
              <a:lnSpc>
                <a:spcPct val="107000"/>
              </a:lnSpc>
              <a:spcAft>
                <a:spcPts val="800"/>
              </a:spcAft>
              <a:buNone/>
            </a:pPr>
            <a:r>
              <a:rPr lang="en-IN" dirty="0">
                <a:effectLst/>
                <a:latin typeface="Wingdings" panose="05000000000000000000" pitchFamily="2" charset="2"/>
                <a:ea typeface="Calibri" panose="020F0502020204030204" pitchFamily="34" charset="0"/>
                <a:cs typeface="Wingdings" panose="05000000000000000000" pitchFamily="2" charset="2"/>
              </a:rPr>
              <a:t>§ </a:t>
            </a:r>
            <a:r>
              <a:rPr lang="en-IN" b="1" dirty="0">
                <a:effectLst/>
                <a:latin typeface="Calibri,Bold"/>
                <a:ea typeface="Calibri" panose="020F0502020204030204" pitchFamily="34" charset="0"/>
                <a:cs typeface="Calibri,Bold"/>
              </a:rPr>
              <a:t>Advantages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Times New Roman" panose="02020603050405020304" pitchFamily="18" charset="0"/>
              </a:rPr>
              <a:t>•</a:t>
            </a:r>
            <a:r>
              <a:rPr lang="en-IN" dirty="0">
                <a:effectLst/>
                <a:latin typeface="Calibri,Bold"/>
                <a:ea typeface="Calibri" panose="020F0502020204030204" pitchFamily="34" charset="0"/>
                <a:cs typeface="Calibri,Bold"/>
              </a:rPr>
              <a:t>Can use existing encryption functions.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Times New Roman" panose="02020603050405020304" pitchFamily="18" charset="0"/>
              </a:rPr>
              <a:t>•</a:t>
            </a:r>
            <a:r>
              <a:rPr lang="en-IN" dirty="0">
                <a:effectLst/>
                <a:latin typeface="Calibri,Bold"/>
                <a:ea typeface="Calibri" panose="020F0502020204030204" pitchFamily="34" charset="0"/>
                <a:cs typeface="Calibri,Bold"/>
              </a:rPr>
              <a:t>Encryption functions have properties that resist pre image and collision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Calibri,Bold"/>
                <a:ea typeface="Calibri" panose="020F0502020204030204" pitchFamily="34" charset="0"/>
                <a:cs typeface="Calibri,Bold"/>
              </a:rPr>
              <a:t>attacks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Wingdings" panose="05000000000000000000" pitchFamily="2" charset="2"/>
                <a:ea typeface="Calibri" panose="020F0502020204030204" pitchFamily="34" charset="0"/>
                <a:cs typeface="Wingdings" panose="05000000000000000000" pitchFamily="2" charset="2"/>
              </a:rPr>
              <a:t>§ </a:t>
            </a:r>
            <a:r>
              <a:rPr lang="en-IN" b="1" dirty="0">
                <a:effectLst/>
                <a:latin typeface="Calibri,Bold"/>
                <a:ea typeface="Calibri" panose="020F0502020204030204" pitchFamily="34" charset="0"/>
                <a:cs typeface="Calibri,Bold"/>
              </a:rPr>
              <a:t>Disadvantage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Arial" panose="020B0604020202020204" pitchFamily="34" charset="0"/>
                <a:ea typeface="Calibri" panose="020F0502020204030204" pitchFamily="34" charset="0"/>
                <a:cs typeface="Times New Roman" panose="02020603050405020304" pitchFamily="18" charset="0"/>
              </a:rPr>
              <a:t>•</a:t>
            </a:r>
            <a:r>
              <a:rPr lang="en-IN" dirty="0">
                <a:effectLst/>
                <a:latin typeface="Calibri,Bold"/>
                <a:ea typeface="Calibri" panose="020F0502020204030204" pitchFamily="34" charset="0"/>
                <a:cs typeface="Calibri,Bold"/>
              </a:rPr>
              <a:t>Encryption algorithms (particularly when chained) can be much slower than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Calibri,Bold"/>
                <a:ea typeface="Calibri" panose="020F0502020204030204" pitchFamily="34" charset="0"/>
                <a:cs typeface="Calibri,Bold"/>
              </a:rPr>
              <a:t>hash algorithms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928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2975959"/>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a:r>
              <a:rPr lang="en-IN" sz="3600" dirty="0">
                <a:solidFill>
                  <a:srgbClr val="273239"/>
                </a:solidFill>
                <a:effectLst/>
                <a:latin typeface="Arial" panose="020B0604020202020204" pitchFamily="34" charset="0"/>
                <a:ea typeface="Times New Roman" panose="02020603050405020304" pitchFamily="18" charset="0"/>
              </a:rPr>
              <a:t>HMAC Algorithm </a:t>
            </a:r>
            <a:endParaRPr lang="en-US" sz="60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b="1" dirty="0">
                <a:solidFill>
                  <a:srgbClr val="40424E"/>
                </a:solidFill>
                <a:effectLst/>
                <a:latin typeface="var(--font-din)"/>
                <a:ea typeface="Times New Roman" panose="02020603050405020304" pitchFamily="18" charset="0"/>
                <a:cs typeface="Times New Roman" panose="02020603050405020304" pitchFamily="18" charset="0"/>
              </a:rPr>
              <a:t>HMAC algorithm</a:t>
            </a:r>
            <a:r>
              <a:rPr lang="en-IN" dirty="0">
                <a:solidFill>
                  <a:srgbClr val="40424E"/>
                </a:solidFill>
                <a:effectLst/>
                <a:latin typeface="var(--font-din)"/>
                <a:ea typeface="Times New Roman" panose="02020603050405020304" pitchFamily="18" charset="0"/>
                <a:cs typeface="Times New Roman" panose="02020603050405020304" pitchFamily="18" charset="0"/>
              </a:rPr>
              <a:t> stands for Hashed or Hash based </a:t>
            </a:r>
            <a:r>
              <a:rPr lang="en-IN" dirty="0">
                <a:effectLst/>
                <a:latin typeface="var(--font-din)"/>
                <a:ea typeface="Times New Roman" panose="02020603050405020304" pitchFamily="18" charset="0"/>
                <a:cs typeface="Times New Roman" panose="02020603050405020304" pitchFamily="18" charset="0"/>
              </a:rPr>
              <a:t>Message Authentication Code. It is a result of work done on developing a MAC derived from cryptographic hash functions. </a:t>
            </a:r>
          </a:p>
          <a:p>
            <a:r>
              <a:rPr lang="en-IN" dirty="0">
                <a:effectLst/>
                <a:latin typeface="var(--font-din)"/>
                <a:ea typeface="Times New Roman" panose="02020603050405020304" pitchFamily="18" charset="0"/>
                <a:cs typeface="Times New Roman" panose="02020603050405020304" pitchFamily="18" charset="0"/>
              </a:rPr>
              <a:t>HMAC is a great resistant towards cryptanalysis attacks </a:t>
            </a:r>
            <a:r>
              <a:rPr lang="en-IN" dirty="0">
                <a:solidFill>
                  <a:srgbClr val="40424E"/>
                </a:solidFill>
                <a:effectLst/>
                <a:latin typeface="var(--font-din)"/>
                <a:ea typeface="Times New Roman" panose="02020603050405020304" pitchFamily="18" charset="0"/>
                <a:cs typeface="Times New Roman" panose="02020603050405020304" pitchFamily="18" charset="0"/>
              </a:rPr>
              <a:t>as it uses the Hashing concept twice.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dirty="0">
                <a:solidFill>
                  <a:srgbClr val="40424E"/>
                </a:solidFill>
                <a:effectLst/>
                <a:latin typeface="var(--font-din)"/>
                <a:ea typeface="Times New Roman" panose="02020603050405020304" pitchFamily="18" charset="0"/>
                <a:cs typeface="Times New Roman" panose="02020603050405020304" pitchFamily="18" charset="0"/>
              </a:rPr>
              <a:t>HMAC consists of twin benefits of Hashing and MAC, and thus is more secure than any other authentication codes. RFC 2104 has issued HMAC, and HMAC has been made compulsory to implement in IP security. The FIPS 198 NIST standard has also issued HMAC.</a:t>
            </a:r>
            <a:endParaRPr lang="en-US" sz="3200" dirty="0"/>
          </a:p>
        </p:txBody>
      </p:sp>
    </p:spTree>
    <p:extLst>
      <p:ext uri="{BB962C8B-B14F-4D97-AF65-F5344CB8AC3E}">
        <p14:creationId xmlns:p14="http://schemas.microsoft.com/office/powerpoint/2010/main" val="3169587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Objectives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As the Hash Function, HMAC is also aimed to be one way, </a:t>
            </a:r>
            <a:r>
              <a:rPr lang="en-IN" dirty="0" err="1">
                <a:solidFill>
                  <a:srgbClr val="40424E"/>
                </a:solidFill>
                <a:effectLst/>
                <a:latin typeface="var(--font-din)"/>
                <a:ea typeface="Times New Roman" panose="02020603050405020304" pitchFamily="18" charset="0"/>
                <a:cs typeface="Times New Roman" panose="02020603050405020304" pitchFamily="18" charset="0"/>
              </a:rPr>
              <a:t>i.e</a:t>
            </a:r>
            <a:r>
              <a:rPr lang="en-IN" dirty="0">
                <a:solidFill>
                  <a:srgbClr val="40424E"/>
                </a:solidFill>
                <a:effectLst/>
                <a:latin typeface="var(--font-din)"/>
                <a:ea typeface="Times New Roman" panose="02020603050405020304" pitchFamily="18" charset="0"/>
                <a:cs typeface="Times New Roman" panose="02020603050405020304" pitchFamily="18" charset="0"/>
              </a:rPr>
              <a:t>, easy to generate output from input but complex the other way round.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It aims at being less effected by collisions than the hash functions.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HMAC reuses the algorithms like MD5 and SHA-1 and checks to replace the embedded hash functions with more secure hash functions, in case found.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HMAC tries to handle the Keys in more simple manner.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919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lnSpc>
                <a:spcPct val="107000"/>
              </a:lnSpc>
              <a:spcAft>
                <a:spcPts val="800"/>
              </a:spcAft>
            </a:pPr>
            <a:r>
              <a:rPr lang="en-IN" dirty="0">
                <a:solidFill>
                  <a:srgbClr val="40424E"/>
                </a:solidFill>
                <a:effectLst/>
                <a:latin typeface="var(--font-din)"/>
                <a:ea typeface="Times New Roman" panose="02020603050405020304" pitchFamily="18" charset="0"/>
                <a:cs typeface="Times New Roman" panose="02020603050405020304" pitchFamily="18" charset="0"/>
              </a:rPr>
              <a:t>The working of HMAC starts with taking a message M containing blocks of length </a:t>
            </a:r>
            <a:r>
              <a:rPr lang="en-IN" i="1" dirty="0">
                <a:solidFill>
                  <a:srgbClr val="40424E"/>
                </a:solidFill>
                <a:effectLst/>
                <a:latin typeface="var(--font-din)"/>
                <a:ea typeface="Times New Roman" panose="02020603050405020304" pitchFamily="18" charset="0"/>
                <a:cs typeface="Times New Roman" panose="02020603050405020304" pitchFamily="18" charset="0"/>
              </a:rPr>
              <a:t>b</a:t>
            </a:r>
            <a:r>
              <a:rPr lang="en-IN" dirty="0">
                <a:solidFill>
                  <a:srgbClr val="40424E"/>
                </a:solidFill>
                <a:effectLst/>
                <a:latin typeface="var(--font-din)"/>
                <a:ea typeface="Times New Roman" panose="02020603050405020304" pitchFamily="18" charset="0"/>
                <a:cs typeface="Times New Roman" panose="02020603050405020304" pitchFamily="18" charset="0"/>
              </a:rPr>
              <a:t> bits. An input signature is padded to the left of the message and the whole is given as input to a hash function which gives us a temporary message digest MD’. MD’ again is appended to an output signature and the whole is applied a hash function again, the result is our final message digest MD.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IN" dirty="0">
                <a:solidFill>
                  <a:srgbClr val="40424E"/>
                </a:solidFill>
                <a:effectLst/>
                <a:latin typeface="var(--font-din)"/>
                <a:ea typeface="Times New Roman" panose="02020603050405020304" pitchFamily="18" charset="0"/>
                <a:cs typeface="Times New Roman" panose="02020603050405020304" pitchFamily="18" charset="0"/>
              </a:rPr>
              <a:t>Here is a simple structure of HMAC: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403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4BFB02DB-FAB1-43F8-B578-8B209804BF3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858000" cy="4800600"/>
          </a:xfrm>
          <a:prstGeom prst="rect">
            <a:avLst/>
          </a:prstGeom>
          <a:noFill/>
          <a:ln>
            <a:noFill/>
          </a:ln>
        </p:spPr>
      </p:pic>
    </p:spTree>
    <p:extLst>
      <p:ext uri="{BB962C8B-B14F-4D97-AF65-F5344CB8AC3E}">
        <p14:creationId xmlns:p14="http://schemas.microsoft.com/office/powerpoint/2010/main" val="179585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752600"/>
            <a:ext cx="8305800" cy="4495800"/>
          </a:xfrm>
        </p:spPr>
        <p:txBody>
          <a:bodyPr>
            <a:normAutofit/>
          </a:bodyPr>
          <a:lstStyle/>
          <a:p>
            <a:pPr fontAlgn="base">
              <a:lnSpc>
                <a:spcPct val="107000"/>
              </a:lnSpc>
              <a:spcAft>
                <a:spcPts val="800"/>
              </a:spcAft>
            </a:pPr>
            <a:r>
              <a:rPr lang="en-IN" dirty="0">
                <a:solidFill>
                  <a:srgbClr val="40424E"/>
                </a:solidFill>
                <a:effectLst/>
                <a:latin typeface="var(--font-din)"/>
                <a:ea typeface="Times New Roman" panose="02020603050405020304" pitchFamily="18" charset="0"/>
                <a:cs typeface="Times New Roman" panose="02020603050405020304" pitchFamily="18" charset="0"/>
              </a:rPr>
              <a:t>Here, H stands for Hashing function,</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M is original message</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Si and So are input and output signatures respectively,</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Yi is the </a:t>
            </a:r>
            <a:r>
              <a:rPr lang="en-IN" dirty="0" err="1">
                <a:solidFill>
                  <a:srgbClr val="40424E"/>
                </a:solidFill>
                <a:effectLst/>
                <a:latin typeface="var(--font-din)"/>
                <a:ea typeface="Times New Roman" panose="02020603050405020304" pitchFamily="18" charset="0"/>
                <a:cs typeface="Times New Roman" panose="02020603050405020304" pitchFamily="18" charset="0"/>
              </a:rPr>
              <a:t>ith</a:t>
            </a:r>
            <a:r>
              <a:rPr lang="en-IN" dirty="0">
                <a:solidFill>
                  <a:srgbClr val="40424E"/>
                </a:solidFill>
                <a:effectLst/>
                <a:latin typeface="var(--font-din)"/>
                <a:ea typeface="Times New Roman" panose="02020603050405020304" pitchFamily="18" charset="0"/>
                <a:cs typeface="Times New Roman" panose="02020603050405020304" pitchFamily="18" charset="0"/>
              </a:rPr>
              <a:t> block in original message M, where </a:t>
            </a:r>
            <a:r>
              <a:rPr lang="en-IN" dirty="0" err="1">
                <a:solidFill>
                  <a:srgbClr val="40424E"/>
                </a:solidFill>
                <a:effectLst/>
                <a:latin typeface="var(--font-din)"/>
                <a:ea typeface="Times New Roman" panose="02020603050405020304" pitchFamily="18" charset="0"/>
                <a:cs typeface="Times New Roman" panose="02020603050405020304" pitchFamily="18" charset="0"/>
              </a:rPr>
              <a:t>i</a:t>
            </a:r>
            <a:r>
              <a:rPr lang="en-IN" dirty="0">
                <a:solidFill>
                  <a:srgbClr val="40424E"/>
                </a:solidFill>
                <a:effectLst/>
                <a:latin typeface="var(--font-din)"/>
                <a:ea typeface="Times New Roman" panose="02020603050405020304" pitchFamily="18" charset="0"/>
                <a:cs typeface="Times New Roman" panose="02020603050405020304" pitchFamily="18" charset="0"/>
              </a:rPr>
              <a:t> ranges from [1, L)</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L = the count of blocks in M</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K is the secret key used for hashing</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IV is an initial vector (some constant)</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The generation of input signature and output signature </a:t>
            </a:r>
            <a:r>
              <a:rPr lang="en-IN" i="1" dirty="0">
                <a:solidFill>
                  <a:srgbClr val="40424E"/>
                </a:solidFill>
                <a:effectLst/>
                <a:latin typeface="var(--font-din)"/>
                <a:ea typeface="Times New Roman" panose="02020603050405020304" pitchFamily="18" charset="0"/>
                <a:cs typeface="Times New Roman" panose="02020603050405020304" pitchFamily="18" charset="0"/>
              </a:rPr>
              <a:t>Si</a:t>
            </a:r>
            <a:r>
              <a:rPr lang="en-IN" dirty="0">
                <a:solidFill>
                  <a:srgbClr val="40424E"/>
                </a:solidFill>
                <a:effectLst/>
                <a:latin typeface="var(--font-din)"/>
                <a:ea typeface="Times New Roman" panose="02020603050405020304" pitchFamily="18" charset="0"/>
                <a:cs typeface="Times New Roman" panose="02020603050405020304" pitchFamily="18" charset="0"/>
              </a:rPr>
              <a:t> and </a:t>
            </a:r>
            <a:r>
              <a:rPr lang="en-IN" i="1" dirty="0">
                <a:solidFill>
                  <a:srgbClr val="40424E"/>
                </a:solidFill>
                <a:effectLst/>
                <a:latin typeface="var(--font-din)"/>
                <a:ea typeface="Times New Roman" panose="02020603050405020304" pitchFamily="18" charset="0"/>
                <a:cs typeface="Times New Roman" panose="02020603050405020304" pitchFamily="18" charset="0"/>
              </a:rPr>
              <a:t>So</a:t>
            </a:r>
            <a:r>
              <a:rPr lang="en-IN" dirty="0">
                <a:solidFill>
                  <a:srgbClr val="40424E"/>
                </a:solidFill>
                <a:effectLst/>
                <a:latin typeface="var(--font-din)"/>
                <a:ea typeface="Times New Roman" panose="02020603050405020304" pitchFamily="18" charset="0"/>
                <a:cs typeface="Times New Roman" panose="02020603050405020304" pitchFamily="18" charset="0"/>
              </a:rPr>
              <a:t> respectively.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93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id="{B74679BA-CCBA-44EE-9C4C-3F6868469BF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915400" cy="3429000"/>
          </a:xfrm>
          <a:prstGeom prst="rect">
            <a:avLst/>
          </a:prstGeom>
          <a:noFill/>
          <a:ln>
            <a:noFill/>
          </a:ln>
        </p:spPr>
      </p:pic>
      <p:sp>
        <p:nvSpPr>
          <p:cNvPr id="5" name="Title 1">
            <a:extLst>
              <a:ext uri="{FF2B5EF4-FFF2-40B4-BE49-F238E27FC236}">
                <a16:creationId xmlns:a16="http://schemas.microsoft.com/office/drawing/2014/main" id="{5CCC0EC7-07E7-48D9-952E-6C7D89E77634}"/>
              </a:ext>
            </a:extLst>
          </p:cNvPr>
          <p:cNvSpPr txBox="1">
            <a:spLocks/>
          </p:cNvSpPr>
          <p:nvPr/>
        </p:nvSpPr>
        <p:spPr>
          <a:xfrm>
            <a:off x="0" y="4876800"/>
            <a:ext cx="9144000" cy="13716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pPr fontAlgn="base">
              <a:lnSpc>
                <a:spcPct val="107000"/>
              </a:lnSpc>
              <a:spcAft>
                <a:spcPts val="750"/>
              </a:spcAft>
            </a:pPr>
            <a:r>
              <a:rPr lang="en-IN" b="0" dirty="0">
                <a:solidFill>
                  <a:srgbClr val="40424E"/>
                </a:solidFill>
                <a:effectLst/>
                <a:latin typeface="var(--font-din)"/>
                <a:ea typeface="Times New Roman" panose="02020603050405020304" pitchFamily="18" charset="0"/>
                <a:cs typeface="Times New Roman" panose="02020603050405020304" pitchFamily="18" charset="0"/>
              </a:rPr>
              <a:t>To a normal hash function HMAC adds a compression instance to the processing. This structural implementation holds efficiency for shorter MAC values.</a:t>
            </a:r>
            <a:endParaRPr lang="en-IN"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684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4946</TotalTime>
  <Words>826</Words>
  <Application>Microsoft Office PowerPoint</Application>
  <PresentationFormat>On-screen Show (4:3)</PresentationFormat>
  <Paragraphs>72</Paragraphs>
  <Slides>15</Slides>
  <Notes>1</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Arial</vt:lpstr>
      <vt:lpstr>Arial Black</vt:lpstr>
      <vt:lpstr>Calibri</vt:lpstr>
      <vt:lpstr>Calibri,Bold</vt:lpstr>
      <vt:lpstr>Cambria</vt:lpstr>
      <vt:lpstr>Raleway Thin</vt:lpstr>
      <vt:lpstr>Symbol</vt:lpstr>
      <vt:lpstr>Times</vt:lpstr>
      <vt:lpstr>Times New Roman</vt:lpstr>
      <vt:lpstr>TimesNewRoman,Bold</vt:lpstr>
      <vt:lpstr>var(--font-din)</vt:lpstr>
      <vt:lpstr>Wingdings</vt:lpstr>
      <vt:lpstr>Office Theme</vt:lpstr>
      <vt:lpstr>Custom Design</vt:lpstr>
      <vt:lpstr>PowerPoint Presentation</vt:lpstr>
      <vt:lpstr>PowerPoint Presentation</vt:lpstr>
      <vt:lpstr>HMAC Algorithm </vt:lpstr>
      <vt:lpstr>HMAC Algorithm </vt:lpstr>
      <vt:lpstr>HMAC Algorithm: Objectives </vt:lpstr>
      <vt:lpstr>HMAC Algorithm </vt:lpstr>
      <vt:lpstr>HMAC Algorithm </vt:lpstr>
      <vt:lpstr>HMAC Algorithm </vt:lpstr>
      <vt:lpstr>HMAC Algorithm </vt:lpstr>
      <vt:lpstr>CMAC (Cipher-based Message Authentication Code) </vt:lpstr>
      <vt:lpstr>CMAC (Cipher-based Message Authentication Code) </vt:lpstr>
      <vt:lpstr>CMAC (Cipher-based Message Authentication Code) </vt:lpstr>
      <vt:lpstr>CMAC (Cipher-based Message Authentication Code) </vt:lpstr>
      <vt:lpstr>References</vt:lpstr>
      <vt:lpstr>E- Books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1001</cp:revision>
  <dcterms:created xsi:type="dcterms:W3CDTF">2013-12-12T17:34:34Z</dcterms:created>
  <dcterms:modified xsi:type="dcterms:W3CDTF">2023-01-23T10:00:46Z</dcterms:modified>
</cp:coreProperties>
</file>