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6"/>
  </p:notesMasterIdLst>
  <p:handoutMasterIdLst>
    <p:handoutMasterId r:id="rId27"/>
  </p:handoutMasterIdLst>
  <p:sldIdLst>
    <p:sldId id="287" r:id="rId3"/>
    <p:sldId id="281" r:id="rId4"/>
    <p:sldId id="328" r:id="rId5"/>
    <p:sldId id="420" r:id="rId6"/>
    <p:sldId id="465" r:id="rId7"/>
    <p:sldId id="451" r:id="rId8"/>
    <p:sldId id="461" r:id="rId9"/>
    <p:sldId id="421" r:id="rId10"/>
    <p:sldId id="463" r:id="rId11"/>
    <p:sldId id="464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08" r:id="rId23"/>
    <p:sldId id="40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24" autoAdjust="0"/>
  </p:normalViewPr>
  <p:slideViewPr>
    <p:cSldViewPr snapToGrid="0">
      <p:cViewPr varScale="1">
        <p:scale>
          <a:sx n="123" d="100"/>
          <a:sy n="123" d="100"/>
        </p:scale>
        <p:origin x="132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9T13:48:11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4139 1616,'-41'3,"1"2,0 2,0 1,-42 15,27-8,-104 34,3 6,3 7,-264 149,-395 308,-200 194,932-651,-120 121,-46 89,170-191,-4-3,-3-4,-160 110,213-162,-32 34,39-35,14-9,18-12,24-14,-7 1,-1-2,0-2,35-29,71-75,-22 20,182-130,-185 151,21-18,345-253,234-114,333-287,-610 433,-229 176,6 10,5 8,269-115,103 19,14 33,-243 78,718-145,-722 183,209-36,-320 61,50-8,-246 50,0 1,1 3,-1 1,69 10,-107-10,-1 1,0-1,0 1,0 0,0 1,0-1,0 1,0 0,0 0,0 0,-1 0,1 0,-1 1,0 0,0-1,0 1,0 1,0-1,0 0,-1 1,0-1,1 1,-1 0,-1 0,1-1,-1 1,1 1,-1-1,0 0,0 0,0 5,-1 2,-1 0,1 0,-2 0,1-1,-1 1,-1-1,0 1,-1-1,0 0,0 0,-7 11,-24 36,-2-2,-66 76,-102 90,178-193,-505 486,294-308,-8-11,-9-11,-289 157,505-319,-595 366,66 20,175-125,-1376 1020,1151-841,104-63,34 37,70 23,209-225,159-193,32-32,0 0,0 1,1 0,1 0,-12 19,19-28,1 0,-1 0,1-1,-1 1,1 0,-1 1,1-1,-1 0,1 0,0 0,0 0,0 0,0 0,0 0,0 0,0 1,0-1,0 0,0 0,0 0,1 0,-1 0,0 0,1 0,-1 0,2 2,-1-2,1 1,0-1,-1 0,1 0,0 0,0 0,0 0,-1-1,1 1,0 0,0-1,0 0,4 1,9 0,-1-1,1 0,18-3,-30 2,49-7,69-21,-63 14,4-4,-1-2,-1-2,78-45,779-441,-283 147,-243 157,8 17,598-193,1704-408,-1773 568,11 41,-220 44,-15-17,-222 45,672-194,-605 146,-393 112,-79 21,135-24,-205 47,0-1,-1 0,1 1,-1 1,1-1,0 1,-1 0,8 2,-12-2,0 0,0-1,0 1,0 0,0 1,0-1,0 0,-1 0,1 1,0-1,-1 1,1 0,-1-1,1 1,-1 0,0 0,0 0,0 0,0 0,0 0,0 0,-1 0,1 0,-1 0,1 1,-1-1,0 3,0 3,0-1,-1 0,0 1,0-1,-1 0,0 0,0 0,-1 0,0 0,0 0,-1-1,1 0,-1 1,-1-1,1-1,-8 8,-10 9,-1-1,-42 29,50-39,-762 499,596-398,-171 105,-677 444,348-164,-422 282,159-215,239-149,-60 46,-293 180,15 32,904-578,-1301 847,1360-893,-1023 663,744-418,38-29,282-243,34-20,-1 1,1-1,0 1,0 1,0-1,0 1,0 0,1 0,-5 5,9-8,0-1,-1 0,1 0,0 1,0-1,0 0,0 1,0-1,0 0,0 1,0-1,-1 0,1 1,0-1,0 0,0 1,1-1,-1 0,0 1,0-1,0 0,0 1,0-1,0 0,0 0,0 1,1-1,-1 0,0 1,0-1,0 0,1 0,-1 1,0-1,0 0,1 0,-1 0,0 1,1-1,-1 0,0 0,0 0,1 0,-1 0,0 0,1 0,-1 1,0-1,1 0,-1 0,0 0,1 0,-1 0,0-1,1 1,-1 0,0 0,1 0,-1 0,0 0,1 0,-1 0,0-1,1 1,26-5,36-16,83-40,9-4,30-8,20-8,-23 14,-4-7,219-127,106-79,324-174,35 44,-279 176,13 36,1380-278,-1861 455,883-171,-227 3,-75 16,-594 152,1 5,0 4,205 4,-305 8,0 0,0 0,0 0,0 1,0-1,0 1,-1-1,1 1,0 0,0 0,0 0,-1 1,1-1,-1 1,1-1,-1 1,1 0,-1 0,0 0,0 0,0 1,2 2,-2-1,-1 0,0 1,0-1,0 0,0 1,-1-1,1 1,-1-1,0 0,0 1,-1-1,0 1,1-1,-4 8,0 2,-2 0,1-1,-2 1,0-1,0-1,-1 1,-1-2,0 1,-12 11,-48 52,-3-2,-134 102,-192 111,340-247,-971 695,18-13,367-261,-1103 1030,1694-1439,-1384 1329,605-550,665-639,10 6,-216 354,86-14,202-373,84-162,0 0,-1 0,1 0,0 0,0 0,0 0,0 0,1 0,-1 0,1 1,-1-1,1 0,0 0,0 1,-1-1,2 0,-1 0,0 1,0-1,1 0,-1 0,1 0,0 1,0-1,0 0,0 0,0 0,0 0,0 0,0-1,1 1,-1 0,1-1,0 1,-1-1,1 1,0-1,0 0,0 1,0-1,0 0,0 0,2 0,6 2,-1 0,1-1,0-1,0 1,-1-2,1 1,0-1,0-1,11-1,9-4,1-1,-1-1,-1-2,0-1,30-15,142-88,384-263,102-63,-235 182,11 19,813-295,239 66,-1183 371,712-272,-1015 357,6-3,1 1,48-11,-82 24,0 1,0-1,-1 1,1-1,0 1,0 0,0 0,0 0,0 0,-1 0,1 1,0-1,0 0,0 1,-1-1,1 1,2 1,-3-1,0-1,-1 1,1 0,-1 0,1 0,-1-1,1 1,-1 0,0 0,1 0,-1 0,0 0,0 0,0 0,1 0,-1 0,0 0,0-1,-1 1,1 0,0 0,0 0,-1 2,-1 4,-1 1,0-1,-1 0,0 0,0 0,-7 9,-27 29,-2-2,-54 47,41-41,47-43,0-1,-1 0,1-1,-1 0,0 0,0 0,0-1,-9 3,-8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9T14:21:05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2136 2462,'88'-6,"0"-3,167-40,-215 40,96-25,-2-5,216-95,44-31,6 17,542-125,-621 195,294-67,4 35,-493 90,-59 8,137-7,-200 19,0 0,-1 0,1 1,0-1,-1 1,1 0,-1 0,1 0,-1 0,1 1,-1-1,0 1,0 0,0 0,0 0,0 0,0 1,0-1,-1 1,1 0,-1 0,0 0,0 0,0 0,0 0,0 0,-1 1,0-1,3 7,-3-4,-1-1,1 0,-1 0,0 0,0 1,0-1,-1 0,1 0,-1 0,-1 0,1 0,-1 0,0 0,0 0,0 0,0-1,-1 1,0-1,0 0,0 0,-6 6,-17 13,-1-1,-1-1,-1-2,-1-1,-43 20,-174 64,181-76,-522 192,-276 111,16 89,38 75,108-46,-18-33,606-352,4 5,-116 92,194-130,1 1,2 2,1 1,-36 56,-32 38,71-98,2 2,-26 43,39-57,1 1,1 0,0 0,2 1,0-1,-5 27,11-41,0-1,-1 1,1 0,0-1,0 1,1-1,-1 1,1-1,0 1,0-1,0 0,0 1,1-1,-1 0,1 0,0 0,3 5,0-3,0 0,0-1,0 1,0-1,1 0,-1 0,1-1,10 5,5 1,1-2,0-1,0 0,32 3,4-3,1-3,0-2,-1-3,1-2,101-22,284-96,-373 99,415-168,-11-45,-286 140,-16 10,453-243,78-124,-173 106,614-268,54 111,-1131 478,802-331,241-228,-469 243,-391 214,515-202,-91 104,-668 224,47-12,-52 13,0 0,0 1,0-1,0 1,0 0,0 0,1 0,-1 0,0 0,0 0,0 0,0 1,0-1,0 1,0-1,0 1,0 0,3 2,-5-3,0 1,0 0,0 0,0-1,0 1,-1 0,1 0,0-1,0 1,-1 0,1-1,-1 1,1 0,0-1,-1 1,0-1,1 1,-1 0,1-1,-1 1,1-1,-1 0,0 1,1-1,-1 1,0-1,0 0,1 0,-2 1,-28 13,-15 4,-1-3,-66 13,-108 10,141-26,-118 23,-255 81,140-13,5 13,6 14,-540 320,458-193,-51 53,-80 65,-82 87,-927 828,1097-920,223-194,-1015 886,38 23,-46 213,1143-1202,-175 154,120-138,-231 199,289-236,4 3,-94 124,88-87,4 3,6 3,-59 138,128-253,-2 4,1 0,0 0,1 1,-4 19,7-28,-1 0,1 0,0 1,0-1,0 0,0 0,1 0,-1 0,0 0,1 0,0 0,-1 0,1 0,0 0,0 0,0 0,0-1,0 1,0 0,1-1,-1 1,1-1,-1 1,1-1,0 0,-1 1,1-1,0 0,0 0,0 0,3 1,6 0,-1 0,1 0,-1-1,1 0,0-1,-1 0,1-1,16-3,-13 2,35-5,0-3,0-2,-2-2,72-31,180-103,-213 102,228-112,232-128,-1-41,37-23,-262 183,7 13,365-116,-1 39,576-208,520-327,-565 114,66-31,244 79,-1257 509,286-143,-530 224,-15 7,-1 0,-1-1,1 0,20-17,1-1,-27 21,0-1,0-1,-1 0,8-8,-15 14,-1 0,1 1,-1-1,1 0,-1 0,0 0,1 0,-1 0,0 0,0 1,0-1,1 0,-1 0,0 0,0 0,-1 0,1 0,0 0,0 0,0 0,-1 0,1 1,0-1,-1 0,1 0,-1 0,1 0,-1 1,1-1,-1 0,1 1,-1-1,0 0,1 1,-1-1,0 1,0-1,1 1,-1-1,-1 0,-38-17,23 14,0 1,-1 0,1 2,0 0,-1 1,-17 2,-105 19,135-20,-70 16,1 2,-102 43,-136 78,173-75,-1131 591,-293 323,-758 857,872-531,404-212,1043-1090,-502 553,-298 212,392-403,247-223,156-135,-1-2,0 1,1 1,0 0,0 0,0 0,1 1,0 0,1 0,0 0,0 1,-5 14,9-21,1-1,0 1,0-1,0 1,1-1,-1 1,0-1,0 1,1-1,-1 0,1 1,-1-1,1 1,0-1,0 0,-1 1,1-1,0 0,0 0,0 0,0 0,0 0,1 0,-1 0,0 0,0 0,1 0,1 0,3 2,0 0,0 0,1-1,-1 0,10 2,5-2,-1 0,1-1,-1-1,1-1,0-1,-1-1,0 0,21-7,-1-2,-1-2,0-1,39-22,-36 14,0-3,-1-1,65-57,429-427,54-48,270-87,54 66,1241-609,-1371 836,15 32,-215 88,575-231,414-171,-1058 406,211-83,262-79,-704 281,-266 102,-20 4,-32 4,-21 10,0 2,-64 22,-112 52,181-66,-190 83,5 11,5 10,-326 231,-476 406,545-396,-1514 1185,984-748,-1775 1536,1587-1161,955-911,-644 660,882-914,-363 328,354-326,18-12,0-1,0 1,0 1,1-1,-1 0,1 1,-1 0,1 0,0 0,0 0,0 0,1 1,-1-1,-3 8,6-10,1 0,-1-1,1 1,0 0,-1 0,1 0,0-1,-1 1,1 0,0-1,0 1,-1 0,1-1,0 1,0-1,0 0,0 1,0-1,0 0,0 1,0-1,0 0,0 0,0 0,0 0,0 0,1 0,39 2,-35-2,29 0,1-1,-1-2,1-2,-1-1,53-17,166-75,-210 79,951-484,-615 298,1320-629,-1095 582,644-296,-435 112,-447 233,1693-1047,-1987 1200,561-368,29 56,-82 111,-292 129,-267 113,52-24,146-42,-217 74,36-5,-38 6,-1 0,1-1,0 1,-1 0,1 0,-1 0,1 0,0 0,-1 0,1 0,-1 0,1 1,-1-1,1 0,0 0,-1 0,1 1,-1-1,1 0,-1 1,1-1,-1 0,0 1,1-1,-1 0,1 1,-1-1,0 1,1-1,-1 1,0-1,1 1,-1-1,0 1,0-1,0 1,1 0,-1-1,0 1,0-1,0 1,0 0,0-1,0 1,0-1,0 1,0-1,-1 1,1 0,0-1,0 1,0-1,-1 1,1 0,-7 11,-1 0,0 0,-1-1,0 0,-1-1,0 1,0-2,-23 16,11-7,-142 115,-17 12,-35 27,-412 334,15 29,-356 416,28 30,-390 393,1203-1246,-386 375,-21-28,131-110,285-259,125-104,-1-1,1 0,0 0,0 0,-1 0,1-1,8 0,42-4,-1-3,0-2,60-18,158-59,-269 85,936-405,-467 186,9 31,-147 97,-266 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urnaldev.com/1079/multithreading-in-java" TargetMode="External"/><Relationship Id="rId3" Type="http://schemas.openxmlformats.org/officeDocument/2006/relationships/hyperlink" Target="https://youtu.be/JceAHRlQsqc" TargetMode="External"/><Relationship Id="rId7" Type="http://schemas.openxmlformats.org/officeDocument/2006/relationships/hyperlink" Target="https://www.javatpoint.com/multithreading-in-java" TargetMode="External"/><Relationship Id="rId2" Type="http://schemas.openxmlformats.org/officeDocument/2006/relationships/hyperlink" Target="https://youtu.be/O_Ojfq-OI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multithreading.htm" TargetMode="External"/><Relationship Id="rId5" Type="http://schemas.openxmlformats.org/officeDocument/2006/relationships/hyperlink" Target="https://www.journaldev.com/1044/thread-life-cycle-in-java-thread-states-in-java" TargetMode="External"/><Relationship Id="rId4" Type="http://schemas.openxmlformats.org/officeDocument/2006/relationships/hyperlink" Target="https://www.geeksforgeeks.org/lifecycle-and-states-of-a-thread-in-java/" TargetMode="External"/><Relationship Id="rId9" Type="http://schemas.openxmlformats.org/officeDocument/2006/relationships/hyperlink" Target="https://www.javatpoint.com/join()-metho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0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17830" y="5001613"/>
            <a:ext cx="82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Multithreading in Java. Thread Priority, Thread </a:t>
            </a:r>
            <a:r>
              <a:rPr lang="en-US" sz="2400" dirty="0" err="1"/>
              <a:t>LifeCycle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process can be ___________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a) single threaded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b) multithreaded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c) both single threaded and multithreaded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d) none of the mentioned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Termination of the process terminates ___________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a) first thread of the process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b) first two threads of the process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c) all threads within the process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d) no thread within the process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 are two ways to create a thread:</a:t>
            </a:r>
          </a:p>
          <a:p>
            <a:pPr marL="622300" indent="-449263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extending Thread class</a:t>
            </a:r>
          </a:p>
          <a:p>
            <a:pPr marL="622300" indent="-449263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implementing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interface.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D4B1F-E089-423A-B023-232C64292962}"/>
              </a:ext>
            </a:extLst>
          </p:cNvPr>
          <p:cNvSpPr txBox="1"/>
          <p:nvPr/>
        </p:nvSpPr>
        <p:spPr>
          <a:xfrm>
            <a:off x="1259119" y="696802"/>
            <a:ext cx="4797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thread</a:t>
            </a:r>
          </a:p>
        </p:txBody>
      </p:sp>
    </p:spTree>
    <p:extLst>
      <p:ext uri="{BB962C8B-B14F-4D97-AF65-F5344CB8AC3E}">
        <p14:creationId xmlns:p14="http://schemas.microsoft.com/office/powerpoint/2010/main" val="160139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0" y="1146673"/>
            <a:ext cx="10515600" cy="5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Thread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8993" y="1859340"/>
            <a:ext cx="10594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Thread class provide constructors and methods to create and perform operations on a thread. Thread class extends Object class and implements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interface.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Commonly used Constructors of Thread class: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Thread()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Thread(String name)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Thread(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r)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Thread(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r,String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name)</a:t>
            </a:r>
          </a:p>
        </p:txBody>
      </p:sp>
    </p:spTree>
    <p:extLst>
      <p:ext uri="{BB962C8B-B14F-4D97-AF65-F5344CB8AC3E}">
        <p14:creationId xmlns:p14="http://schemas.microsoft.com/office/powerpoint/2010/main" val="160139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92" y="500287"/>
            <a:ext cx="10515600" cy="5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Methods of Thread class: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511" y="1086830"/>
            <a:ext cx="10594427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run():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used to perform action for a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start():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starts the execution of the thread.JVM calls the run() method on the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sleep(long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miliseconds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Causes the currently executing thread to sleep (temporarily cease execution) for the specified number of milliseconds.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join():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waits for a thread to die.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join(long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miliseconds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waits for a thread to die for the specified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miliseconds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getPriority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returns the priority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setPriority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priority):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changes the priority of the thread.</a:t>
            </a:r>
          </a:p>
        </p:txBody>
      </p:sp>
    </p:spTree>
    <p:extLst>
      <p:ext uri="{BB962C8B-B14F-4D97-AF65-F5344CB8AC3E}">
        <p14:creationId xmlns:p14="http://schemas.microsoft.com/office/powerpoint/2010/main" val="160139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807" y="1323312"/>
            <a:ext cx="10594427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returns the name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(String name):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changes the name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Thread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returns the reference of currently executing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returns the id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Thread.State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getState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returns the state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tests if the thread is alive.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yield():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causes the currently executing thread object to temporarily pause and allow other threads to execute.</a:t>
            </a:r>
          </a:p>
        </p:txBody>
      </p:sp>
    </p:spTree>
    <p:extLst>
      <p:ext uri="{BB962C8B-B14F-4D97-AF65-F5344CB8AC3E}">
        <p14:creationId xmlns:p14="http://schemas.microsoft.com/office/powerpoint/2010/main" val="160139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4" y="1433671"/>
            <a:ext cx="1059442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suspend():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used to suspend the thread(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depricated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resume():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used to resume the suspended thread(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depricated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stop():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used to stop the thread(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depricated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isDaemon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tests if the thread is a daemon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setDaemon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b):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marks the thread as daemon or user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void interrupt():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interrupts the thread.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isInterrupted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tests if the thread has been interrupted.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interrupted():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tests if the current thread has been interrupted.</a:t>
            </a:r>
          </a:p>
        </p:txBody>
      </p:sp>
    </p:spTree>
    <p:extLst>
      <p:ext uri="{BB962C8B-B14F-4D97-AF65-F5344CB8AC3E}">
        <p14:creationId xmlns:p14="http://schemas.microsoft.com/office/powerpoint/2010/main" val="160139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179239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interface: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interface should be implemented by any class whose instances are intended to be executed by a thread. </a:t>
            </a:r>
          </a:p>
          <a:p>
            <a:pP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interface have only one method named run().</a:t>
            </a:r>
          </a:p>
          <a:p>
            <a:pPr>
              <a:buNone/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public void run():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is used to perform action for a thread.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Starting a thread:</a:t>
            </a: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start() method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of Thread class is used to start a newly created thread. It performs following tasks: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new thread starts(with new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callstack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thread moves from New state to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state.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the thread gets a chance to execute, its target run() method will run.</a:t>
            </a:r>
          </a:p>
        </p:txBody>
      </p:sp>
    </p:spTree>
    <p:extLst>
      <p:ext uri="{BB962C8B-B14F-4D97-AF65-F5344CB8AC3E}">
        <p14:creationId xmlns:p14="http://schemas.microsoft.com/office/powerpoint/2010/main" val="369925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Java a thread can be created by_________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A. Extending the thread class.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B. Implementing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interface.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C. Both of the above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D. None of these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a class extends the Thread class, it should override ________ method of Thread class to start the thread.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A. start()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B. run()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C. init()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D. go()   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431487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1) Java Thread Example by extending Thread class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class Multi extends Thread{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pP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("thread is running...");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public static void main(String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 t1=new Multi();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t1.start();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thread is running...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058" y="721851"/>
            <a:ext cx="444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Thread Program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85A8DD-53A7-8303-5986-903C785849E1}"/>
                  </a:ext>
                </a:extLst>
              </p14:cNvPr>
              <p14:cNvContentPartPr/>
              <p14:nvPr/>
            </p14:nvContentPartPr>
            <p14:xfrm>
              <a:off x="927519" y="890231"/>
              <a:ext cx="4980960" cy="573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85A8DD-53A7-8303-5986-903C78584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519" y="782591"/>
                <a:ext cx="5088600" cy="59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25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431487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2) Java Thread Example by implementing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interface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class Multi3 implements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pP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("thread is running...");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public static void main(String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Multi3 m1=new Multi3();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Thread t1 =new Thread(m1);  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t1.start();   }   }  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Output: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thread is running...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058" y="721851"/>
            <a:ext cx="444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Thread Program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9BC528-F4DB-5E8A-CF9E-A41D0AB0764C}"/>
                  </a:ext>
                </a:extLst>
              </p14:cNvPr>
              <p14:cNvContentPartPr/>
              <p14:nvPr/>
            </p14:nvContentPartPr>
            <p14:xfrm>
              <a:off x="370239" y="555071"/>
              <a:ext cx="5567400" cy="556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9BC528-F4DB-5E8A-CF9E-A41D0AB07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239" y="447431"/>
                <a:ext cx="5675040" cy="57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2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28039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r>
              <a:rPr lang="en-US" sz="2400" dirty="0"/>
              <a:t>Multithreading in Java. Thread Priority, Thread </a:t>
            </a:r>
            <a:r>
              <a:rPr lang="en-US" sz="2400" dirty="0" err="1"/>
              <a:t>LifeCycle</a:t>
            </a:r>
            <a:r>
              <a:rPr lang="en-US" sz="2400" dirty="0"/>
              <a:t>.</a:t>
            </a:r>
          </a:p>
          <a:p>
            <a:pPr marL="268288" indent="-268288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Analyze the following code: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public abstract class Test implements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doSomething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 { };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457200" indent="-457200">
              <a:buAutoNum type="alphaU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program will not compile because it does not implement the run() method. </a:t>
            </a:r>
          </a:p>
          <a:p>
            <a:pPr marL="457200" indent="-457200">
              <a:buAutoNum type="alphaU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program will not compile because it does not contain abstract methods. </a:t>
            </a:r>
          </a:p>
          <a:p>
            <a:pPr marL="457200" indent="-457200">
              <a:buAutoNum type="alphaU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program compiles fine. </a:t>
            </a:r>
          </a:p>
          <a:p>
            <a:pPr marL="457200" indent="-457200">
              <a:buAutoNum type="alphaU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None of the above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8950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 about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Multithreading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Understand Thread Life cycle</a:t>
            </a: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839376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Flynt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Links:</a:t>
            </a:r>
          </a:p>
          <a:p>
            <a:r>
              <a:rPr lang="en-IN" dirty="0">
                <a:hlinkClick r:id="rId2"/>
              </a:rPr>
              <a:t>https://youtu.be/O_Ojfq-OIpM</a:t>
            </a:r>
            <a:endParaRPr lang="en-IN" dirty="0"/>
          </a:p>
          <a:p>
            <a:r>
              <a:rPr lang="en-IN" dirty="0">
                <a:hlinkClick r:id="rId3"/>
              </a:rPr>
              <a:t>https://youtu.be/JceAHRlQsqc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US" u="sng" dirty="0">
                <a:hlinkClick r:id="rId4"/>
              </a:rPr>
              <a:t>https://www.geeksforgeeks.org/lifecycle-and-states-of-a-thread-in-java/</a:t>
            </a:r>
            <a:endParaRPr lang="en-US" dirty="0"/>
          </a:p>
          <a:p>
            <a:r>
              <a:rPr lang="en-US" u="sng" dirty="0">
                <a:hlinkClick r:id="rId5"/>
              </a:rPr>
              <a:t>https://www.journaldev.com/1044/thread-life-cycle-in-java-thread-states-in-java</a:t>
            </a:r>
            <a:endParaRPr lang="en-US" dirty="0"/>
          </a:p>
          <a:p>
            <a:r>
              <a:rPr lang="en-US" u="sng" dirty="0">
                <a:hlinkClick r:id="rId6"/>
              </a:rPr>
              <a:t>https://www.tutorialspoint.com/java/java_multithreading.htm</a:t>
            </a:r>
            <a:endParaRPr lang="en-US" dirty="0"/>
          </a:p>
          <a:p>
            <a:r>
              <a:rPr lang="en-US" u="sng" dirty="0">
                <a:hlinkClick r:id="rId7"/>
              </a:rPr>
              <a:t>https://www.javatpoint.com/multithreading-in-java</a:t>
            </a:r>
            <a:endParaRPr lang="en-US" dirty="0"/>
          </a:p>
          <a:p>
            <a:r>
              <a:rPr lang="en-US" u="sng" dirty="0">
                <a:hlinkClick r:id="rId8"/>
              </a:rPr>
              <a:t>https://www.journaldev.com/1079/multithreading-in-java</a:t>
            </a:r>
            <a:endParaRPr lang="en-US" dirty="0"/>
          </a:p>
          <a:p>
            <a:r>
              <a:rPr lang="en-US" u="sng" dirty="0">
                <a:hlinkClick r:id="rId9"/>
              </a:rPr>
              <a:t>https://www.javatpoint.com/join()-method</a:t>
            </a:r>
            <a:endParaRPr lang="en-US" dirty="0"/>
          </a:p>
          <a:p>
            <a:endParaRPr lang="en-IN" dirty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Multithreading is a Java feature that allows concurrent execution of two or more parts of a program for maximum utilization of CPU.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Each part of such program is called a thread. So, threads are light-weight processes within a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D4B1F-E089-423A-B023-232C64292962}"/>
              </a:ext>
            </a:extLst>
          </p:cNvPr>
          <p:cNvSpPr txBox="1"/>
          <p:nvPr/>
        </p:nvSpPr>
        <p:spPr>
          <a:xfrm>
            <a:off x="1259119" y="696802"/>
            <a:ext cx="3540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  <a:endParaRPr lang="en-IN" dirty="0"/>
          </a:p>
        </p:txBody>
      </p:sp>
      <p:pic>
        <p:nvPicPr>
          <p:cNvPr id="52226" name="Picture 2" descr="Cracking The An Overview of multithreading in Java Code: crb te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832" y="3279228"/>
            <a:ext cx="5959974" cy="3259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139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179239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Use of Multithreading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	A multithreaded application performs two or more activities concurrently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It is accomplished by having each activity performed by a separate thread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Threads are the lightest tasks within a program, and they share memory space and resources with each other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5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Choose Correct option which defines the multithreaded programming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1.It is a process in which a single process can access information from many sources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2.It is a process in which many different process are able to access same information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3.It is a process in which two different processes run simultaneously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4.It is a process in which two or more parts of same process run simultaneously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431487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thread goes through various stages in its life cycle. For example, a thread is born, started, runs, and then dies. The following diagram shows the complete life cycle of a thread.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058" y="721851"/>
            <a:ext cx="4114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a Thread</a:t>
            </a:r>
          </a:p>
        </p:txBody>
      </p:sp>
      <p:pic>
        <p:nvPicPr>
          <p:cNvPr id="48130" name="Picture 2" descr="Java Thre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010" y="2554014"/>
            <a:ext cx="8399866" cy="4004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92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084645"/>
            <a:ext cx="10515600" cy="435133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Following are the stages of the life cycle −</a:t>
            </a:r>
          </a:p>
          <a:p>
            <a:pPr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New −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 new thread begins its life cycle in the new state. It remains in this state until the program starts the thread. It is also referred to as a born thread.</a:t>
            </a:r>
          </a:p>
          <a:p>
            <a:pPr algn="just">
              <a:buNone/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−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After a newly born thread is started, the thread becomes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A thread in this state is considered to be executing its task.</a:t>
            </a:r>
          </a:p>
          <a:p>
            <a:pPr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Waiting −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Sometimes, a thread transitions to the waiting state while the thread waits for another thread to perform a task. A thread transitions back to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state only when another thread signals the waiting thread to continue executing.</a:t>
            </a:r>
          </a:p>
          <a:p>
            <a:pPr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Timed Waiting −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thread can enter the timed waiting state for a specified interval of time. A thread in this state transitions back to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state when that time interval expires or when the event it is waiting for occurs.</a:t>
            </a:r>
          </a:p>
          <a:p>
            <a:pPr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Terminated (Dead) −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thread enters the terminated state when it completes its task or otherwise terminates.</a:t>
            </a:r>
          </a:p>
        </p:txBody>
      </p:sp>
    </p:spTree>
    <p:extLst>
      <p:ext uri="{BB962C8B-B14F-4D97-AF65-F5344CB8AC3E}">
        <p14:creationId xmlns:p14="http://schemas.microsoft.com/office/powerpoint/2010/main" val="369925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524" y="1322292"/>
            <a:ext cx="889175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Advantages of a Multithreaded Application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Improved performance and concurrency</a:t>
            </a:r>
          </a:p>
          <a:p>
            <a:pPr indent="441325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Simplified coding of remote procedure calls and conversations</a:t>
            </a:r>
          </a:p>
          <a:p>
            <a:pPr indent="441325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Simultaneous access to multiple applications</a:t>
            </a:r>
          </a:p>
          <a:p>
            <a:pPr indent="441325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Reduced number of required servers</a:t>
            </a:r>
          </a:p>
        </p:txBody>
      </p:sp>
    </p:spTree>
    <p:extLst>
      <p:ext uri="{BB962C8B-B14F-4D97-AF65-F5344CB8AC3E}">
        <p14:creationId xmlns:p14="http://schemas.microsoft.com/office/powerpoint/2010/main" val="359962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523" y="1322292"/>
            <a:ext cx="10105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Disadvantages of a Multithreaded Application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Multithreaded applications present the following disadvantages: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of writing code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of debugging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of managing concurrency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of testing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of porting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599621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979</TotalTime>
  <Words>1484</Words>
  <Application>Microsoft Office PowerPoint</Application>
  <PresentationFormat>Widescreen</PresentationFormat>
  <Paragraphs>178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1_Office Theme</vt:lpstr>
      <vt:lpstr>Contents Slide Master</vt:lpstr>
      <vt:lpstr>CorelDRAW</vt:lpstr>
      <vt:lpstr>PowerPoint Presentation</vt:lpstr>
      <vt:lpstr>Lecture Objectives </vt:lpstr>
      <vt:lpstr>PowerPoint Presentation</vt:lpstr>
      <vt:lpstr>PowerPoint Presentation</vt:lpstr>
      <vt:lpstr>QUIZ: </vt:lpstr>
      <vt:lpstr>PowerPoint Presentation</vt:lpstr>
      <vt:lpstr>PowerPoint Presentation</vt:lpstr>
      <vt:lpstr>PowerPoint Presentation</vt:lpstr>
      <vt:lpstr>PowerPoint Presentation</vt:lpstr>
      <vt:lpstr>QUIZ: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QUIZ: </vt:lpstr>
      <vt:lpstr>PowerPoint Presentation</vt:lpstr>
      <vt:lpstr>PowerPoint Presentation</vt:lpstr>
      <vt:lpstr>QUIZ: </vt:lpstr>
      <vt:lpstr>Summary: </vt:lpstr>
      <vt:lpstr>References: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 gupta</cp:lastModifiedBy>
  <cp:revision>105</cp:revision>
  <dcterms:created xsi:type="dcterms:W3CDTF">2019-01-09T10:33:58Z</dcterms:created>
  <dcterms:modified xsi:type="dcterms:W3CDTF">2022-11-19T14:21:07Z</dcterms:modified>
</cp:coreProperties>
</file>