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regular r:id="rId21"/>
    </p:embeddedFont>
    <p:embeddedFont>
      <p:font typeface="Arial Black" panose="020B0A04020102020204"/>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 name="Google Shape;95;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2" name="Google Shape;152;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
          <p:cNvSpPr/>
          <p:nvPr>
            <p:ph type="pic" idx="2"/>
          </p:nvPr>
        </p:nvSpPr>
        <p:spPr>
          <a:xfrm>
            <a:off x="5183188" y="987425"/>
            <a:ext cx="6172200" cy="4873625"/>
          </a:xfrm>
          <a:prstGeom prst="rect">
            <a:avLst/>
          </a:prstGeom>
          <a:noFill/>
          <a:ln>
            <a:noFill/>
          </a:ln>
        </p:spPr>
      </p:sp>
      <p:sp>
        <p:nvSpPr>
          <p:cNvPr id="72" name="Google Shape;72;p26"/>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3" name="Google Shape;73;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9" name="Google Shape;79;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2" name="Shape 82"/>
        <p:cNvGrpSpPr/>
        <p:nvPr/>
      </p:nvGrpSpPr>
      <p:grpSpPr>
        <a:xfrm>
          <a:off x="0" y="0"/>
          <a:ext cx="0" cy="0"/>
          <a:chOff x="0" y="0"/>
          <a:chExt cx="0" cy="0"/>
        </a:xfrm>
      </p:grpSpPr>
      <p:sp>
        <p:nvSpPr>
          <p:cNvPr id="83" name="Google Shape;83;p28"/>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5" name="Google Shape;85;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9"/>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0" name="Google Shape;90;p29"/>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1" name="Google Shape;91;p29"/>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2" name="Google Shape;92;p29"/>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26" name="Shape 26"/>
        <p:cNvGrpSpPr/>
        <p:nvPr/>
      </p:nvGrpSpPr>
      <p:grpSpPr>
        <a:xfrm>
          <a:off x="0" y="0"/>
          <a:ext cx="0" cy="0"/>
          <a:chOff x="0" y="0"/>
          <a:chExt cx="0" cy="0"/>
        </a:xfrm>
      </p:grpSpPr>
      <p:sp>
        <p:nvSpPr>
          <p:cNvPr id="27" name="Google Shape;27;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0" name="Shape 30"/>
        <p:cNvGrpSpPr/>
        <p:nvPr/>
      </p:nvGrpSpPr>
      <p:grpSpPr>
        <a:xfrm>
          <a:off x="0" y="0"/>
          <a:ext cx="0" cy="0"/>
          <a:chOff x="0" y="0"/>
          <a:chExt cx="0" cy="0"/>
        </a:xfrm>
      </p:grpSpPr>
      <p:sp>
        <p:nvSpPr>
          <p:cNvPr id="31" name="Google Shape;31;p20"/>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6" name="Shape 36"/>
        <p:cNvGrpSpPr/>
        <p:nvPr/>
      </p:nvGrpSpPr>
      <p:grpSpPr>
        <a:xfrm>
          <a:off x="0" y="0"/>
          <a:ext cx="0" cy="0"/>
          <a:chOff x="0" y="0"/>
          <a:chExt cx="0" cy="0"/>
        </a:xfrm>
      </p:grpSpPr>
      <p:sp>
        <p:nvSpPr>
          <p:cNvPr id="37" name="Google Shape;37;p2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2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4" name="Google Shape;54;p2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5" name="Google Shape;55;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8" name="Shape 58"/>
        <p:cNvGrpSpPr/>
        <p:nvPr/>
      </p:nvGrpSpPr>
      <p:grpSpPr>
        <a:xfrm>
          <a:off x="0" y="0"/>
          <a:ext cx="0" cy="0"/>
          <a:chOff x="0" y="0"/>
          <a:chExt cx="0" cy="0"/>
        </a:xfrm>
      </p:grpSpPr>
      <p:sp>
        <p:nvSpPr>
          <p:cNvPr id="59" name="Google Shape;59;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2" name="Shape 62"/>
        <p:cNvGrpSpPr/>
        <p:nvPr/>
      </p:nvGrpSpPr>
      <p:grpSpPr>
        <a:xfrm>
          <a:off x="0" y="0"/>
          <a:ext cx="0" cy="0"/>
          <a:chOff x="0" y="0"/>
          <a:chExt cx="0" cy="0"/>
        </a:xfrm>
      </p:grpSpPr>
      <p:sp>
        <p:nvSpPr>
          <p:cNvPr id="63" name="Google Shape;63;p2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5" name="Google Shape;65;p25"/>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6" name="Google Shape;66;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hyperlink" Target="https://towardsdatascience.com/introduction-to-machine-learning-f41aabc55264" TargetMode="External"/><Relationship Id="rId4" Type="http://schemas.openxmlformats.org/officeDocument/2006/relationships/hyperlink" Target="https://towardsdatascience.com/machine-learning-an-introduction-23b84d51e6d0" TargetMode="External"/><Relationship Id="rId3" Type="http://schemas.openxmlformats.org/officeDocument/2006/relationships/hyperlink" Target="https://www.youtube.com/watch?v=GwIo3gDZCVQ" TargetMode="External"/><Relationship Id="rId2" Type="http://schemas.openxmlformats.org/officeDocument/2006/relationships/hyperlink" Target="https://www.youtube.com/watch?v=9f-GarcDY58" TargetMode="External"/><Relationship Id="rId1" Type="http://schemas.openxmlformats.org/officeDocument/2006/relationships/hyperlink" Target="https://data-flair.training/blogs/advantages-and-disadvantages-of-machine-learning/" TargetMode="Externa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aphicFrame>
        <p:nvGraphicFramePr>
          <p:cNvPr id="101" name="Google Shape;101;p1" descr="Logoof CU"/>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 name="" r:id="rId1" imgW="9763125" imgH="9286875" progId="">
                  <p:embed/>
                </p:oleObj>
              </mc:Choice>
              <mc:Fallback>
                <p:oleObj name="" r:id="rId1" imgW="9763125" imgH="9286875" progId="">
                  <p:embed/>
                  <p:pic>
                    <p:nvPicPr>
                      <p:cNvPr id="0" name="Google Shape;101;p1"/>
                      <p:cNvPicPr preferRelativeResize="0"/>
                      <p:nvPr/>
                    </p:nvPicPr>
                    <p:blipFill rotWithShape="1">
                      <a:blip r:embed="rId2"/>
                      <a:srcRect/>
                      <a:stretch>
                        <a:fillRect/>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4" name="Google Shape;104;p1" descr="Chandigarh University"/>
          <p:cNvPicPr preferRelativeResize="0"/>
          <p:nvPr/>
        </p:nvPicPr>
        <p:blipFill rotWithShape="1">
          <a:blip r:embed="rId3"/>
          <a:srcRect/>
          <a:stretch>
            <a:fillRect/>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6" name="Google Shape;106;p1"/>
          <p:cNvSpPr txBox="1"/>
          <p:nvPr/>
        </p:nvSpPr>
        <p:spPr>
          <a:xfrm>
            <a:off x="6903785" y="6269779"/>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IN"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IN"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7" name="Google Shape;107;p1"/>
          <p:cNvSpPr/>
          <p:nvPr/>
        </p:nvSpPr>
        <p:spPr>
          <a:xfrm>
            <a:off x="6885780" y="6310933"/>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txBox="1"/>
          <p:nvPr/>
        </p:nvSpPr>
        <p:spPr>
          <a:xfrm>
            <a:off x="2399840" y="1150785"/>
            <a:ext cx="9063318" cy="818515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IN" sz="3200" b="1" u="none">
                <a:solidFill>
                  <a:schemeClr val="dk1"/>
                </a:solidFill>
                <a:latin typeface="Arial Black" panose="020B0A04020102020204"/>
                <a:ea typeface="Arial Black" panose="020B0A04020102020204"/>
                <a:cs typeface="Arial Black" panose="020B0A04020102020204"/>
                <a:sym typeface="Arial Black" panose="020B0A04020102020204"/>
              </a:rPr>
              <a:t>University Institute of Engineering</a:t>
            </a:r>
            <a:endParaRPr lang="en-IN" sz="3200" b="1" u="none">
              <a:solidFill>
                <a:schemeClr val="dk1"/>
              </a:solidFill>
              <a:latin typeface="Arial Black" panose="020B0A04020102020204"/>
              <a:ea typeface="Arial Black" panose="020B0A04020102020204"/>
              <a:cs typeface="Arial Black" panose="020B0A04020102020204"/>
              <a:sym typeface="Arial Black" panose="020B0A04020102020204"/>
            </a:endParaRPr>
          </a:p>
          <a:p>
            <a:pPr marL="0" marR="0" lvl="0" indent="0" algn="ctr" rtl="0">
              <a:lnSpc>
                <a:spcPct val="90000"/>
              </a:lnSpc>
              <a:spcBef>
                <a:spcPts val="1120"/>
              </a:spcBef>
              <a:spcAft>
                <a:spcPts val="0"/>
              </a:spcAft>
              <a:buNone/>
            </a:pPr>
            <a:r>
              <a:rPr lang="en-IN" sz="3200" b="1" u="none">
                <a:solidFill>
                  <a:schemeClr val="dk1"/>
                </a:solidFill>
                <a:latin typeface="Arial Black" panose="020B0A04020102020204"/>
                <a:ea typeface="Arial Black" panose="020B0A04020102020204"/>
                <a:cs typeface="Arial Black" panose="020B0A04020102020204"/>
                <a:sym typeface="Arial Black" panose="020B0A04020102020204"/>
              </a:rPr>
              <a:t>DEPARTMENT OF COMPUTER SCIENCE &amp; ENGINEERING</a:t>
            </a:r>
            <a:endParaRPr lang="en-IN" sz="3200" b="1" u="none">
              <a:solidFill>
                <a:schemeClr val="dk1"/>
              </a:solidFill>
              <a:latin typeface="Arial Black" panose="020B0A04020102020204"/>
              <a:ea typeface="Arial Black" panose="020B0A04020102020204"/>
              <a:cs typeface="Arial Black" panose="020B0A04020102020204"/>
              <a:sym typeface="Arial Black" panose="020B0A04020102020204"/>
            </a:endParaRPr>
          </a:p>
          <a:p>
            <a:pPr marL="0" marR="0" lvl="0" indent="0" algn="ctr" rtl="0">
              <a:lnSpc>
                <a:spcPct val="90000"/>
              </a:lnSpc>
              <a:spcBef>
                <a:spcPts val="1120"/>
              </a:spcBef>
              <a:spcAft>
                <a:spcPts val="0"/>
              </a:spcAft>
              <a:buNone/>
            </a:pPr>
            <a:r>
              <a:rPr lang="en-IN"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Engineering (Computer Science &amp; Engineering) </a:t>
            </a:r>
            <a:endParaRPr lang="en-IN"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IN"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Subject Name : Machine Learning</a:t>
            </a:r>
            <a:endParaRPr lang="en-IN"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IN"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Subject Code:</a:t>
            </a:r>
            <a:r>
              <a:rPr lang="en-IN" sz="2800" b="1" u="none">
                <a:solidFill>
                  <a:schemeClr val="dk1"/>
                </a:solidFill>
                <a:latin typeface="Times New Roman" panose="02020603050405020304"/>
                <a:ea typeface="Times New Roman" panose="02020603050405020304"/>
                <a:cs typeface="Times New Roman" panose="02020603050405020304"/>
                <a:sym typeface="Times New Roman" panose="02020603050405020304"/>
              </a:rPr>
              <a:t>CST-316</a:t>
            </a:r>
            <a:endParaRPr sz="2800" b="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980"/>
              </a:spcBef>
              <a:spcAft>
                <a:spcPts val="0"/>
              </a:spcAft>
              <a:buNone/>
            </a:pPr>
            <a:r>
              <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rPr>
              <a:t>Topic: Machine learning Introduction</a:t>
            </a:r>
            <a:endPar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r>
              <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rPr>
              <a:t>Lecture-1.1.1</a:t>
            </a:r>
            <a:endParaRPr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r>
              <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rPr>
              <a:t>By : </a:t>
            </a:r>
            <a:r>
              <a:rPr lang="en-US" alt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rPr>
              <a:t>NITASHA</a:t>
            </a:r>
            <a:endPar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endParaRPr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endParaRPr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endParaRPr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endParaRPr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20"/>
              </a:spcBef>
              <a:spcAft>
                <a:spcPts val="0"/>
              </a:spcAft>
              <a:buNone/>
            </a:pPr>
            <a:r>
              <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endParaRPr lang="en-IN" sz="3200" b="1" u="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Advantages</a:t>
            </a:r>
            <a:endParaRPr b="1"/>
          </a:p>
        </p:txBody>
      </p:sp>
      <p:sp>
        <p:nvSpPr>
          <p:cNvPr id="190" name="Google Shape;190;p11"/>
          <p:cNvSpPr txBox="1"/>
          <p:nvPr>
            <p:ph type="body" idx="1"/>
          </p:nvPr>
        </p:nvSpPr>
        <p:spPr>
          <a:xfrm>
            <a:off x="438149" y="1132764"/>
            <a:ext cx="11367407" cy="570301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1. </a:t>
            </a:r>
            <a:r>
              <a:rPr lang="en-IN" sz="2400" b="1">
                <a:latin typeface="Times New Roman" panose="02020603050405020304"/>
                <a:ea typeface="Times New Roman" panose="02020603050405020304"/>
                <a:cs typeface="Times New Roman" panose="02020603050405020304"/>
                <a:sym typeface="Times New Roman" panose="02020603050405020304"/>
              </a:rPr>
              <a:t>Easily identifies trends and patterns</a:t>
            </a:r>
            <a:endParaRPr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Machine Learning can review large volumes of data and discover specific trends and patterns that would not be apparent to humans.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2. </a:t>
            </a:r>
            <a:r>
              <a:rPr lang="en-IN" sz="2400" b="1">
                <a:latin typeface="Times New Roman" panose="02020603050405020304"/>
                <a:ea typeface="Times New Roman" panose="02020603050405020304"/>
                <a:cs typeface="Times New Roman" panose="02020603050405020304"/>
                <a:sym typeface="Times New Roman" panose="02020603050405020304"/>
              </a:rPr>
              <a:t>No human intervention needed (automation)</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With ML, you don’t need to babysit your project every step of the way. Since it means giving machines the ability to learn, it lets them make predictions and also improve the algorithms on their own.</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3. </a:t>
            </a:r>
            <a:r>
              <a:rPr lang="en-IN" sz="2400" b="1">
                <a:latin typeface="Times New Roman" panose="02020603050405020304"/>
                <a:ea typeface="Times New Roman" panose="02020603050405020304"/>
                <a:cs typeface="Times New Roman" panose="02020603050405020304"/>
                <a:sym typeface="Times New Roman" panose="02020603050405020304"/>
              </a:rPr>
              <a:t>Continuous Improvement</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As </a:t>
            </a:r>
            <a:r>
              <a:rPr lang="en-IN" sz="2000" b="1">
                <a:latin typeface="Times New Roman" panose="02020603050405020304"/>
                <a:ea typeface="Times New Roman" panose="02020603050405020304"/>
                <a:cs typeface="Times New Roman" panose="02020603050405020304"/>
                <a:sym typeface="Times New Roman" panose="02020603050405020304"/>
              </a:rPr>
              <a:t>ML algorithms</a:t>
            </a:r>
            <a:r>
              <a:rPr lang="en-IN" sz="2000">
                <a:latin typeface="Times New Roman" panose="02020603050405020304"/>
                <a:ea typeface="Times New Roman" panose="02020603050405020304"/>
                <a:cs typeface="Times New Roman" panose="02020603050405020304"/>
                <a:sym typeface="Times New Roman" panose="02020603050405020304"/>
              </a:rPr>
              <a:t> gain experience, they keep improving in accuracy and efficiency. This lets them make better decisions.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4. </a:t>
            </a:r>
            <a:r>
              <a:rPr lang="en-IN" sz="2400" b="1">
                <a:latin typeface="Times New Roman" panose="02020603050405020304"/>
                <a:ea typeface="Times New Roman" panose="02020603050405020304"/>
                <a:cs typeface="Times New Roman" panose="02020603050405020304"/>
                <a:sym typeface="Times New Roman" panose="02020603050405020304"/>
              </a:rPr>
              <a:t>Handling multi-dimensional and multi-variety data</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Machine Learning algorithms are good at handling data that are multi-dimensional and multi-variety, and they can do this in dynamic or uncertain environments.</a:t>
            </a:r>
            <a:endParaRPr lang="en-IN"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5. </a:t>
            </a:r>
            <a:r>
              <a:rPr lang="en-IN" sz="2400" b="1">
                <a:latin typeface="Times New Roman" panose="02020603050405020304"/>
                <a:ea typeface="Times New Roman" panose="02020603050405020304"/>
                <a:cs typeface="Times New Roman" panose="02020603050405020304"/>
                <a:sym typeface="Times New Roman" panose="02020603050405020304"/>
              </a:rPr>
              <a:t>Wide Applications</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It holds the capability to help deliver a much more personal experience to customers while also targeting the right customers.</a:t>
            </a:r>
            <a:endParaRPr lang="en-IN"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Limitations</a:t>
            </a:r>
            <a:endParaRPr b="1"/>
          </a:p>
        </p:txBody>
      </p:sp>
      <p:sp>
        <p:nvSpPr>
          <p:cNvPr id="197" name="Google Shape;197;p12"/>
          <p:cNvSpPr txBox="1"/>
          <p:nvPr>
            <p:ph type="body" idx="1"/>
          </p:nvPr>
        </p:nvSpPr>
        <p:spPr>
          <a:xfrm>
            <a:off x="438149" y="1023582"/>
            <a:ext cx="11367407" cy="581219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1. </a:t>
            </a:r>
            <a:r>
              <a:rPr lang="en-IN" sz="2400" b="1">
                <a:latin typeface="Times New Roman" panose="02020603050405020304"/>
                <a:ea typeface="Times New Roman" panose="02020603050405020304"/>
                <a:cs typeface="Times New Roman" panose="02020603050405020304"/>
                <a:sym typeface="Times New Roman" panose="02020603050405020304"/>
              </a:rPr>
              <a:t>Data Acquisition</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Machine Learning requires massive data sets to train on, and these should be inclusive/unbiased, and of good quality. There can also be times where they must wait for new data to be generated.</a:t>
            </a:r>
            <a:endParaRPr lang="en-IN"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2</a:t>
            </a:r>
            <a:r>
              <a:rPr lang="en-IN" sz="2400" b="1">
                <a:latin typeface="Times New Roman" panose="02020603050405020304"/>
                <a:ea typeface="Times New Roman" panose="02020603050405020304"/>
                <a:cs typeface="Times New Roman" panose="02020603050405020304"/>
                <a:sym typeface="Times New Roman" panose="02020603050405020304"/>
              </a:rPr>
              <a:t>. Time and Resources</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ML needs enough time to let the algorithms learn and develop enough to fulfill their purpose with a considerable amount of accuracy and relevancy. It also needs massive resources to function. This can mean additional requirements of computer power for you.</a:t>
            </a:r>
            <a:endParaRPr lang="en-IN"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3. </a:t>
            </a:r>
            <a:r>
              <a:rPr lang="en-IN" sz="2400" b="1">
                <a:latin typeface="Times New Roman" panose="02020603050405020304"/>
                <a:ea typeface="Times New Roman" panose="02020603050405020304"/>
                <a:cs typeface="Times New Roman" panose="02020603050405020304"/>
                <a:sym typeface="Times New Roman" panose="02020603050405020304"/>
              </a:rPr>
              <a:t>Interpretation of Results</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Another major challenge is the ability to accurately interpret results generated by the algorithms. You must also carefully choose the algorithms for your purpose.</a:t>
            </a:r>
            <a:endParaRPr lang="en-IN"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4. </a:t>
            </a:r>
            <a:r>
              <a:rPr lang="en-IN" sz="2400" b="1">
                <a:latin typeface="Times New Roman" panose="02020603050405020304"/>
                <a:ea typeface="Times New Roman" panose="02020603050405020304"/>
                <a:cs typeface="Times New Roman" panose="02020603050405020304"/>
                <a:sym typeface="Times New Roman" panose="02020603050405020304"/>
              </a:rPr>
              <a:t>High error-susceptibility</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Suppose you train an algorithm with data sets small enough to not be inclusive. You end up with biased predictions coming from a biased training set. This leads to irrelevant advertisements being displayed to customers.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90000"/>
              </a:lnSpc>
              <a:spcBef>
                <a:spcPts val="500"/>
              </a:spcBef>
              <a:spcAft>
                <a:spcPts val="0"/>
              </a:spcAft>
              <a:buClr>
                <a:schemeClr val="dk1"/>
              </a:buClr>
              <a:buSzPts val="2000"/>
              <a:buNone/>
            </a:pPr>
            <a:r>
              <a:rPr lang="en-IN" sz="2000">
                <a:latin typeface="Times New Roman" panose="02020603050405020304"/>
                <a:ea typeface="Times New Roman" panose="02020603050405020304"/>
                <a:cs typeface="Times New Roman" panose="02020603050405020304"/>
                <a:sym typeface="Times New Roman" panose="02020603050405020304"/>
              </a:rPr>
              <a:t>In the case of ML, such blunders can set off a chain of errors that can go undetected for long periods of time. And when they do get noticed, it takes quite some time to recognize the source of the issue, and even longer to correct it.</a:t>
            </a:r>
            <a:endParaRPr lang="en-IN"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Applications</a:t>
            </a:r>
            <a:endParaRPr b="1"/>
          </a:p>
        </p:txBody>
      </p:sp>
      <p:sp>
        <p:nvSpPr>
          <p:cNvPr id="204" name="Google Shape;204;p13"/>
          <p:cNvSpPr txBox="1"/>
          <p:nvPr>
            <p:ph type="body" idx="1"/>
          </p:nvPr>
        </p:nvSpPr>
        <p:spPr>
          <a:xfrm>
            <a:off x="412296" y="1948289"/>
            <a:ext cx="11367407" cy="54879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1. Virtual Personal Assistants</a:t>
            </a:r>
            <a:r>
              <a:rPr lang="en-IN" sz="2400">
                <a:latin typeface="Times New Roman" panose="02020603050405020304"/>
                <a:ea typeface="Times New Roman" panose="02020603050405020304"/>
                <a:cs typeface="Times New Roman" panose="02020603050405020304"/>
                <a:sym typeface="Times New Roman" panose="02020603050405020304"/>
              </a:rPr>
              <a:t>: Amazon Echo and Google Home, Siri, Alexa</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2. Predictions while Commuting</a:t>
            </a: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i="1">
                <a:latin typeface="Times New Roman" panose="02020603050405020304"/>
                <a:ea typeface="Times New Roman" panose="02020603050405020304"/>
                <a:cs typeface="Times New Roman" panose="02020603050405020304"/>
                <a:sym typeface="Times New Roman" panose="02020603050405020304"/>
              </a:rPr>
              <a:t>Traffic Predictions</a:t>
            </a:r>
            <a:r>
              <a:rPr lang="en-IN" sz="2400">
                <a:latin typeface="Times New Roman" panose="02020603050405020304"/>
                <a:ea typeface="Times New Roman" panose="02020603050405020304"/>
                <a:cs typeface="Times New Roman" panose="02020603050405020304"/>
                <a:sym typeface="Times New Roman" panose="02020603050405020304"/>
              </a:rPr>
              <a:t>, Weather Predictions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3. Videos Surveillance</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4. Social Media Services</a:t>
            </a: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i="1">
                <a:latin typeface="Times New Roman" panose="02020603050405020304"/>
                <a:ea typeface="Times New Roman" panose="02020603050405020304"/>
                <a:cs typeface="Times New Roman" panose="02020603050405020304"/>
                <a:sym typeface="Times New Roman" panose="02020603050405020304"/>
              </a:rPr>
              <a:t>People You May Know</a:t>
            </a: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i="1">
                <a:latin typeface="Times New Roman" panose="02020603050405020304"/>
                <a:ea typeface="Times New Roman" panose="02020603050405020304"/>
                <a:cs typeface="Times New Roman" panose="02020603050405020304"/>
                <a:sym typeface="Times New Roman" panose="02020603050405020304"/>
              </a:rPr>
              <a:t>Face Recognition, Similar Pins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 </a:t>
            </a:r>
            <a:r>
              <a:rPr lang="en-IN" sz="2400" b="1">
                <a:latin typeface="Times New Roman" panose="02020603050405020304"/>
                <a:ea typeface="Times New Roman" panose="02020603050405020304"/>
                <a:cs typeface="Times New Roman" panose="02020603050405020304"/>
                <a:sym typeface="Times New Roman" panose="02020603050405020304"/>
              </a:rPr>
              <a:t>5. Email Spam and Malware Filtering</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6. Online Customer Support</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7. Search Engine Result Refining</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8. Product Recommendations</a:t>
            </a: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b="1">
                <a:latin typeface="Times New Roman" panose="02020603050405020304"/>
                <a:ea typeface="Times New Roman" panose="02020603050405020304"/>
                <a:cs typeface="Times New Roman" panose="02020603050405020304"/>
                <a:sym typeface="Times New Roman" panose="02020603050405020304"/>
              </a:rPr>
              <a:t>9. Online Fraud Detection</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References</a:t>
            </a:r>
            <a:endParaRPr b="1"/>
          </a:p>
        </p:txBody>
      </p:sp>
      <p:sp>
        <p:nvSpPr>
          <p:cNvPr id="211" name="Google Shape;211;p14"/>
          <p:cNvSpPr txBox="1"/>
          <p:nvPr>
            <p:ph type="body" idx="1"/>
          </p:nvPr>
        </p:nvSpPr>
        <p:spPr>
          <a:xfrm>
            <a:off x="533683" y="1050925"/>
            <a:ext cx="11367407" cy="5487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IN" sz="2000" b="1">
                <a:latin typeface="Times New Roman" panose="02020603050405020304"/>
                <a:ea typeface="Times New Roman" panose="02020603050405020304"/>
                <a:cs typeface="Times New Roman" panose="02020603050405020304"/>
                <a:sym typeface="Times New Roman" panose="02020603050405020304"/>
              </a:rPr>
              <a:t>Books and Journals</a:t>
            </a:r>
            <a:endParaRPr lang="en-IN"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b="1">
                <a:latin typeface="Times New Roman" panose="02020603050405020304"/>
                <a:ea typeface="Times New Roman" panose="02020603050405020304"/>
                <a:cs typeface="Times New Roman" panose="02020603050405020304"/>
                <a:sym typeface="Times New Roman" panose="02020603050405020304"/>
              </a:rPr>
              <a:t>Understanding Machine Learning: From Theory to Algorithms by Shai Shalev-Shwartz and Shai Ben-David-Cambridge University Press 2014</a:t>
            </a:r>
            <a:endParaRPr lang="en-IN"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b="1">
                <a:latin typeface="Times New Roman" panose="02020603050405020304"/>
                <a:ea typeface="Times New Roman" panose="02020603050405020304"/>
                <a:cs typeface="Times New Roman" panose="02020603050405020304"/>
                <a:sym typeface="Times New Roman" panose="02020603050405020304"/>
              </a:rPr>
              <a:t>Introduction to machine Learning – the Wikipedia Guide by Osman Omer.</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b="1">
                <a:latin typeface="Times New Roman" panose="02020603050405020304"/>
                <a:ea typeface="Times New Roman" panose="02020603050405020304"/>
                <a:cs typeface="Times New Roman" panose="02020603050405020304"/>
                <a:sym typeface="Times New Roman" panose="02020603050405020304"/>
              </a:rPr>
              <a:t>Video Link-</a:t>
            </a:r>
            <a:endParaRPr sz="2000" b="1"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endParaRPr>
          </a:p>
          <a:p>
            <a:pPr marL="228600" lvl="0" indent="-228600" algn="l" rtl="0">
              <a:lnSpc>
                <a:spcPct val="90000"/>
              </a:lnSpc>
              <a:spcBef>
                <a:spcPts val="1000"/>
              </a:spcBef>
              <a:spcAft>
                <a:spcPts val="0"/>
              </a:spcAft>
              <a:buClr>
                <a:schemeClr val="dk1"/>
              </a:buClr>
              <a:buSzPts val="2000"/>
              <a:buChar char="•"/>
            </a:pPr>
            <a:r>
              <a:rPr lang="en-IN" sz="2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https://www.youtube.com/watch?v=9f-GarcDY58</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https://www.youtube.com/watch?v=GwIo3gDZCVQ</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101600" algn="l" rtl="0">
              <a:lnSpc>
                <a:spcPct val="90000"/>
              </a:lnSpc>
              <a:spcBef>
                <a:spcPts val="10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b="1">
                <a:latin typeface="Times New Roman" panose="02020603050405020304"/>
                <a:ea typeface="Times New Roman" panose="02020603050405020304"/>
                <a:cs typeface="Times New Roman" panose="02020603050405020304"/>
                <a:sym typeface="Times New Roman" panose="02020603050405020304"/>
              </a:rPr>
              <a:t>Web Link-</a:t>
            </a:r>
            <a:endParaRPr lang="en-IN" sz="20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https://data-flair.training/blogs/advantages-and-disadvantages-of-machine-learning/</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4"/>
              </a:rPr>
              <a:t>https://towardsdatascience.com/machine-learning-an-introduction-23b84d51e6d0</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000"/>
              <a:buChar char="•"/>
            </a:pPr>
            <a:r>
              <a:rPr lang="en-IN" sz="20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5"/>
              </a:rPr>
              <a:t>https://towardsdatascience.com/introduction-to-machine-learning-f41aabc55264</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12" name="Google Shape;212;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15"/>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panose="020F0502020204030204"/>
              <a:buNone/>
            </a:pPr>
            <a:r>
              <a:rPr lang="en-IN" sz="1800" b="0" i="0" u="none" strike="noStrike" cap="none">
                <a:solidFill>
                  <a:srgbClr val="FFFFFF"/>
                </a:solidFill>
                <a:latin typeface="Calibri" panose="020F0502020204030204"/>
                <a:ea typeface="Calibri" panose="020F0502020204030204"/>
                <a:cs typeface="Calibri" panose="020F0502020204030204"/>
                <a:sym typeface="Calibri" panose="020F0502020204030204"/>
              </a:rPr>
              <a:t> </a:t>
            </a:r>
            <a:endParaRPr lang="en-IN"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18" name="Google Shape;218;p15"/>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219" name="Google Shape;219;p15"/>
          <p:cNvCxnSpPr/>
          <p:nvPr/>
        </p:nvCxnSpPr>
        <p:spPr>
          <a:xfrm>
            <a:off x="10169129"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220" name="Google Shape;220;p15"/>
          <p:cNvCxnSpPr/>
          <p:nvPr/>
        </p:nvCxnSpPr>
        <p:spPr>
          <a:xfrm>
            <a:off x="733427" y="6294599"/>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221" name="Google Shape;221;p15"/>
          <p:cNvCxnSpPr/>
          <p:nvPr/>
        </p:nvCxnSpPr>
        <p:spPr>
          <a:xfrm>
            <a:off x="390527" y="5129691"/>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222" name="Google Shape;222;p15"/>
          <p:cNvSpPr txBox="1"/>
          <p:nvPr/>
        </p:nvSpPr>
        <p:spPr>
          <a:xfrm>
            <a:off x="1485903"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0000"/>
              </a:buClr>
              <a:buSzPts val="8000"/>
              <a:buFont typeface="Times"/>
              <a:buNone/>
            </a:pPr>
            <a:r>
              <a:rPr lang="en-IN" sz="8000" b="1" i="0" u="none" strike="noStrike" cap="none">
                <a:solidFill>
                  <a:srgbClr val="FF0000"/>
                </a:solidFill>
                <a:latin typeface="Times"/>
                <a:ea typeface="Times"/>
                <a:cs typeface="Times"/>
                <a:sym typeface="Times"/>
              </a:rPr>
              <a:t>THANK YOU</a:t>
            </a:r>
            <a:endParaRPr lang="en-IN" sz="8000" b="1" i="0" u="none" strike="noStrike" cap="none">
              <a:solidFill>
                <a:srgbClr val="FF0000"/>
              </a:solidFill>
              <a:latin typeface="Times"/>
              <a:ea typeface="Times"/>
              <a:cs typeface="Times"/>
              <a:sym typeface="Times"/>
            </a:endParaRPr>
          </a:p>
        </p:txBody>
      </p:sp>
      <p:sp>
        <p:nvSpPr>
          <p:cNvPr id="223" name="Google Shape;223;p15"/>
          <p:cNvSpPr/>
          <p:nvPr/>
        </p:nvSpPr>
        <p:spPr>
          <a:xfrm>
            <a:off x="2641601"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4" name="Google Shape;224;p15"/>
          <p:cNvSpPr/>
          <p:nvPr/>
        </p:nvSpPr>
        <p:spPr>
          <a:xfrm>
            <a:off x="2898775"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25" name="Google Shape;225;p15"/>
          <p:cNvGrpSpPr/>
          <p:nvPr/>
        </p:nvGrpSpPr>
        <p:grpSpPr>
          <a:xfrm>
            <a:off x="237521" y="152400"/>
            <a:ext cx="410563" cy="1612900"/>
            <a:chOff x="83821" y="0"/>
            <a:chExt cx="219636" cy="903079"/>
          </a:xfrm>
        </p:grpSpPr>
        <p:sp>
          <p:nvSpPr>
            <p:cNvPr id="226" name="Google Shape;226;p15"/>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7" name="Google Shape;227;p15"/>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8" name="Google Shape;228;p15"/>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aphicFrame>
          <p:nvGraphicFramePr>
            <p:cNvPr id="229" name="Google Shape;229;p15"/>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 name="" r:id="rId1" imgW="9896475" imgH="9163050" progId="">
                    <p:embed/>
                  </p:oleObj>
                </mc:Choice>
                <mc:Fallback>
                  <p:oleObj name="" r:id="rId1" imgW="9896475" imgH="9163050" progId="">
                    <p:embed/>
                    <p:pic>
                      <p:nvPicPr>
                        <p:cNvPr id="0" name="Google Shape;229;p15"/>
                        <p:cNvPicPr preferRelativeResize="0"/>
                        <p:nvPr/>
                      </p:nvPicPr>
                      <p:blipFill rotWithShape="1">
                        <a:blip r:embed="rId2"/>
                        <a:srcRect/>
                        <a:stretch>
                          <a:fillRect/>
                        </a:stretch>
                      </p:blipFill>
                      <p:spPr>
                        <a:xfrm>
                          <a:off x="100420" y="236973"/>
                          <a:ext cx="183878" cy="183422"/>
                        </a:xfrm>
                        <a:prstGeom prst="rect">
                          <a:avLst/>
                        </a:prstGeom>
                        <a:noFill/>
                        <a:ln>
                          <a:noFill/>
                        </a:ln>
                      </p:spPr>
                    </p:pic>
                  </p:oleObj>
                </mc:Fallback>
              </mc:AlternateContent>
            </a:graphicData>
          </a:graphic>
        </p:graphicFrame>
      </p:grpSp>
      <p:sp>
        <p:nvSpPr>
          <p:cNvPr id="230" name="Google Shape;230;p15"/>
          <p:cNvSpPr/>
          <p:nvPr/>
        </p:nvSpPr>
        <p:spPr>
          <a:xfrm>
            <a:off x="4062249" y="539444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6000"/>
              <a:buFont typeface="Times New Roman" panose="02020603050405020304"/>
              <a:buNone/>
            </a:pPr>
            <a:r>
              <a:rPr lang="en-IN" sz="60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Course Outcomes</a:t>
            </a:r>
            <a:endParaRPr sz="6000" b="1"/>
          </a:p>
        </p:txBody>
      </p:sp>
      <p:sp>
        <p:nvSpPr>
          <p:cNvPr id="115" name="Google Shape;115;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grpSp>
        <p:nvGrpSpPr>
          <p:cNvPr id="116" name="Google Shape;116;p2"/>
          <p:cNvGrpSpPr/>
          <p:nvPr/>
        </p:nvGrpSpPr>
        <p:grpSpPr>
          <a:xfrm>
            <a:off x="1294671" y="1351128"/>
            <a:ext cx="10292276" cy="4825835"/>
            <a:chOff x="456472" y="0"/>
            <a:chExt cx="10292276" cy="4825835"/>
          </a:xfrm>
        </p:grpSpPr>
        <p:sp>
          <p:nvSpPr>
            <p:cNvPr id="117" name="Google Shape;117;p2"/>
            <p:cNvSpPr/>
            <p:nvPr/>
          </p:nvSpPr>
          <p:spPr>
            <a:xfrm>
              <a:off x="2382335" y="0"/>
              <a:ext cx="4825835" cy="4825835"/>
            </a:xfrm>
            <a:prstGeom prst="triangle">
              <a:avLst>
                <a:gd name="adj" fmla="val 5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456472" y="289887"/>
              <a:ext cx="3913964" cy="641873"/>
            </a:xfrm>
            <a:prstGeom prst="roundRect">
              <a:avLst>
                <a:gd name="adj" fmla="val 16667"/>
              </a:avLst>
            </a:prstGeom>
            <a:solidFill>
              <a:schemeClr val="lt1">
                <a:alpha val="89803"/>
              </a:schemeClr>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txBox="1"/>
            <p:nvPr/>
          </p:nvSpPr>
          <p:spPr>
            <a:xfrm>
              <a:off x="456472" y="289887"/>
              <a:ext cx="3913964" cy="64187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0">
                  <a:solidFill>
                    <a:schemeClr val="dk1"/>
                  </a:solidFill>
                  <a:latin typeface="Times New Roman" panose="02020603050405020304"/>
                  <a:ea typeface="Times New Roman" panose="02020603050405020304"/>
                  <a:cs typeface="Times New Roman" panose="02020603050405020304"/>
                  <a:sym typeface="Times New Roman" panose="02020603050405020304"/>
                </a:rPr>
                <a:t>CO-1:Apply the basic concept of Machine learning and statistics learning to deal with real-life Problems.</a:t>
              </a:r>
              <a:endParaRPr sz="14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2"/>
            <p:cNvSpPr/>
            <p:nvPr/>
          </p:nvSpPr>
          <p:spPr>
            <a:xfrm>
              <a:off x="1459070" y="970890"/>
              <a:ext cx="3920394" cy="641873"/>
            </a:xfrm>
            <a:prstGeom prst="roundRect">
              <a:avLst>
                <a:gd name="adj" fmla="val 16667"/>
              </a:avLst>
            </a:prstGeom>
            <a:solidFill>
              <a:schemeClr val="lt1">
                <a:alpha val="89803"/>
              </a:schemeClr>
            </a:solidFill>
            <a:ln w="12700" cap="flat" cmpd="sng">
              <a:solidFill>
                <a:srgbClr val="D7785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txBox="1"/>
            <p:nvPr/>
          </p:nvSpPr>
          <p:spPr>
            <a:xfrm>
              <a:off x="1459070" y="970890"/>
              <a:ext cx="3920394" cy="641873"/>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None/>
              </a:pPr>
              <a:r>
                <a:rPr lang="en-IN"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CO-2: </a:t>
              </a:r>
              <a:r>
                <a:rPr lang="en-IN" sz="1200">
                  <a:solidFill>
                    <a:schemeClr val="dk1"/>
                  </a:solidFill>
                  <a:latin typeface="Calibri" panose="020F0502020204030204"/>
                  <a:ea typeface="Calibri" panose="020F0502020204030204"/>
                  <a:cs typeface="Calibri" panose="020F0502020204030204"/>
                  <a:sym typeface="Calibri" panose="020F0502020204030204"/>
                </a:rPr>
                <a:t>Understand different machine learning algorithms, as well as underlying theories the behind them.</a:t>
              </a:r>
              <a:endParaRPr sz="12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2" name="Google Shape;122;p2"/>
            <p:cNvSpPr/>
            <p:nvPr/>
          </p:nvSpPr>
          <p:spPr>
            <a:xfrm>
              <a:off x="3336785" y="1727158"/>
              <a:ext cx="4005527" cy="641873"/>
            </a:xfrm>
            <a:prstGeom prst="roundRect">
              <a:avLst>
                <a:gd name="adj" fmla="val 16667"/>
              </a:avLst>
            </a:prstGeom>
            <a:solidFill>
              <a:schemeClr val="lt1">
                <a:alpha val="89803"/>
              </a:schemeClr>
            </a:solidFill>
            <a:ln w="12700"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txBox="1"/>
            <p:nvPr/>
          </p:nvSpPr>
          <p:spPr>
            <a:xfrm>
              <a:off x="3336785" y="1727158"/>
              <a:ext cx="4005527" cy="641873"/>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None/>
              </a:pPr>
              <a:r>
                <a:rPr lang="en-IN" sz="1200" b="1">
                  <a:solidFill>
                    <a:schemeClr val="dk1"/>
                  </a:solidFill>
                  <a:latin typeface="Calibri" panose="020F0502020204030204"/>
                  <a:ea typeface="Calibri" panose="020F0502020204030204"/>
                  <a:cs typeface="Calibri" panose="020F0502020204030204"/>
                  <a:sym typeface="Calibri" panose="020F0502020204030204"/>
                </a:rPr>
                <a:t>CO-3: </a:t>
              </a:r>
              <a:r>
                <a:rPr lang="en-IN" sz="1200">
                  <a:solidFill>
                    <a:schemeClr val="dk1"/>
                  </a:solidFill>
                  <a:latin typeface="Calibri" panose="020F0502020204030204"/>
                  <a:ea typeface="Calibri" panose="020F0502020204030204"/>
                  <a:cs typeface="Calibri" panose="020F0502020204030204"/>
                  <a:sym typeface="Calibri" panose="020F0502020204030204"/>
                </a:rPr>
                <a:t>Select and apply the appropriate machine learning algorithm to solve problems of moderate complexity</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2"/>
            <p:cNvSpPr/>
            <p:nvPr/>
          </p:nvSpPr>
          <p:spPr>
            <a:xfrm>
              <a:off x="5430751" y="2500591"/>
              <a:ext cx="4005527" cy="641873"/>
            </a:xfrm>
            <a:prstGeom prst="roundRect">
              <a:avLst>
                <a:gd name="adj" fmla="val 16667"/>
              </a:avLst>
            </a:prstGeom>
            <a:solidFill>
              <a:schemeClr val="lt1">
                <a:alpha val="89803"/>
              </a:schemeClr>
            </a:solidFill>
            <a:ln w="12700" cap="flat" cmpd="sng">
              <a:solidFill>
                <a:srgbClr val="B38E8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txBox="1"/>
            <p:nvPr/>
          </p:nvSpPr>
          <p:spPr>
            <a:xfrm>
              <a:off x="5430751" y="2500591"/>
              <a:ext cx="4005527" cy="641873"/>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None/>
              </a:pPr>
              <a:r>
                <a:rPr lang="en-IN"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CO-4: </a:t>
              </a:r>
              <a:r>
                <a:rPr lang="en-IN" sz="1800">
                  <a:solidFill>
                    <a:schemeClr val="dk1"/>
                  </a:solidFill>
                  <a:latin typeface="Calibri" panose="020F0502020204030204"/>
                  <a:ea typeface="Calibri" panose="020F0502020204030204"/>
                  <a:cs typeface="Calibri" panose="020F0502020204030204"/>
                  <a:sym typeface="Calibri" panose="020F0502020204030204"/>
                </a:rPr>
                <a:t>Interpret and evaluate models generated from data.</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2"/>
            <p:cNvSpPr/>
            <p:nvPr/>
          </p:nvSpPr>
          <p:spPr>
            <a:xfrm>
              <a:off x="6743221" y="3308233"/>
              <a:ext cx="4005527" cy="886915"/>
            </a:xfrm>
            <a:prstGeom prst="roundRect">
              <a:avLst>
                <a:gd name="adj" fmla="val 16667"/>
              </a:avLst>
            </a:prstGeom>
            <a:solidFill>
              <a:schemeClr val="lt1">
                <a:alpha val="89803"/>
              </a:schemeClr>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txBox="1"/>
            <p:nvPr/>
          </p:nvSpPr>
          <p:spPr>
            <a:xfrm>
              <a:off x="6743221" y="3308233"/>
              <a:ext cx="4005527" cy="886915"/>
            </a:xfrm>
            <a:prstGeom prst="rect">
              <a:avLst/>
            </a:prstGeom>
            <a:noFill/>
            <a:ln>
              <a:noFill/>
            </a:ln>
          </p:spPr>
          <p:txBody>
            <a:bodyPr spcFirstLastPara="1" wrap="square" lIns="41900" tIns="41900" rIns="41900" bIns="41900" anchor="ctr" anchorCtr="0">
              <a:noAutofit/>
            </a:bodyPr>
            <a:lstStyle/>
            <a:p>
              <a:pPr marL="0" marR="0" lvl="0" indent="0" algn="l" rtl="0">
                <a:lnSpc>
                  <a:spcPct val="90000"/>
                </a:lnSpc>
                <a:spcBef>
                  <a:spcPts val="0"/>
                </a:spcBef>
                <a:spcAft>
                  <a:spcPts val="0"/>
                </a:spcAft>
                <a:buNone/>
              </a:pPr>
              <a:r>
                <a:rPr lang="en-IN" sz="1050" b="1">
                  <a:solidFill>
                    <a:schemeClr val="dk1"/>
                  </a:solidFill>
                  <a:latin typeface="Times"/>
                  <a:ea typeface="Times"/>
                  <a:cs typeface="Times"/>
                  <a:sym typeface="Times"/>
                </a:rPr>
                <a:t>CO-5</a:t>
              </a:r>
              <a:r>
                <a:rPr lang="en-IN" sz="1200" b="1">
                  <a:solidFill>
                    <a:schemeClr val="dk1"/>
                  </a:solidFill>
                  <a:latin typeface="Times"/>
                  <a:ea typeface="Times"/>
                  <a:cs typeface="Times"/>
                  <a:sym typeface="Times"/>
                </a:rPr>
                <a:t>: </a:t>
              </a:r>
              <a:r>
                <a:rPr lang="en-IN" sz="1200">
                  <a:solidFill>
                    <a:schemeClr val="dk1"/>
                  </a:solidFill>
                  <a:latin typeface="Times"/>
                  <a:ea typeface="Times"/>
                  <a:cs typeface="Times"/>
                  <a:sym typeface="Times"/>
                </a:rPr>
                <a:t>Optimize the models learned and report on the expected accuracy that can be attained by applying the algorithms to a real-world problem</a:t>
              </a:r>
              <a:r>
                <a:rPr lang="en-IN" sz="3200">
                  <a:solidFill>
                    <a:schemeClr val="dk1"/>
                  </a:solidFill>
                  <a:latin typeface="Times"/>
                  <a:ea typeface="Times"/>
                  <a:cs typeface="Times"/>
                  <a:sym typeface="Times"/>
                </a:rPr>
                <a:t>.</a:t>
              </a:r>
              <a:endParaRPr sz="3600" b="1">
                <a:solidFill>
                  <a:schemeClr val="dk1"/>
                </a:solidFill>
                <a:latin typeface="Times"/>
                <a:ea typeface="Times"/>
                <a:cs typeface="Times"/>
                <a:sym typeface="Time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3"/>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Course Objectives</a:t>
            </a:r>
            <a:endParaRPr b="1"/>
          </a:p>
        </p:txBody>
      </p:sp>
      <p:sp>
        <p:nvSpPr>
          <p:cNvPr id="133" name="Google Shape;133;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grpSp>
        <p:nvGrpSpPr>
          <p:cNvPr id="134" name="Google Shape;134;p3"/>
          <p:cNvGrpSpPr/>
          <p:nvPr/>
        </p:nvGrpSpPr>
        <p:grpSpPr>
          <a:xfrm>
            <a:off x="1558715" y="2253322"/>
            <a:ext cx="9792213" cy="2880062"/>
            <a:chOff x="2870" y="1405526"/>
            <a:chExt cx="9792213" cy="2880062"/>
          </a:xfrm>
        </p:grpSpPr>
        <p:sp>
          <p:nvSpPr>
            <p:cNvPr id="135" name="Google Shape;135;p3"/>
            <p:cNvSpPr/>
            <p:nvPr/>
          </p:nvSpPr>
          <p:spPr>
            <a:xfrm>
              <a:off x="2870" y="1405526"/>
              <a:ext cx="2880062" cy="2880062"/>
            </a:xfrm>
            <a:prstGeom prst="ellipse">
              <a:avLst/>
            </a:prstGeom>
            <a:solidFill>
              <a:schemeClr val="accent2">
                <a:alpha val="49803"/>
              </a:scheme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txBox="1"/>
            <p:nvPr/>
          </p:nvSpPr>
          <p:spPr>
            <a:xfrm>
              <a:off x="2870" y="1405526"/>
              <a:ext cx="2880062" cy="2880062"/>
            </a:xfrm>
            <a:prstGeom prst="rect">
              <a:avLst/>
            </a:prstGeom>
            <a:noFill/>
            <a:ln>
              <a:noFill/>
            </a:ln>
          </p:spPr>
          <p:txBody>
            <a:bodyPr spcFirstLastPara="1" wrap="square" lIns="158475" tIns="20300" rIns="158475" bIns="20300" anchor="ctr" anchorCtr="0">
              <a:noAutofit/>
            </a:bodyPr>
            <a:lstStyle/>
            <a:p>
              <a:pPr marL="0" marR="0" lvl="0" indent="0" algn="ctr" rtl="0">
                <a:lnSpc>
                  <a:spcPct val="90000"/>
                </a:lnSpc>
                <a:spcBef>
                  <a:spcPts val="0"/>
                </a:spcBef>
                <a:spcAft>
                  <a:spcPts val="0"/>
                </a:spcAft>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To understand the history and development of Machine Learning.</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3"/>
            <p:cNvSpPr/>
            <p:nvPr/>
          </p:nvSpPr>
          <p:spPr>
            <a:xfrm>
              <a:off x="2306920" y="1405526"/>
              <a:ext cx="2880062" cy="2880062"/>
            </a:xfrm>
            <a:prstGeom prst="ellipse">
              <a:avLst/>
            </a:prstGeom>
            <a:solidFill>
              <a:srgbClr val="D07A5B">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txBox="1"/>
            <p:nvPr/>
          </p:nvSpPr>
          <p:spPr>
            <a:xfrm>
              <a:off x="2306920" y="1405526"/>
              <a:ext cx="2880062" cy="2880062"/>
            </a:xfrm>
            <a:prstGeom prst="rect">
              <a:avLst/>
            </a:prstGeom>
            <a:noFill/>
            <a:ln>
              <a:noFill/>
            </a:ln>
          </p:spPr>
          <p:txBody>
            <a:bodyPr spcFirstLastPara="1" wrap="square" lIns="158475" tIns="20300" rIns="158475" bIns="20300" anchor="ctr" anchorCtr="0">
              <a:noAutofit/>
            </a:bodyPr>
            <a:lstStyle/>
            <a:p>
              <a:pPr marL="0" marR="0" lvl="0" indent="0" algn="ctr" rtl="0">
                <a:lnSpc>
                  <a:spcPct val="90000"/>
                </a:lnSpc>
                <a:spcBef>
                  <a:spcPts val="0"/>
                </a:spcBef>
                <a:spcAft>
                  <a:spcPts val="0"/>
                </a:spcAft>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To provide a comprehensive foundation to Machine Learning and Optimization methodology with applications t.</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9" name="Google Shape;139;p3"/>
            <p:cNvSpPr/>
            <p:nvPr/>
          </p:nvSpPr>
          <p:spPr>
            <a:xfrm>
              <a:off x="4610971" y="1405526"/>
              <a:ext cx="2880062" cy="2880062"/>
            </a:xfrm>
            <a:prstGeom prst="ellipse">
              <a:avLst/>
            </a:prstGeom>
            <a:solidFill>
              <a:srgbClr val="B88881">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txBox="1"/>
            <p:nvPr/>
          </p:nvSpPr>
          <p:spPr>
            <a:xfrm>
              <a:off x="4610971" y="1405526"/>
              <a:ext cx="2880062" cy="2880062"/>
            </a:xfrm>
            <a:prstGeom prst="rect">
              <a:avLst/>
            </a:prstGeom>
            <a:noFill/>
            <a:ln>
              <a:noFill/>
            </a:ln>
          </p:spPr>
          <p:txBody>
            <a:bodyPr spcFirstLastPara="1" wrap="square" lIns="158475" tIns="20300" rIns="158475" bIns="20300" anchor="ctr" anchorCtr="0">
              <a:noAutofit/>
            </a:bodyPr>
            <a:lstStyle/>
            <a:p>
              <a:pPr marL="0" marR="0" lvl="0" indent="0" algn="ctr" rtl="0">
                <a:lnSpc>
                  <a:spcPct val="90000"/>
                </a:lnSpc>
                <a:spcBef>
                  <a:spcPts val="0"/>
                </a:spcBef>
                <a:spcAft>
                  <a:spcPts val="0"/>
                </a:spcAft>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To study learning processes: supervised and unsupervised, deterministic and statistical knowledge of Machine learners, and ensemble learning</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3"/>
            <p:cNvSpPr/>
            <p:nvPr/>
          </p:nvSpPr>
          <p:spPr>
            <a:xfrm>
              <a:off x="6915021" y="1405526"/>
              <a:ext cx="2880062" cy="2880062"/>
            </a:xfrm>
            <a:prstGeom prst="ellipse">
              <a:avLst/>
            </a:prstGeom>
            <a:solidFill>
              <a:srgbClr val="A4A4A4">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txBox="1"/>
            <p:nvPr/>
          </p:nvSpPr>
          <p:spPr>
            <a:xfrm>
              <a:off x="6915021" y="1405526"/>
              <a:ext cx="2880062" cy="2880062"/>
            </a:xfrm>
            <a:prstGeom prst="rect">
              <a:avLst/>
            </a:prstGeom>
            <a:noFill/>
            <a:ln>
              <a:noFill/>
            </a:ln>
          </p:spPr>
          <p:txBody>
            <a:bodyPr spcFirstLastPara="1" wrap="square" lIns="158475" tIns="20300" rIns="158475" bIns="20300" anchor="ctr" anchorCtr="0">
              <a:noAutofit/>
            </a:bodyPr>
            <a:lstStyle/>
            <a:p>
              <a:pPr marL="0" marR="0" lvl="0" indent="0" algn="ctr" rtl="0">
                <a:lnSpc>
                  <a:spcPct val="90000"/>
                </a:lnSpc>
                <a:spcBef>
                  <a:spcPts val="0"/>
                </a:spcBef>
                <a:spcAft>
                  <a:spcPts val="0"/>
                </a:spcAft>
                <a:buNone/>
              </a:pPr>
              <a:r>
                <a:rPr lang="en-IN" sz="1600" b="1">
                  <a:solidFill>
                    <a:schemeClr val="dk1"/>
                  </a:solidFill>
                  <a:latin typeface="Calibri" panose="020F0502020204030204"/>
                  <a:ea typeface="Calibri" panose="020F0502020204030204"/>
                  <a:cs typeface="Calibri" panose="020F0502020204030204"/>
                  <a:sym typeface="Calibri" panose="020F0502020204030204"/>
                </a:rPr>
                <a:t>To understand modern techniques and practical trends of Machine learning.</a:t>
              </a:r>
              <a:endParaRPr sz="1600" b="1">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Syllabus</a:t>
            </a:r>
            <a:endParaRPr b="1"/>
          </a:p>
        </p:txBody>
      </p:sp>
      <p:sp>
        <p:nvSpPr>
          <p:cNvPr id="148" name="Google Shape;148;p4"/>
          <p:cNvSpPr txBox="1"/>
          <p:nvPr>
            <p:ph type="body" idx="1"/>
          </p:nvPr>
        </p:nvSpPr>
        <p:spPr>
          <a:xfrm>
            <a:off x="438149" y="1347788"/>
            <a:ext cx="11367407" cy="5487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UNIT-I</a:t>
            </a: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Chapter-1  </a:t>
            </a:r>
            <a:r>
              <a:rPr lang="en-IN" sz="2400">
                <a:latin typeface="Times New Roman" panose="02020603050405020304"/>
                <a:ea typeface="Times New Roman" panose="02020603050405020304"/>
                <a:cs typeface="Times New Roman" panose="02020603050405020304"/>
                <a:sym typeface="Times New Roman" panose="02020603050405020304"/>
              </a:rPr>
              <a:t>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r>
              <a:rPr lang="en-IN" sz="2400">
                <a:latin typeface="Times New Roman" panose="02020603050405020304"/>
                <a:ea typeface="Times New Roman" panose="02020603050405020304"/>
                <a:cs typeface="Times New Roman" panose="02020603050405020304"/>
                <a:sym typeface="Times New Roman" panose="02020603050405020304"/>
              </a:rPr>
              <a:t>                                       </a:t>
            </a:r>
            <a:br>
              <a:rPr lang="en-IN" sz="2400">
                <a:latin typeface="Times New Roman" panose="02020603050405020304"/>
                <a:ea typeface="Times New Roman" panose="02020603050405020304"/>
                <a:cs typeface="Times New Roman" panose="02020603050405020304"/>
                <a:sym typeface="Times New Roman" panose="02020603050405020304"/>
              </a:rPr>
            </a:br>
            <a:r>
              <a:rPr lang="en-IN" sz="2400" b="1">
                <a:latin typeface="Times New Roman" panose="02020603050405020304"/>
                <a:ea typeface="Times New Roman" panose="02020603050405020304"/>
                <a:cs typeface="Times New Roman" panose="02020603050405020304"/>
                <a:sym typeface="Times New Roman" panose="02020603050405020304"/>
              </a:rPr>
              <a:t>Fundamentals of Machine Learning:</a:t>
            </a:r>
            <a:r>
              <a:rPr lang="en-IN" sz="2400">
                <a:latin typeface="Times New Roman" panose="02020603050405020304"/>
                <a:ea typeface="Times New Roman" panose="02020603050405020304"/>
                <a:cs typeface="Times New Roman" panose="02020603050405020304"/>
                <a:sym typeface="Times New Roman" panose="02020603050405020304"/>
              </a:rPr>
              <a:t> Introduction to Machine Learning (ML), Different types of Machine Learning, Machine Learning Life Cycle: Data Discovery, Exploratory Analysis: Data Preparation, Model Planning, Model Building, Model Evaluation, Real World Case Study. Foundation of ML: ML Techniques</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None/>
            </a:pPr>
            <a:br>
              <a:rPr lang="en-IN" sz="2400">
                <a:latin typeface="Times New Roman" panose="02020603050405020304"/>
                <a:ea typeface="Times New Roman" panose="02020603050405020304"/>
                <a:cs typeface="Times New Roman" panose="02020603050405020304"/>
                <a:sym typeface="Times New Roman" panose="02020603050405020304"/>
              </a:rPr>
            </a:br>
            <a:br>
              <a:rPr lang="en-IN" sz="2400">
                <a:latin typeface="Times New Roman" panose="02020603050405020304"/>
                <a:ea typeface="Times New Roman" panose="02020603050405020304"/>
                <a:cs typeface="Times New Roman" panose="02020603050405020304"/>
                <a:sym typeface="Times New Roman" panose="02020603050405020304"/>
              </a:rPr>
            </a:br>
            <a:r>
              <a:rPr lang="en-IN" sz="2400" b="1">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6"/>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CONTENTS</a:t>
            </a:r>
            <a:endParaRPr b="1"/>
          </a:p>
        </p:txBody>
      </p:sp>
      <p:sp>
        <p:nvSpPr>
          <p:cNvPr id="155" name="Google Shape;155;p6"/>
          <p:cNvSpPr txBox="1"/>
          <p:nvPr>
            <p:ph type="body" idx="1"/>
          </p:nvPr>
        </p:nvSpPr>
        <p:spPr>
          <a:xfrm>
            <a:off x="438149" y="1347788"/>
            <a:ext cx="11367407" cy="548798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Machine Learning Introduction</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History</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Need</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Advantages</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Limitations</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800"/>
              <a:buChar char="•"/>
            </a:pPr>
            <a:r>
              <a:rPr lang="en-IN">
                <a:latin typeface="Times New Roman" panose="02020603050405020304"/>
                <a:ea typeface="Times New Roman" panose="02020603050405020304"/>
                <a:cs typeface="Times New Roman" panose="02020603050405020304"/>
                <a:sym typeface="Times New Roman" panose="02020603050405020304"/>
              </a:rPr>
              <a:t>Applications</a:t>
            </a:r>
            <a:endParaRPr lang="en-IN">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chemeClr val="dk1"/>
              </a:buClr>
              <a:buSzPts val="2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7"/>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Machine Learning Introduction</a:t>
            </a:r>
            <a:endParaRPr b="1"/>
          </a:p>
        </p:txBody>
      </p:sp>
      <p:sp>
        <p:nvSpPr>
          <p:cNvPr id="162" name="Google Shape;162;p7"/>
          <p:cNvSpPr txBox="1"/>
          <p:nvPr>
            <p:ph type="body" idx="1"/>
          </p:nvPr>
        </p:nvSpPr>
        <p:spPr>
          <a:xfrm>
            <a:off x="438149" y="1347788"/>
            <a:ext cx="11367407" cy="5487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Machine learning is the science of getting computers to realize a task without being explicitly programmed</a:t>
            </a:r>
            <a:r>
              <a:rPr lang="en-IN"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In other words, the big difference between classical and machine learning algorithms lies in the way we define them.</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Classical algorithms</a:t>
            </a:r>
            <a:r>
              <a:rPr lang="en-IN" sz="2400">
                <a:latin typeface="Times New Roman" panose="02020603050405020304"/>
                <a:ea typeface="Times New Roman" panose="02020603050405020304"/>
                <a:cs typeface="Times New Roman" panose="02020603050405020304"/>
                <a:sym typeface="Times New Roman" panose="02020603050405020304"/>
              </a:rPr>
              <a:t> are given exact and complete rules to complete a task.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Machine learning algorithms</a:t>
            </a:r>
            <a:r>
              <a:rPr lang="en-IN" sz="2400">
                <a:latin typeface="Times New Roman" panose="02020603050405020304"/>
                <a:ea typeface="Times New Roman" panose="02020603050405020304"/>
                <a:cs typeface="Times New Roman" panose="02020603050405020304"/>
                <a:sym typeface="Times New Roman" panose="02020603050405020304"/>
              </a:rPr>
              <a:t> are given general guidelines that define the model, along with data.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This data should contain the missing information necessary for the model to complete the task.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So, a machine learning algorithm can accomplish its task when the model has been adjusted with respect to the data.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We say that we </a:t>
            </a:r>
            <a:r>
              <a:rPr lang="en-IN" sz="2400" b="1">
                <a:latin typeface="Times New Roman" panose="02020603050405020304"/>
                <a:ea typeface="Times New Roman" panose="02020603050405020304"/>
                <a:cs typeface="Times New Roman" panose="02020603050405020304"/>
                <a:sym typeface="Times New Roman" panose="02020603050405020304"/>
              </a:rPr>
              <a:t>“fit the model on the data”</a:t>
            </a:r>
            <a:r>
              <a:rPr lang="en-IN" sz="2400">
                <a:latin typeface="Times New Roman" panose="02020603050405020304"/>
                <a:ea typeface="Times New Roman" panose="02020603050405020304"/>
                <a:cs typeface="Times New Roman" panose="02020603050405020304"/>
                <a:sym typeface="Times New Roman" panose="02020603050405020304"/>
              </a:rPr>
              <a:t> or that </a:t>
            </a:r>
            <a:r>
              <a:rPr lang="en-IN" sz="2400" b="1">
                <a:latin typeface="Times New Roman" panose="02020603050405020304"/>
                <a:ea typeface="Times New Roman" panose="02020603050405020304"/>
                <a:cs typeface="Times New Roman" panose="02020603050405020304"/>
                <a:sym typeface="Times New Roman" panose="02020603050405020304"/>
              </a:rPr>
              <a:t>“the model has to be trained on the data.”</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8"/>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History</a:t>
            </a:r>
            <a:endParaRPr b="1"/>
          </a:p>
        </p:txBody>
      </p:sp>
      <p:sp>
        <p:nvSpPr>
          <p:cNvPr id="169" name="Google Shape;169;p8"/>
          <p:cNvSpPr txBox="1"/>
          <p:nvPr>
            <p:ph type="body" idx="1"/>
          </p:nvPr>
        </p:nvSpPr>
        <p:spPr>
          <a:xfrm>
            <a:off x="438149" y="955344"/>
            <a:ext cx="11367407" cy="588043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Computers are used in almost all disciplines that include science, technology and medical science etc.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Computing techniques are used to find exact solutions of scientific problems. The solutions are attempted on the basis of two valued logic and classical mathematics.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However, all real life problems cannot be handled by conventional methods.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b="1">
                <a:latin typeface="Times New Roman" panose="02020603050405020304"/>
                <a:ea typeface="Times New Roman" panose="02020603050405020304"/>
                <a:cs typeface="Times New Roman" panose="02020603050405020304"/>
                <a:sym typeface="Times New Roman" panose="02020603050405020304"/>
              </a:rPr>
              <a:t>Zadeh</a:t>
            </a:r>
            <a:r>
              <a:rPr lang="en-IN" sz="2400">
                <a:latin typeface="Times New Roman" panose="02020603050405020304"/>
                <a:ea typeface="Times New Roman" panose="02020603050405020304"/>
                <a:cs typeface="Times New Roman" panose="02020603050405020304"/>
                <a:sym typeface="Times New Roman" panose="02020603050405020304"/>
              </a:rPr>
              <a:t>, who is known as the father of Fuzzy Logic has mentioned that humans are able to resolve tasks of high complexity without measurement or computation.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Hence the need arose for developing systems that work on </a:t>
            </a:r>
            <a:r>
              <a:rPr lang="en-IN" sz="2400" b="1">
                <a:latin typeface="Times New Roman" panose="02020603050405020304"/>
                <a:ea typeface="Times New Roman" panose="02020603050405020304"/>
                <a:cs typeface="Times New Roman" panose="02020603050405020304"/>
                <a:sym typeface="Times New Roman" panose="02020603050405020304"/>
              </a:rPr>
              <a:t>Artificial Intelligence </a:t>
            </a:r>
            <a:r>
              <a:rPr lang="en-IN" sz="2400">
                <a:latin typeface="Times New Roman" panose="02020603050405020304"/>
                <a:ea typeface="Times New Roman" panose="02020603050405020304"/>
                <a:cs typeface="Times New Roman" panose="02020603050405020304"/>
                <a:sym typeface="Times New Roman" panose="02020603050405020304"/>
              </a:rPr>
              <a: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Artificial Intelligence (AI) is the field that studies how machine can be made to act intelligently.The term "Artificial Intelligence" was coined by John McCarthy in 1956.</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Machine learning grew out of the quest for artificial intelligence when some researchers were interested in having machines learn from data.The term machine learning was coined in 1959 by Arthur Samuel.</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just"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History</a:t>
            </a:r>
            <a:endParaRPr b="1"/>
          </a:p>
        </p:txBody>
      </p:sp>
      <p:sp>
        <p:nvSpPr>
          <p:cNvPr id="176" name="Google Shape;176;p9"/>
          <p:cNvSpPr txBox="1"/>
          <p:nvPr>
            <p:ph type="body" idx="1"/>
          </p:nvPr>
        </p:nvSpPr>
        <p:spPr>
          <a:xfrm>
            <a:off x="438149" y="1347788"/>
            <a:ext cx="11367407" cy="5487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AI became a field of research to build models and systems that act intelligently without human intervention.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In mid 1980s Zadeh focused on building systems or making computers think like humans. </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For this purpose, the Machines’ ability to compute with numbers which is named as hard computing has to be supplemented by an additional ability more similar to human thinking which is named as </a:t>
            </a:r>
            <a:r>
              <a:rPr lang="en-IN" sz="2400" b="1">
                <a:latin typeface="Times New Roman" panose="02020603050405020304"/>
                <a:ea typeface="Times New Roman" panose="02020603050405020304"/>
                <a:cs typeface="Times New Roman" panose="02020603050405020304"/>
                <a:sym typeface="Times New Roman" panose="02020603050405020304"/>
              </a:rPr>
              <a:t>soft computing</a:t>
            </a:r>
            <a:r>
              <a:rPr lang="en-IN" sz="2400">
                <a:latin typeface="Times New Roman" panose="02020603050405020304"/>
                <a:ea typeface="Times New Roman" panose="02020603050405020304"/>
                <a:cs typeface="Times New Roman" panose="02020603050405020304"/>
                <a:sym typeface="Times New Roman" panose="02020603050405020304"/>
              </a:rPr>
              <a:t>.</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Soft computing is a term coined by Zadeh, combing a collection of computing techniques, spanning many fields that fall under various categories in computational intelligence.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Soft computing has three main branches, Fuzzy system, Evolutionary computation, Artificial Neural computing which sub-sums Machine Learning.</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The guiding principle of soft computing is “Exploit the tolerance for imprecision, uncertainty and partial truth to achieve tractability, robustness and low solution cost”.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838200" y="22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Times New Roman" panose="02020603050405020304"/>
              <a:buNone/>
            </a:pPr>
            <a:r>
              <a:rPr lang="en-IN" b="1">
                <a:solidFill>
                  <a:srgbClr val="C00000"/>
                </a:solidFill>
                <a:latin typeface="Times New Roman" panose="02020603050405020304"/>
                <a:ea typeface="Times New Roman" panose="02020603050405020304"/>
                <a:cs typeface="Times New Roman" panose="02020603050405020304"/>
                <a:sym typeface="Times New Roman" panose="02020603050405020304"/>
              </a:rPr>
              <a:t>Need</a:t>
            </a:r>
            <a:endParaRPr b="1"/>
          </a:p>
        </p:txBody>
      </p:sp>
      <p:sp>
        <p:nvSpPr>
          <p:cNvPr id="183" name="Google Shape;183;p10"/>
          <p:cNvSpPr txBox="1"/>
          <p:nvPr>
            <p:ph type="body" idx="1"/>
          </p:nvPr>
        </p:nvSpPr>
        <p:spPr>
          <a:xfrm>
            <a:off x="438149" y="1347788"/>
            <a:ext cx="11367407" cy="548798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Machine learning techniques are used to automatically find the valuable underlying patterns within complex data that we would otherwise struggle to discover.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The hidden patterns and knowledge about a problem can be used to predict future events and perform all kinds of complex decision making.</a:t>
            </a:r>
            <a:endParaRPr lang="en-IN"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Traditionally, software engineering combined human created </a:t>
            </a:r>
            <a:r>
              <a:rPr lang="en-IN" sz="2400" i="1">
                <a:latin typeface="Times New Roman" panose="02020603050405020304"/>
                <a:ea typeface="Times New Roman" panose="02020603050405020304"/>
                <a:cs typeface="Times New Roman" panose="02020603050405020304"/>
                <a:sym typeface="Times New Roman" panose="02020603050405020304"/>
              </a:rPr>
              <a:t>rules </a:t>
            </a:r>
            <a:r>
              <a:rPr lang="en-IN" sz="2400">
                <a:latin typeface="Times New Roman" panose="02020603050405020304"/>
                <a:ea typeface="Times New Roman" panose="02020603050405020304"/>
                <a:cs typeface="Times New Roman" panose="02020603050405020304"/>
                <a:sym typeface="Times New Roman" panose="02020603050405020304"/>
              </a:rPr>
              <a:t>with </a:t>
            </a:r>
            <a:r>
              <a:rPr lang="en-IN" sz="2400" i="1">
                <a:latin typeface="Times New Roman" panose="02020603050405020304"/>
                <a:ea typeface="Times New Roman" panose="02020603050405020304"/>
                <a:cs typeface="Times New Roman" panose="02020603050405020304"/>
                <a:sym typeface="Times New Roman" panose="02020603050405020304"/>
              </a:rPr>
              <a:t>data </a:t>
            </a:r>
            <a:r>
              <a:rPr lang="en-IN" sz="2400">
                <a:latin typeface="Times New Roman" panose="02020603050405020304"/>
                <a:ea typeface="Times New Roman" panose="02020603050405020304"/>
                <a:cs typeface="Times New Roman" panose="02020603050405020304"/>
                <a:sym typeface="Times New Roman" panose="02020603050405020304"/>
              </a:rPr>
              <a:t>to </a:t>
            </a:r>
            <a:r>
              <a:rPr lang="en-IN" sz="2400" b="1">
                <a:latin typeface="Times New Roman" panose="02020603050405020304"/>
                <a:ea typeface="Times New Roman" panose="02020603050405020304"/>
                <a:cs typeface="Times New Roman" panose="02020603050405020304"/>
                <a:sym typeface="Times New Roman" panose="02020603050405020304"/>
              </a:rPr>
              <a:t>create answers to a problem</a:t>
            </a:r>
            <a:r>
              <a:rPr lang="en-IN"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Instead, machine learning uses </a:t>
            </a:r>
            <a:r>
              <a:rPr lang="en-IN" sz="2400" i="1">
                <a:latin typeface="Times New Roman" panose="02020603050405020304"/>
                <a:ea typeface="Times New Roman" panose="02020603050405020304"/>
                <a:cs typeface="Times New Roman" panose="02020603050405020304"/>
                <a:sym typeface="Times New Roman" panose="02020603050405020304"/>
              </a:rPr>
              <a:t>data </a:t>
            </a:r>
            <a:r>
              <a:rPr lang="en-IN" sz="2400">
                <a:latin typeface="Times New Roman" panose="02020603050405020304"/>
                <a:ea typeface="Times New Roman" panose="02020603050405020304"/>
                <a:cs typeface="Times New Roman" panose="02020603050405020304"/>
                <a:sym typeface="Times New Roman" panose="02020603050405020304"/>
              </a:rPr>
              <a:t>and </a:t>
            </a:r>
            <a:r>
              <a:rPr lang="en-IN" sz="2400" i="1">
                <a:latin typeface="Times New Roman" panose="02020603050405020304"/>
                <a:ea typeface="Times New Roman" panose="02020603050405020304"/>
                <a:cs typeface="Times New Roman" panose="02020603050405020304"/>
                <a:sym typeface="Times New Roman" panose="02020603050405020304"/>
              </a:rPr>
              <a:t>answers </a:t>
            </a:r>
            <a:r>
              <a:rPr lang="en-IN" sz="2400">
                <a:latin typeface="Times New Roman" panose="02020603050405020304"/>
                <a:ea typeface="Times New Roman" panose="02020603050405020304"/>
                <a:cs typeface="Times New Roman" panose="02020603050405020304"/>
                <a:sym typeface="Times New Roman" panose="02020603050405020304"/>
              </a:rPr>
              <a:t>to </a:t>
            </a:r>
            <a:r>
              <a:rPr lang="en-IN" sz="2400" b="1">
                <a:latin typeface="Times New Roman" panose="02020603050405020304"/>
                <a:ea typeface="Times New Roman" panose="02020603050405020304"/>
                <a:cs typeface="Times New Roman" panose="02020603050405020304"/>
                <a:sym typeface="Times New Roman" panose="02020603050405020304"/>
              </a:rPr>
              <a:t>discover the rules behind a problem.</a:t>
            </a:r>
            <a:endParaRPr lang="en-IN" sz="24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To learn the rules governing a phenomenon, machines have to go through a </a:t>
            </a:r>
            <a:r>
              <a:rPr lang="en-IN" sz="2400" b="1">
                <a:latin typeface="Times New Roman" panose="02020603050405020304"/>
                <a:ea typeface="Times New Roman" panose="02020603050405020304"/>
                <a:cs typeface="Times New Roman" panose="02020603050405020304"/>
                <a:sym typeface="Times New Roman" panose="02020603050405020304"/>
              </a:rPr>
              <a:t>learning process, </a:t>
            </a:r>
            <a:r>
              <a:rPr lang="en-IN" sz="2400">
                <a:latin typeface="Times New Roman" panose="02020603050405020304"/>
                <a:ea typeface="Times New Roman" panose="02020603050405020304"/>
                <a:cs typeface="Times New Roman" panose="02020603050405020304"/>
                <a:sym typeface="Times New Roman" panose="02020603050405020304"/>
              </a:rPr>
              <a:t>trying different rules and learning from how well they perform. </a:t>
            </a:r>
            <a:endParaRPr sz="24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l" rtl="0">
              <a:lnSpc>
                <a:spcPct val="90000"/>
              </a:lnSpc>
              <a:spcBef>
                <a:spcPts val="1000"/>
              </a:spcBef>
              <a:spcAft>
                <a:spcPts val="0"/>
              </a:spcAft>
              <a:buClr>
                <a:schemeClr val="dk1"/>
              </a:buClr>
              <a:buSzPts val="2400"/>
              <a:buChar char="•"/>
            </a:pPr>
            <a:r>
              <a:rPr lang="en-IN" sz="2400">
                <a:latin typeface="Times New Roman" panose="02020603050405020304"/>
                <a:ea typeface="Times New Roman" panose="02020603050405020304"/>
                <a:cs typeface="Times New Roman" panose="02020603050405020304"/>
                <a:sym typeface="Times New Roman" panose="02020603050405020304"/>
              </a:rPr>
              <a:t>Hence, why it’s known as Machine Learning.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00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8104</Words>
  <Application>WPS Presentation</Application>
  <PresentationFormat/>
  <Paragraphs>182</Paragraphs>
  <Slides>14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14</vt:i4>
      </vt:variant>
    </vt:vector>
  </HeadingPairs>
  <TitlesOfParts>
    <vt:vector size="27" baseType="lpstr">
      <vt:lpstr>Arial</vt:lpstr>
      <vt:lpstr>SimSun</vt:lpstr>
      <vt:lpstr>Wingdings</vt:lpstr>
      <vt:lpstr>Arial</vt:lpstr>
      <vt:lpstr>Calibri</vt:lpstr>
      <vt:lpstr>Arial Black</vt:lpstr>
      <vt:lpstr>Times New Roman</vt:lpstr>
      <vt:lpstr>Raleway ExtraBold</vt:lpstr>
      <vt:lpstr>Times</vt:lpstr>
      <vt:lpstr>Times New Roman</vt:lpstr>
      <vt:lpstr>Microsoft YaHei</vt:lpstr>
      <vt:lpstr>Arial Unicode MS</vt:lpstr>
      <vt:lpstr>1_Office Theme</vt:lpstr>
      <vt:lpstr>PowerPoint 演示文稿</vt:lpstr>
      <vt:lpstr>Course Outcomes</vt:lpstr>
      <vt:lpstr>Course Objectives</vt:lpstr>
      <vt:lpstr>Syllabus</vt:lpstr>
      <vt:lpstr>CONTENTS</vt:lpstr>
      <vt:lpstr>Machine Learning Introduction</vt:lpstr>
      <vt:lpstr>History</vt:lpstr>
      <vt:lpstr>History</vt:lpstr>
      <vt:lpstr>Need</vt:lpstr>
      <vt:lpstr>Advantages</vt:lpstr>
      <vt:lpstr>Limitations</vt:lpstr>
      <vt:lpstr>Applications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kc</cp:lastModifiedBy>
  <cp:revision>1</cp:revision>
  <dcterms:created xsi:type="dcterms:W3CDTF">2022-08-01T17:39:35Z</dcterms:created>
  <dcterms:modified xsi:type="dcterms:W3CDTF">2022-08-01T17:39:36Z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75008934B77649D482F0E9553E6DE347</vt:lpwstr>
  </property>
  <property fmtid="{D5CDD505-2E9C-101B-9397-08002B2CF9AE}" pid="3" name="KSOProductBuildVer">
    <vt:lpwstr>1033-11.2.0.11191</vt:lpwstr>
  </property>
</Properties>
</file>