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2" r:id="rId3"/>
  </p:sldMasterIdLst>
  <p:notesMasterIdLst>
    <p:notesMasterId r:id="rId37"/>
  </p:notesMasterIdLst>
  <p:handoutMasterIdLst>
    <p:handoutMasterId r:id="rId38"/>
  </p:handoutMasterIdLst>
  <p:sldIdLst>
    <p:sldId id="1024" r:id="rId4"/>
    <p:sldId id="1180" r:id="rId5"/>
    <p:sldId id="1181" r:id="rId6"/>
    <p:sldId id="1182" r:id="rId7"/>
    <p:sldId id="1107" r:id="rId8"/>
    <p:sldId id="1110" r:id="rId9"/>
    <p:sldId id="1189" r:id="rId10"/>
    <p:sldId id="1165" r:id="rId11"/>
    <p:sldId id="1166" r:id="rId12"/>
    <p:sldId id="1111" r:id="rId13"/>
    <p:sldId id="1061" r:id="rId14"/>
    <p:sldId id="1114" r:id="rId15"/>
    <p:sldId id="1172" r:id="rId16"/>
    <p:sldId id="1171" r:id="rId17"/>
    <p:sldId id="1063" r:id="rId18"/>
    <p:sldId id="1190" r:id="rId19"/>
    <p:sldId id="1177" r:id="rId20"/>
    <p:sldId id="1167" r:id="rId21"/>
    <p:sldId id="1168" r:id="rId22"/>
    <p:sldId id="1169" r:id="rId23"/>
    <p:sldId id="1170" r:id="rId24"/>
    <p:sldId id="1179" r:id="rId25"/>
    <p:sldId id="1185" r:id="rId26"/>
    <p:sldId id="1186" r:id="rId27"/>
    <p:sldId id="1187" r:id="rId28"/>
    <p:sldId id="1188" r:id="rId29"/>
    <p:sldId id="1173" r:id="rId30"/>
    <p:sldId id="1191" r:id="rId31"/>
    <p:sldId id="1174" r:id="rId32"/>
    <p:sldId id="1175" r:id="rId33"/>
    <p:sldId id="1176" r:id="rId34"/>
    <p:sldId id="1184" r:id="rId35"/>
    <p:sldId id="9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anose="02020603050405020304" pitchFamily="18" charset="0"/>
              <a:cs typeface="Times New Roman" panose="02020603050405020304" pitchFamily="18" charset="0"/>
            </a:rPr>
            <a:t>CO-1:Apply the basic concept of Machine learning and statistics learning to deal with real-life Problems.</a:t>
          </a:r>
          <a:endParaRPr lang="en-IN" sz="1400" b="0" dirty="0">
            <a:latin typeface="Times New Roman" panose="02020603050405020304" pitchFamily="18" charset="0"/>
            <a:cs typeface="Times New Roman" panose="02020603050405020304" pitchFamily="18" charset="0"/>
          </a:endParaRPr>
        </a:p>
      </dgm:t>
    </dgm:pt>
    <dgm:pt modelId="{9D7F8322-B010-4AEA-B2C8-ABED8DA692AC}" cxnId="{FCB90C43-334F-41E9-8B10-A2C04BB21436}" type="parTrans">
      <dgm:prSet/>
      <dgm:spPr/>
      <dgm:t>
        <a:bodyPr/>
        <a:lstStyle/>
        <a:p>
          <a:endParaRPr lang="en-IN"/>
        </a:p>
      </dgm:t>
    </dgm:pt>
    <dgm:pt modelId="{156D1297-0002-46D1-ACA4-7141136CBED3}" cxnId="{FCB90C43-334F-41E9-8B10-A2C04BB21436}" type="sibTrans">
      <dgm:prSet/>
      <dgm:spPr/>
      <dgm:t>
        <a:bodyPr/>
        <a:lstStyle/>
        <a:p>
          <a:endParaRPr lang="en-IN"/>
        </a:p>
      </dgm:t>
    </dgm:pt>
    <dgm:pt modelId="{B60A9B08-E7FD-4FE6-8037-C7FA94A638AB}">
      <dgm:prSet custT="1"/>
      <dgm:spPr/>
      <dgm:t>
        <a:bodyPr/>
        <a:lstStyle/>
        <a:p>
          <a:pPr algn="l" rtl="0"/>
          <a:r>
            <a:rPr lang="en-IN" sz="1200" b="1" dirty="0" smtClean="0">
              <a:latin typeface="Times New Roman" panose="02020603050405020304" pitchFamily="18" charset="0"/>
              <a:cs typeface="Times New Roman" panose="02020603050405020304" pitchFamily="18" charset="0"/>
            </a:rPr>
            <a:t>CO-2: </a:t>
          </a:r>
          <a:r>
            <a:rPr lang="en-US" sz="1200" dirty="0" smtClean="0"/>
            <a:t>Understand different machine learning algorithms, as well as underlying theories the behind them.</a:t>
          </a:r>
          <a:endParaRPr lang="en-IN" sz="1200" b="1" dirty="0">
            <a:latin typeface="Times New Roman" panose="02020603050405020304" pitchFamily="18" charset="0"/>
            <a:cs typeface="Times New Roman" panose="02020603050405020304" pitchFamily="18" charset="0"/>
          </a:endParaRPr>
        </a:p>
      </dgm:t>
    </dgm:pt>
    <dgm:pt modelId="{1743A4BB-3420-4329-BD14-A855C7BE721C}" cxnId="{14931E23-CC75-47DD-B94A-3A9131496891}" type="parTrans">
      <dgm:prSet/>
      <dgm:spPr/>
      <dgm:t>
        <a:bodyPr/>
        <a:lstStyle/>
        <a:p>
          <a:endParaRPr lang="en-IN"/>
        </a:p>
      </dgm:t>
    </dgm:pt>
    <dgm:pt modelId="{5F67EDBF-CBEF-4869-9C4D-9DEE382706DE}" cxnId="{14931E23-CC75-47DD-B94A-3A9131496891}" type="sibTrans">
      <dgm:prSet/>
      <dgm:spPr/>
      <dgm:t>
        <a:bodyPr/>
        <a:lstStyle/>
        <a:p>
          <a:endParaRPr lang="en-IN"/>
        </a:p>
      </dgm:t>
    </dgm:pt>
    <dgm:pt modelId="{42B7D287-B06F-4860-BF6D-66967ED63566}">
      <dgm:prSet custT="1"/>
      <dgm:spPr/>
      <dgm:t>
        <a:bodyPr/>
        <a:lstStyle/>
        <a:p>
          <a:pPr algn="l" rtl="0"/>
          <a:r>
            <a:rPr lang="en-IN" sz="1200" b="1" dirty="0" smtClean="0"/>
            <a:t>CO-3</a:t>
          </a:r>
          <a:r>
            <a:rPr lang="en-IN" sz="1200" b="1" dirty="0" smtClean="0"/>
            <a:t>: </a:t>
          </a:r>
          <a:r>
            <a:rPr lang="en-IN" sz="1200" dirty="0" smtClean="0"/>
            <a:t>Select and apply the appropriate machine learning algorithm to solve problems of moderate complexity</a:t>
          </a:r>
          <a:endParaRPr lang="en-IN" sz="1200" b="1" dirty="0"/>
        </a:p>
      </dgm:t>
    </dgm:pt>
    <dgm:pt modelId="{57DC1ED3-C728-4E8A-B191-EAE392F0BEEA}" cxnId="{7DDC7924-154E-4364-A74F-F26F909D3799}" type="parTrans">
      <dgm:prSet/>
      <dgm:spPr/>
      <dgm:t>
        <a:bodyPr/>
        <a:lstStyle/>
        <a:p>
          <a:endParaRPr lang="en-IN"/>
        </a:p>
      </dgm:t>
    </dgm:pt>
    <dgm:pt modelId="{011A6C04-F795-4BB4-8D9E-6C0E2AEA7658}" cxnId="{7DDC7924-154E-4364-A74F-F26F909D3799}" type="sibTrans">
      <dgm:prSet/>
      <dgm:spPr/>
      <dgm:t>
        <a:bodyPr/>
        <a:lstStyle/>
        <a:p>
          <a:endParaRPr lang="en-IN"/>
        </a:p>
      </dgm:t>
    </dgm:pt>
    <dgm:pt modelId="{BC04120A-B7ED-4D86-B067-8DD56AFAAD85}">
      <dgm:prSet custT="1"/>
      <dgm:spPr/>
      <dgm:t>
        <a:bodyPr/>
        <a:lstStyle/>
        <a:p>
          <a:pPr algn="l" rtl="0"/>
          <a:r>
            <a:rPr lang="en-IN" sz="1800" b="1" dirty="0" smtClean="0">
              <a:latin typeface="Times New Roman" panose="02020603050405020304" pitchFamily="18" charset="0"/>
              <a:cs typeface="Times New Roman" panose="02020603050405020304" pitchFamily="18" charset="0"/>
            </a:rPr>
            <a:t>CO-4</a:t>
          </a:r>
          <a:r>
            <a:rPr lang="en-IN" sz="1800" b="1" dirty="0" smtClean="0">
              <a:latin typeface="Times New Roman" panose="02020603050405020304" pitchFamily="18" charset="0"/>
              <a:cs typeface="Times New Roman" panose="02020603050405020304" pitchFamily="18" charset="0"/>
            </a:rPr>
            <a:t>: </a:t>
          </a:r>
          <a:r>
            <a:rPr lang="en-IN" sz="1800" dirty="0" smtClean="0"/>
            <a:t>Interpret and evaluate models generated from data.</a:t>
          </a:r>
          <a:endParaRPr lang="en-IN" sz="1800" b="1" dirty="0">
            <a:latin typeface="Times New Roman" panose="02020603050405020304" pitchFamily="18" charset="0"/>
            <a:cs typeface="Times New Roman" panose="02020603050405020304" pitchFamily="18" charset="0"/>
          </a:endParaRPr>
        </a:p>
      </dgm:t>
    </dgm:pt>
    <dgm:pt modelId="{9635C7B5-1C62-4B16-83C4-261F3B9B0E34}" cxnId="{BCCD6AC9-834A-432E-ADFD-09D5BEA9ED9C}" type="parTrans">
      <dgm:prSet/>
      <dgm:spPr/>
      <dgm:t>
        <a:bodyPr/>
        <a:lstStyle/>
        <a:p>
          <a:endParaRPr lang="en-US"/>
        </a:p>
      </dgm:t>
    </dgm:pt>
    <dgm:pt modelId="{7CEAAED2-76B4-4543-BC39-BC9D2E55E5C8}" cxnId="{BCCD6AC9-834A-432E-ADFD-09D5BEA9ED9C}" type="sibTrans">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cxnId="{0B69628D-8008-4F26-9D2D-3AF8C023A1EC}" type="parTrans">
      <dgm:prSet/>
      <dgm:spPr/>
      <dgm:t>
        <a:bodyPr/>
        <a:lstStyle/>
        <a:p>
          <a:endParaRPr lang="en-US"/>
        </a:p>
      </dgm:t>
    </dgm:pt>
    <dgm:pt modelId="{705748FD-6959-4253-A059-E5C8271B36FB}" cxnId="{0B69628D-8008-4F26-9D2D-3AF8C023A1EC}" type="sibTrans">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8AF1D9C1-978B-4EAD-8CCA-7617FFC3FD32}" type="presOf" srcId="{B60A9B08-E7FD-4FE6-8037-C7FA94A638AB}" destId="{D2FCBDAE-4285-4B23-88C6-0DED421A418E}" srcOrd="0" destOrd="0" presId="urn:microsoft.com/office/officeart/2005/8/layout/pyramid2"/>
    <dgm:cxn modelId="{331F89D4-E20D-411E-B35D-4609013B72FD}" type="presOf" srcId="{F1BB7016-B67B-4569-BAB3-0274171CE331}" destId="{F478A005-C19F-47F1-A9D2-DA26E5AFEC0A}"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C091998D-CC5F-47A8-A463-FF71F6C63CA7}" type="presOf" srcId="{6578FE76-9D52-42C7-9A08-2D703DEDB889}" destId="{71BB48DD-FA8E-48AB-8BCD-B38FD926FA57}" srcOrd="0" destOrd="0" presId="urn:microsoft.com/office/officeart/2005/8/layout/pyramid2"/>
    <dgm:cxn modelId="{44D57852-C31C-4D4F-9AFB-1DE815DFAE78}" type="presOf" srcId="{0ECD8E82-1EDC-48D9-BD3A-343344AF3DBE}" destId="{E722635D-9BCF-4168-AF49-C59115C9709E}"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0CCA2ED6-584F-4F6A-8C12-56D00B93FAF6}" type="presOf" srcId="{BC04120A-B7ED-4D86-B067-8DD56AFAAD85}" destId="{515F210A-249C-4CD7-A0CC-1834E039A7DC}"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5809E1C3-C316-4CB4-B394-58FA7ECD74D1}" type="presOf" srcId="{42B7D287-B06F-4860-BF6D-66967ED63566}" destId="{DAB1C5DE-D37A-465E-92B2-343488CEB278}"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0B69628D-8008-4F26-9D2D-3AF8C023A1EC}" srcId="{0ECD8E82-1EDC-48D9-BD3A-343344AF3DBE}" destId="{F1BB7016-B67B-4569-BAB3-0274171CE331}" srcOrd="4" destOrd="0" parTransId="{1A867DB6-F3D9-4717-A818-B7ECC2C5C5A3}" sibTransId="{705748FD-6959-4253-A059-E5C8271B36FB}"/>
    <dgm:cxn modelId="{FD1C2B85-A90E-469C-A85E-6BFB2CC4CF0B}" type="presParOf" srcId="{E722635D-9BCF-4168-AF49-C59115C9709E}" destId="{5E4C2482-B8D0-4FC2-9FA2-E973D546DD57}" srcOrd="0" destOrd="0" presId="urn:microsoft.com/office/officeart/2005/8/layout/pyramid2"/>
    <dgm:cxn modelId="{AD03118D-2C93-4075-9F0C-B63D6B6C04F9}" type="presParOf" srcId="{E722635D-9BCF-4168-AF49-C59115C9709E}" destId="{98DE14CE-00C4-40A5-8D4A-6A1F67DB1EF9}" srcOrd="1" destOrd="0" presId="urn:microsoft.com/office/officeart/2005/8/layout/pyramid2"/>
    <dgm:cxn modelId="{CE0FEE7B-5603-486C-A236-D88BFBD3A129}" type="presParOf" srcId="{98DE14CE-00C4-40A5-8D4A-6A1F67DB1EF9}" destId="{71BB48DD-FA8E-48AB-8BCD-B38FD926FA57}" srcOrd="0" destOrd="0" presId="urn:microsoft.com/office/officeart/2005/8/layout/pyramid2"/>
    <dgm:cxn modelId="{473BB5FC-81E1-4924-BE58-6C31BFDA13C4}" type="presParOf" srcId="{98DE14CE-00C4-40A5-8D4A-6A1F67DB1EF9}" destId="{86A2CD65-AC1E-43A6-A98A-94947674F148}" srcOrd="1" destOrd="0" presId="urn:microsoft.com/office/officeart/2005/8/layout/pyramid2"/>
    <dgm:cxn modelId="{27DF1547-6EF4-41DB-AFD6-652CF1742A72}" type="presParOf" srcId="{98DE14CE-00C4-40A5-8D4A-6A1F67DB1EF9}" destId="{D2FCBDAE-4285-4B23-88C6-0DED421A418E}" srcOrd="2" destOrd="0" presId="urn:microsoft.com/office/officeart/2005/8/layout/pyramid2"/>
    <dgm:cxn modelId="{54A288D0-BC95-4124-91D3-7C44D77747EB}" type="presParOf" srcId="{98DE14CE-00C4-40A5-8D4A-6A1F67DB1EF9}" destId="{8BBD24E4-AA73-4F72-BB9C-BC92D0D1ECFD}" srcOrd="3" destOrd="0" presId="urn:microsoft.com/office/officeart/2005/8/layout/pyramid2"/>
    <dgm:cxn modelId="{3B6F5A86-E815-4F3F-98AD-45FA53A9DD5F}" type="presParOf" srcId="{98DE14CE-00C4-40A5-8D4A-6A1F67DB1EF9}" destId="{DAB1C5DE-D37A-465E-92B2-343488CEB278}" srcOrd="4" destOrd="0" presId="urn:microsoft.com/office/officeart/2005/8/layout/pyramid2"/>
    <dgm:cxn modelId="{892D2F1C-3E85-4B7C-BBC6-1364A218EF89}" type="presParOf" srcId="{98DE14CE-00C4-40A5-8D4A-6A1F67DB1EF9}" destId="{2A8B4318-4367-4EFD-B8D3-CFAF8D93713A}" srcOrd="5" destOrd="0" presId="urn:microsoft.com/office/officeart/2005/8/layout/pyramid2"/>
    <dgm:cxn modelId="{F344C263-CA7D-420E-8E19-7CFE8B0CCE09}" type="presParOf" srcId="{98DE14CE-00C4-40A5-8D4A-6A1F67DB1EF9}" destId="{515F210A-249C-4CD7-A0CC-1834E039A7DC}" srcOrd="6" destOrd="0" presId="urn:microsoft.com/office/officeart/2005/8/layout/pyramid2"/>
    <dgm:cxn modelId="{D0B33599-C723-4FF2-BACA-D7489113E986}" type="presParOf" srcId="{98DE14CE-00C4-40A5-8D4A-6A1F67DB1EF9}" destId="{21D033E3-A2EA-4A1B-9539-7E1D40F63E29}" srcOrd="7" destOrd="0" presId="urn:microsoft.com/office/officeart/2005/8/layout/pyramid2"/>
    <dgm:cxn modelId="{CD31CEEC-E062-43C5-8DE6-735BA7C4DB6D}" type="presParOf" srcId="{98DE14CE-00C4-40A5-8D4A-6A1F67DB1EF9}" destId="{F478A005-C19F-47F1-A9D2-DA26E5AFEC0A}" srcOrd="8" destOrd="0" presId="urn:microsoft.com/office/officeart/2005/8/layout/pyramid2"/>
    <dgm:cxn modelId="{F3B6961C-5AC1-4B2F-B09B-A1EDCE2F729A}"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cxnId="{37272932-89E1-4EAA-843E-87758E777A8D}" type="parTrans">
      <dgm:prSet/>
      <dgm:spPr/>
      <dgm:t>
        <a:bodyPr/>
        <a:lstStyle/>
        <a:p>
          <a:endParaRPr lang="en-IN"/>
        </a:p>
      </dgm:t>
    </dgm:pt>
    <dgm:pt modelId="{7E040EE3-1663-4478-8979-5F561B67BBC6}" cxnId="{37272932-89E1-4EAA-843E-87758E777A8D}" type="sibTrans">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cxnId="{3EFC9EE3-66EC-4176-AF25-FBC1D2C7EDB3}" type="parTrans">
      <dgm:prSet/>
      <dgm:spPr/>
      <dgm:t>
        <a:bodyPr/>
        <a:lstStyle/>
        <a:p>
          <a:endParaRPr lang="en-IN"/>
        </a:p>
      </dgm:t>
    </dgm:pt>
    <dgm:pt modelId="{BCC79A71-E4EA-45B4-9897-4958965CEAB1}" cxnId="{3EFC9EE3-66EC-4176-AF25-FBC1D2C7EDB3}" type="sibTrans">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cxnId="{2ECDA0A1-80FF-45B3-A721-82FE5BF7D332}" type="parTrans">
      <dgm:prSet/>
      <dgm:spPr/>
      <dgm:t>
        <a:bodyPr/>
        <a:lstStyle/>
        <a:p>
          <a:endParaRPr lang="en-IN"/>
        </a:p>
      </dgm:t>
    </dgm:pt>
    <dgm:pt modelId="{77479B65-8415-4638-B5DF-5B240C7171E1}" cxnId="{2ECDA0A1-80FF-45B3-A721-82FE5BF7D332}" type="sibTrans">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cxnId="{73C38D1F-25F9-4757-AC45-54F52501B931}" type="parTrans">
      <dgm:prSet/>
      <dgm:spPr/>
      <dgm:t>
        <a:bodyPr/>
        <a:lstStyle/>
        <a:p>
          <a:endParaRPr lang="en-IN"/>
        </a:p>
      </dgm:t>
    </dgm:pt>
    <dgm:pt modelId="{55D74626-E5E5-4B38-94C7-B1E510557E84}" cxnId="{73C38D1F-25F9-4757-AC45-54F52501B931}" type="sibTrans">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87D238E7-166C-4F95-B9DE-7ED5F022977E}" type="presOf" srcId="{22774629-A9AF-46EC-81EB-5BCC1F3A9C86}" destId="{22AE914A-85B6-414D-B985-4C1BCDCDEB28}"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37272932-89E1-4EAA-843E-87758E777A8D}" srcId="{6F51F1E1-5774-4F1F-BC35-A681E82679CF}" destId="{22774629-A9AF-46EC-81EB-5BCC1F3A9C86}" srcOrd="0" destOrd="0" parTransId="{AEDFCF34-A09A-4FC7-9E0D-4CC176EAD940}" sibTransId="{7E040EE3-1663-4478-8979-5F561B67BBC6}"/>
    <dgm:cxn modelId="{C188A056-FCCB-45FA-96C1-C45E501313AF}" type="presOf" srcId="{93C2B856-9E92-42DC-A772-1E39906DE85D}" destId="{520F853D-D5C2-4B43-93D2-153698AFDA17}" srcOrd="0" destOrd="0" presId="urn:microsoft.com/office/officeart/2005/8/layout/venn3"/>
    <dgm:cxn modelId="{1123283C-A07C-4560-A3FF-BBFE55CB15B0}" type="presOf" srcId="{6F51F1E1-5774-4F1F-BC35-A681E82679CF}" destId="{73701E7B-FBC3-42D6-8A7A-B8FE6360C809}" srcOrd="0" destOrd="0" presId="urn:microsoft.com/office/officeart/2005/8/layout/venn3"/>
    <dgm:cxn modelId="{53502853-5D39-443A-9D9D-B2A8A477FC32}" type="presOf" srcId="{0F0296FB-8ADD-4838-9F9A-1BE68FFAB191}" destId="{AF4734E7-1ED5-44E4-B1E4-44C4223EABC2}" srcOrd="0" destOrd="0" presId="urn:microsoft.com/office/officeart/2005/8/layout/venn3"/>
    <dgm:cxn modelId="{03112066-949A-4EE1-83EC-9C2D0660AC75}" type="presOf" srcId="{BEC27646-216E-41FA-B6F9-E5F3B442AA07}" destId="{73A2E943-AB3A-4641-AEFD-BB51F509B476}"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CE57397F-1066-43F4-834C-586BDC3D8F6F}" type="presParOf" srcId="{73701E7B-FBC3-42D6-8A7A-B8FE6360C809}" destId="{22AE914A-85B6-414D-B985-4C1BCDCDEB28}" srcOrd="0" destOrd="0" presId="urn:microsoft.com/office/officeart/2005/8/layout/venn3"/>
    <dgm:cxn modelId="{C4B49169-6EE8-4291-A314-408F05E059A3}" type="presParOf" srcId="{73701E7B-FBC3-42D6-8A7A-B8FE6360C809}" destId="{3E6FBC2B-7E38-4A4E-AAC7-9B708FC1F1C6}" srcOrd="1" destOrd="0" presId="urn:microsoft.com/office/officeart/2005/8/layout/venn3"/>
    <dgm:cxn modelId="{42AE012A-78B0-4E4F-A29B-33A52488B99C}" type="presParOf" srcId="{73701E7B-FBC3-42D6-8A7A-B8FE6360C809}" destId="{73A2E943-AB3A-4641-AEFD-BB51F509B476}" srcOrd="2" destOrd="0" presId="urn:microsoft.com/office/officeart/2005/8/layout/venn3"/>
    <dgm:cxn modelId="{FFB941BE-2E97-44C9-BF38-6A8095D70B22}" type="presParOf" srcId="{73701E7B-FBC3-42D6-8A7A-B8FE6360C809}" destId="{43789ED7-8F32-4F90-9146-CF649FD801B9}" srcOrd="3" destOrd="0" presId="urn:microsoft.com/office/officeart/2005/8/layout/venn3"/>
    <dgm:cxn modelId="{6AB7F221-1D41-4E5B-B744-A5BAF8777002}" type="presParOf" srcId="{73701E7B-FBC3-42D6-8A7A-B8FE6360C809}" destId="{AF4734E7-1ED5-44E4-B1E4-44C4223EABC2}" srcOrd="4" destOrd="0" presId="urn:microsoft.com/office/officeart/2005/8/layout/venn3"/>
    <dgm:cxn modelId="{38391842-9E9D-47BE-99F7-C3736D98BF23}" type="presParOf" srcId="{73701E7B-FBC3-42D6-8A7A-B8FE6360C809}" destId="{828442D6-7009-43F0-A59F-D33608F4100B}" srcOrd="5" destOrd="0" presId="urn:microsoft.com/office/officeart/2005/8/layout/venn3"/>
    <dgm:cxn modelId="{D9C388FE-57C4-4D01-BA4D-A0E72478E481}"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48749" cy="4825835"/>
        <a:chOff x="0" y="0"/>
        <a:chExt cx="10748749" cy="4825835"/>
      </a:xfrm>
    </dsp:grpSpPr>
    <dsp:sp modelId="{5E4C2482-B8D0-4FC2-9FA2-E973D546DD57}">
      <dsp:nvSpPr>
        <dsp:cNvPr id="3" name="Isosceles Triangle 2"/>
        <dsp:cNvSpPr/>
      </dsp:nvSpPr>
      <dsp:spPr bwMode="white">
        <a:xfrm>
          <a:off x="1393061" y="0"/>
          <a:ext cx="4825835" cy="4825835"/>
        </a:xfrm>
        <a:prstGeom prst="triangle">
          <a:avLst/>
        </a:prstGeom>
      </dsp:spPr>
      <dsp:style>
        <a:lnRef idx="2">
          <a:schemeClr val="lt1"/>
        </a:lnRef>
        <a:fillRef idx="1">
          <a:schemeClr val="accent2"/>
        </a:fillRef>
        <a:effectRef idx="0">
          <a:scrgbClr r="0" g="0" b="0"/>
        </a:effectRef>
        <a:fontRef idx="minor">
          <a:schemeClr val="lt1"/>
        </a:fontRef>
      </dsp:style>
      <dsp:txXfrm>
        <a:off x="1393061" y="0"/>
        <a:ext cx="4825835" cy="4825835"/>
      </dsp:txXfrm>
    </dsp:sp>
    <dsp:sp modelId="{71BB48DD-FA8E-48AB-8BCD-B38FD926FA57}">
      <dsp:nvSpPr>
        <dsp:cNvPr id="4" name="Rounded Rectangle 3"/>
        <dsp:cNvSpPr/>
      </dsp:nvSpPr>
      <dsp:spPr bwMode="white">
        <a:xfrm>
          <a:off x="0" y="287087"/>
          <a:ext cx="3913965" cy="642721"/>
        </a:xfrm>
        <a:prstGeom prst="round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IN" sz="1400" b="0" dirty="0" smtClean="0">
              <a:solidFill>
                <a:schemeClr val="dk1"/>
              </a:solidFill>
              <a:latin typeface="Times New Roman" panose="02020603050405020304" pitchFamily="18" charset="0"/>
              <a:cs typeface="Times New Roman" panose="02020603050405020304" pitchFamily="18" charset="0"/>
            </a:rPr>
            <a:t>CO-1:Apply the basic concept of Machine learning and statistics learning to deal with real-life Problems.</a:t>
          </a:r>
          <a:endParaRPr lang="en-IN" sz="1400" b="0" dirty="0">
            <a:solidFill>
              <a:schemeClr val="dk1"/>
            </a:solidFill>
            <a:latin typeface="Times New Roman" panose="02020603050405020304" pitchFamily="18" charset="0"/>
            <a:cs typeface="Times New Roman" panose="02020603050405020304" pitchFamily="18" charset="0"/>
          </a:endParaRPr>
        </a:p>
      </dsp:txBody>
      <dsp:txXfrm>
        <a:off x="0" y="287087"/>
        <a:ext cx="3913965" cy="642721"/>
      </dsp:txXfrm>
    </dsp:sp>
    <dsp:sp modelId="{D2FCBDAE-4285-4B23-88C6-0DED421A418E}">
      <dsp:nvSpPr>
        <dsp:cNvPr id="5" name="Rounded Rectangle 4"/>
        <dsp:cNvSpPr/>
      </dsp:nvSpPr>
      <dsp:spPr bwMode="white">
        <a:xfrm>
          <a:off x="469795" y="968988"/>
          <a:ext cx="3920395" cy="642721"/>
        </a:xfrm>
        <a:prstGeom prst="roundRect">
          <a:avLst/>
        </a:prstGeom>
      </dsp:spPr>
      <dsp:style>
        <a:lnRef idx="2">
          <a:schemeClr val="accent2">
            <a:hueOff val="-375000"/>
            <a:satOff val="-20979"/>
            <a:lumOff val="2157"/>
            <a:alpha val="100000"/>
          </a:schemeClr>
        </a:lnRef>
        <a:fillRef idx="1">
          <a:schemeClr val="lt1">
            <a:alpha val="90000"/>
          </a:schemeClr>
        </a:fillRef>
        <a:effectRef idx="0">
          <a:scrgbClr r="0" g="0" b="0"/>
        </a:effectRef>
        <a:fontRef idx="minor"/>
      </dsp:style>
      <dsp:txBody>
        <a:bodyPr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IN" sz="1200" b="1" dirty="0" smtClean="0">
              <a:solidFill>
                <a:schemeClr val="dk1"/>
              </a:solidFill>
              <a:latin typeface="Times New Roman" panose="02020603050405020304" pitchFamily="18" charset="0"/>
              <a:cs typeface="Times New Roman" panose="02020603050405020304" pitchFamily="18" charset="0"/>
            </a:rPr>
            <a:t>CO-2: </a:t>
          </a:r>
          <a:r>
            <a:rPr lang="en-US" sz="1200" dirty="0" smtClean="0">
              <a:solidFill>
                <a:schemeClr val="dk1"/>
              </a:solidFill>
            </a:rPr>
            <a:t>Understand different machine learning algorithms, as well as underlying theories the behind them.</a:t>
          </a:r>
          <a:endParaRPr lang="en-IN" sz="1200" b="1" dirty="0">
            <a:solidFill>
              <a:schemeClr val="dk1"/>
            </a:solidFill>
            <a:latin typeface="Times New Roman" panose="02020603050405020304" pitchFamily="18" charset="0"/>
            <a:cs typeface="Times New Roman" panose="02020603050405020304" pitchFamily="18" charset="0"/>
          </a:endParaRPr>
        </a:p>
      </dsp:txBody>
      <dsp:txXfrm>
        <a:off x="469795" y="968988"/>
        <a:ext cx="3920395" cy="642721"/>
      </dsp:txXfrm>
    </dsp:sp>
    <dsp:sp modelId="{DAB1C5DE-D37A-465E-92B2-343488CEB278}">
      <dsp:nvSpPr>
        <dsp:cNvPr id="6" name="Rounded Rectangle 5"/>
        <dsp:cNvSpPr/>
      </dsp:nvSpPr>
      <dsp:spPr bwMode="white">
        <a:xfrm>
          <a:off x="2347511" y="1726254"/>
          <a:ext cx="4005528" cy="642721"/>
        </a:xfrm>
        <a:prstGeom prst="roundRect">
          <a:avLst/>
        </a:prstGeom>
      </dsp:spPr>
      <dsp:style>
        <a:lnRef idx="2">
          <a:schemeClr val="accent2">
            <a:hueOff val="-750000"/>
            <a:satOff val="-41960"/>
            <a:lumOff val="4314"/>
            <a:alpha val="100000"/>
          </a:schemeClr>
        </a:lnRef>
        <a:fillRef idx="1">
          <a:schemeClr val="lt1">
            <a:alpha val="90000"/>
          </a:schemeClr>
        </a:fillRef>
        <a:effectRef idx="0">
          <a:scrgbClr r="0" g="0" b="0"/>
        </a:effectRef>
        <a:fontRef idx="minor"/>
      </dsp:style>
      <dsp:txBody>
        <a:bodyPr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IN" sz="1200" b="1" dirty="0" smtClean="0">
              <a:solidFill>
                <a:schemeClr val="dk1"/>
              </a:solidFill>
            </a:rPr>
            <a:t>CO-3</a:t>
          </a:r>
          <a:r>
            <a:rPr lang="en-IN" sz="1200" b="1" dirty="0" smtClean="0">
              <a:solidFill>
                <a:schemeClr val="dk1"/>
              </a:solidFill>
            </a:rPr>
            <a:t>: </a:t>
          </a:r>
          <a:r>
            <a:rPr lang="en-IN" sz="1200" dirty="0" smtClean="0">
              <a:solidFill>
                <a:schemeClr val="dk1"/>
              </a:solidFill>
            </a:rPr>
            <a:t>Select and apply the appropriate machine learning algorithm to solve problems of moderate complexity</a:t>
          </a:r>
          <a:endParaRPr lang="en-IN" sz="1200" b="1" dirty="0">
            <a:solidFill>
              <a:schemeClr val="dk1"/>
            </a:solidFill>
          </a:endParaRPr>
        </a:p>
      </dsp:txBody>
      <dsp:txXfrm>
        <a:off x="2347511" y="1726254"/>
        <a:ext cx="4005528" cy="642721"/>
      </dsp:txXfrm>
    </dsp:sp>
    <dsp:sp modelId="{515F210A-249C-4CD7-A0CC-1834E039A7DC}">
      <dsp:nvSpPr>
        <dsp:cNvPr id="7" name="Rounded Rectangle 6"/>
        <dsp:cNvSpPr/>
      </dsp:nvSpPr>
      <dsp:spPr bwMode="white">
        <a:xfrm>
          <a:off x="4441477" y="2500707"/>
          <a:ext cx="4005528" cy="642721"/>
        </a:xfrm>
        <a:prstGeom prst="roundRect">
          <a:avLst/>
        </a:prstGeom>
      </dsp:spPr>
      <dsp:style>
        <a:lnRef idx="2">
          <a:schemeClr val="accent2">
            <a:hueOff val="-1125000"/>
            <a:satOff val="-62940"/>
            <a:lumOff val="6471"/>
            <a:alpha val="100000"/>
          </a:schemeClr>
        </a:lnRef>
        <a:fillRef idx="1">
          <a:schemeClr val="lt1">
            <a:alpha val="90000"/>
          </a:schemeClr>
        </a:fillRef>
        <a:effectRef idx="0">
          <a:scrgbClr r="0" g="0" b="0"/>
        </a:effectRef>
        <a:fontRef idx="minor"/>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IN" sz="1800" b="1" dirty="0" smtClean="0">
              <a:solidFill>
                <a:schemeClr val="dk1"/>
              </a:solidFill>
              <a:latin typeface="Times New Roman" panose="02020603050405020304" pitchFamily="18" charset="0"/>
              <a:cs typeface="Times New Roman" panose="02020603050405020304" pitchFamily="18" charset="0"/>
            </a:rPr>
            <a:t>CO-4</a:t>
          </a:r>
          <a:r>
            <a:rPr lang="en-IN" sz="1800" b="1" dirty="0" smtClean="0">
              <a:solidFill>
                <a:schemeClr val="dk1"/>
              </a:solidFill>
              <a:latin typeface="Times New Roman" panose="02020603050405020304" pitchFamily="18" charset="0"/>
              <a:cs typeface="Times New Roman" panose="02020603050405020304" pitchFamily="18" charset="0"/>
            </a:rPr>
            <a:t>: </a:t>
          </a:r>
          <a:r>
            <a:rPr lang="en-IN" sz="1800" dirty="0" smtClean="0">
              <a:solidFill>
                <a:schemeClr val="dk1"/>
              </a:solidFill>
            </a:rPr>
            <a:t>Interpret and evaluate models generated from data.</a:t>
          </a:r>
          <a:endParaRPr lang="en-IN" sz="1800" b="1" dirty="0">
            <a:solidFill>
              <a:schemeClr val="dk1"/>
            </a:solidFill>
            <a:latin typeface="Times New Roman" panose="02020603050405020304" pitchFamily="18" charset="0"/>
            <a:cs typeface="Times New Roman" panose="02020603050405020304" pitchFamily="18" charset="0"/>
          </a:endParaRPr>
        </a:p>
      </dsp:txBody>
      <dsp:txXfrm>
        <a:off x="4441477" y="2500707"/>
        <a:ext cx="4005528" cy="642721"/>
      </dsp:txXfrm>
    </dsp:sp>
    <dsp:sp modelId="{F478A005-C19F-47F1-A9D2-DA26E5AFEC0A}">
      <dsp:nvSpPr>
        <dsp:cNvPr id="8" name="Rounded Rectangle 7"/>
        <dsp:cNvSpPr/>
      </dsp:nvSpPr>
      <dsp:spPr bwMode="white">
        <a:xfrm>
          <a:off x="5772230" y="3309415"/>
          <a:ext cx="4005528" cy="888086"/>
        </a:xfrm>
        <a:prstGeom prst="roundRect">
          <a:avLst/>
        </a:prstGeom>
      </dsp:spPr>
      <dsp:style>
        <a:lnRef idx="2">
          <a:schemeClr val="accent2">
            <a:hueOff val="-1500000"/>
            <a:satOff val="-83921"/>
            <a:lumOff val="8627"/>
            <a:alpha val="100000"/>
          </a:schemeClr>
        </a:lnRef>
        <a:fillRef idx="1">
          <a:schemeClr val="lt1">
            <a:alpha val="90000"/>
          </a:schemeClr>
        </a:fillRef>
        <a:effectRef idx="0">
          <a:scrgbClr r="0" g="0" b="0"/>
        </a:effectRef>
        <a:fontRef idx="minor"/>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IN" sz="1050" b="1" dirty="0" smtClean="0">
              <a:solidFill>
                <a:schemeClr val="dk1"/>
              </a:solidFill>
              <a:latin typeface="Times" pitchFamily="18" charset="0"/>
              <a:cs typeface="Times" pitchFamily="18" charset="0"/>
            </a:rPr>
            <a:t>CO-5</a:t>
          </a:r>
          <a:r>
            <a:rPr lang="en-IN" sz="1200" b="1" dirty="0" smtClean="0">
              <a:solidFill>
                <a:schemeClr val="dk1"/>
              </a:solidFill>
              <a:latin typeface="Times" pitchFamily="18" charset="0"/>
              <a:cs typeface="Times" pitchFamily="18" charset="0"/>
            </a:rPr>
            <a:t>: </a:t>
          </a:r>
          <a:r>
            <a:rPr lang="en-IN" sz="1200" dirty="0" smtClean="0">
              <a:solidFill>
                <a:schemeClr val="dk1"/>
              </a:solidFill>
              <a:latin typeface="Times" pitchFamily="18" charset="0"/>
              <a:cs typeface="Times" pitchFamily="18" charset="0"/>
            </a:rPr>
            <a:t>Optimize the models learned and report on the expected accuracy that can be attained by applying the algorithms to a real-world problem</a:t>
          </a:r>
          <a:r>
            <a:rPr lang="en-IN" sz="3200" dirty="0" smtClean="0">
              <a:solidFill>
                <a:schemeClr val="dk1"/>
              </a:solidFill>
              <a:latin typeface="Times" pitchFamily="18" charset="0"/>
              <a:cs typeface="Times" pitchFamily="18" charset="0"/>
            </a:rPr>
            <a:t>.</a:t>
          </a:r>
          <a:endParaRPr lang="en-IN" sz="3600" b="1" dirty="0">
            <a:solidFill>
              <a:schemeClr val="dk1"/>
            </a:solidFill>
            <a:latin typeface="Times" pitchFamily="18" charset="0"/>
            <a:cs typeface="Times" pitchFamily="18" charset="0"/>
          </a:endParaRPr>
        </a:p>
      </dsp:txBody>
      <dsp:txXfrm>
        <a:off x="5772230" y="3309415"/>
        <a:ext cx="4005528" cy="88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797955" cy="5691116"/>
        <a:chOff x="0" y="0"/>
        <a:chExt cx="9797955" cy="5691116"/>
      </a:xfrm>
    </dsp:grpSpPr>
    <dsp:sp modelId="{22AE914A-85B6-414D-B985-4C1BCDCDEB28}">
      <dsp:nvSpPr>
        <dsp:cNvPr id="3" name="Oval 2"/>
        <dsp:cNvSpPr/>
      </dsp:nvSpPr>
      <dsp:spPr bwMode="white">
        <a:xfrm>
          <a:off x="0" y="1404682"/>
          <a:ext cx="2881751" cy="2881751"/>
        </a:xfrm>
        <a:prstGeom prst="ellipse">
          <a:avLst/>
        </a:prstGeom>
      </dsp:spPr>
      <dsp:style>
        <a:lnRef idx="2">
          <a:schemeClr val="lt1"/>
        </a:lnRef>
        <a:fillRef idx="1">
          <a:schemeClr val="accent2">
            <a:alpha val="50000"/>
            <a:hueOff val="0"/>
            <a:satOff val="0"/>
            <a:lumOff val="0"/>
            <a:alpha val="50196"/>
          </a:schemeClr>
        </a:fillRef>
        <a:effectRef idx="0">
          <a:scrgbClr r="0" g="0" b="0"/>
        </a:effectRef>
        <a:fontRef idx="minor">
          <a:schemeClr val="tx1"/>
        </a:fontRef>
      </dsp:style>
      <dsp:txBody>
        <a:bodyPr lIns="158592" tIns="20320" rIns="1585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IN" sz="1600" b="1" dirty="0" smtClean="0"/>
            <a:t>To understand the history and development of Machine Learning.</a:t>
          </a:r>
          <a:endParaRPr lang="en-IN" sz="1600" b="1" dirty="0"/>
        </a:p>
      </dsp:txBody>
      <dsp:txXfrm>
        <a:off x="0" y="1404682"/>
        <a:ext cx="2881751" cy="2881751"/>
      </dsp:txXfrm>
    </dsp:sp>
    <dsp:sp modelId="{73A2E943-AB3A-4641-AEFD-BB51F509B476}">
      <dsp:nvSpPr>
        <dsp:cNvPr id="4" name="Oval 3"/>
        <dsp:cNvSpPr/>
      </dsp:nvSpPr>
      <dsp:spPr bwMode="white">
        <a:xfrm>
          <a:off x="2305401" y="1404682"/>
          <a:ext cx="2881751" cy="2881751"/>
        </a:xfrm>
        <a:prstGeom prst="ellipse">
          <a:avLst/>
        </a:prstGeom>
      </dsp:spPr>
      <dsp:style>
        <a:lnRef idx="2">
          <a:schemeClr val="lt1"/>
        </a:lnRef>
        <a:fillRef idx="1">
          <a:schemeClr val="accent2">
            <a:alpha val="50000"/>
            <a:hueOff val="-499999"/>
            <a:satOff val="-27973"/>
            <a:lumOff val="2876"/>
            <a:alpha val="50196"/>
          </a:schemeClr>
        </a:fillRef>
        <a:effectRef idx="0">
          <a:scrgbClr r="0" g="0" b="0"/>
        </a:effectRef>
        <a:fontRef idx="minor">
          <a:schemeClr val="tx1"/>
        </a:fontRef>
      </dsp:style>
      <dsp:txBody>
        <a:bodyPr lIns="158592" tIns="20320" rIns="1585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IN" sz="1600" b="1" dirty="0" smtClean="0"/>
            <a:t>To provide a comprehensive foundation to Machine Learning and Optimization methodology with applications t.</a:t>
          </a:r>
          <a:endParaRPr lang="en-IN" sz="1600" b="1" dirty="0"/>
        </a:p>
      </dsp:txBody>
      <dsp:txXfrm>
        <a:off x="2305401" y="1404682"/>
        <a:ext cx="2881751" cy="2881751"/>
      </dsp:txXfrm>
    </dsp:sp>
    <dsp:sp modelId="{AF4734E7-1ED5-44E4-B1E4-44C4223EABC2}">
      <dsp:nvSpPr>
        <dsp:cNvPr id="5" name="Oval 4"/>
        <dsp:cNvSpPr/>
      </dsp:nvSpPr>
      <dsp:spPr bwMode="white">
        <a:xfrm>
          <a:off x="4610802" y="1404682"/>
          <a:ext cx="2881751" cy="2881751"/>
        </a:xfrm>
        <a:prstGeom prst="ellipse">
          <a:avLst/>
        </a:prstGeom>
      </dsp:spPr>
      <dsp:style>
        <a:lnRef idx="2">
          <a:schemeClr val="lt1"/>
        </a:lnRef>
        <a:fillRef idx="1">
          <a:schemeClr val="accent2">
            <a:alpha val="50000"/>
            <a:hueOff val="-999999"/>
            <a:satOff val="-55947"/>
            <a:lumOff val="5752"/>
            <a:alpha val="50196"/>
          </a:schemeClr>
        </a:fillRef>
        <a:effectRef idx="0">
          <a:scrgbClr r="0" g="0" b="0"/>
        </a:effectRef>
        <a:fontRef idx="minor">
          <a:schemeClr val="tx1"/>
        </a:fontRef>
      </dsp:style>
      <dsp:txBody>
        <a:bodyPr lIns="158592" tIns="20320" rIns="1585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IN" sz="1600" b="1" dirty="0" smtClean="0"/>
            <a:t>To study learning processes: supervised and unsupervised, deterministic and statistical knowledge of Machine learners, and ensemble learning</a:t>
          </a:r>
          <a:endParaRPr lang="en-IN" sz="1600" b="1" dirty="0"/>
        </a:p>
      </dsp:txBody>
      <dsp:txXfrm>
        <a:off x="4610802" y="1404682"/>
        <a:ext cx="2881751" cy="2881751"/>
      </dsp:txXfrm>
    </dsp:sp>
    <dsp:sp modelId="{520F853D-D5C2-4B43-93D2-153698AFDA17}">
      <dsp:nvSpPr>
        <dsp:cNvPr id="6" name="Oval 5"/>
        <dsp:cNvSpPr/>
      </dsp:nvSpPr>
      <dsp:spPr bwMode="white">
        <a:xfrm>
          <a:off x="6916204" y="1404682"/>
          <a:ext cx="2881751" cy="2881751"/>
        </a:xfrm>
        <a:prstGeom prst="ellipse">
          <a:avLst/>
        </a:prstGeom>
      </dsp:spPr>
      <dsp:style>
        <a:lnRef idx="2">
          <a:schemeClr val="lt1"/>
        </a:lnRef>
        <a:fillRef idx="1">
          <a:schemeClr val="accent2">
            <a:alpha val="50000"/>
            <a:hueOff val="-1500000"/>
            <a:satOff val="-83921"/>
            <a:lumOff val="8627"/>
            <a:alpha val="50196"/>
          </a:schemeClr>
        </a:fillRef>
        <a:effectRef idx="0">
          <a:scrgbClr r="0" g="0" b="0"/>
        </a:effectRef>
        <a:fontRef idx="minor">
          <a:schemeClr val="tx1"/>
        </a:fontRef>
      </dsp:style>
      <dsp:txBody>
        <a:bodyPr lIns="158592" tIns="20320" rIns="1585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IN" sz="1600" b="1" dirty="0" smtClean="0"/>
            <a:t>To understand modern techniques and practical trends of Machine learning.</a:t>
          </a:r>
          <a:endParaRPr lang="en-IN" sz="1600" b="1" dirty="0"/>
        </a:p>
      </dsp:txBody>
      <dsp:txXfrm>
        <a:off x="6916204" y="1404682"/>
        <a:ext cx="2881751" cy="288175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towardsdatascience.com/logistic-regression-detailed-overview-46c4da4303bc" TargetMode="External"/><Relationship Id="rId5" Type="http://schemas.openxmlformats.org/officeDocument/2006/relationships/hyperlink" Target="https://www.nku.edu/~statistics/Simple_Linear_Regression.htm" TargetMode="External"/><Relationship Id="rId4" Type="http://schemas.openxmlformats.org/officeDocument/2006/relationships/hyperlink" Target="https://towardsdatascience.com/data-science-simplified-simple-linear-regression-models-3a97811a6a3d" TargetMode="External"/><Relationship Id="rId3" Type="http://schemas.openxmlformats.org/officeDocument/2006/relationships/hyperlink" Target="https://www.youtube.com/watch?v=GwIo3gDZCVQ" TargetMode="External"/><Relationship Id="rId2" Type="http://schemas.openxmlformats.org/officeDocument/2006/relationships/hyperlink" Target="https://www.youtube.com/watch?v=9f-GarcDY58" TargetMode="External"/><Relationship Id="rId1" Type="http://schemas.openxmlformats.org/officeDocument/2006/relationships/hyperlink" Target="https://data-flair.training/blogs/advantages-and-disadvantages-of-machine-learning/" TargetMode="Externa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5" name="CorelDRAW" r:id="rId1" imgW="2169795" imgH="2163445" progId="">
                  <p:embed/>
                </p:oleObj>
              </mc:Choice>
              <mc:Fallback>
                <p:oleObj name="CorelDRAW" r:id="rId1" imgW="2169795" imgH="2163445" progId="">
                  <p:embed/>
                  <p:pic>
                    <p:nvPicPr>
                      <p:cNvPr id="0" name="Picture 1024" descr="Logoof CU"/>
                      <p:cNvPicPr>
                        <a:picLocks noChangeAspect="1"/>
                      </p:cNvPicPr>
                      <p:nvPr/>
                    </p:nvPicPr>
                    <p:blipFill>
                      <a:blip r:embed="rId2">
                        <a:lum bright="76001"/>
                      </a:blip>
                      <a:stretch>
                        <a:fillRect/>
                      </a:stretch>
                    </p:blipFill>
                    <p:spPr>
                      <a:xfrm>
                        <a:off x="76788" y="3121720"/>
                        <a:ext cx="3303056" cy="3148059"/>
                      </a:xfrm>
                      <a:prstGeom prst="rect">
                        <a:avLst/>
                      </a:prstGeom>
                      <a:noFill/>
                      <a:ln w="9525">
                        <a:noFill/>
                      </a:ln>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endParaRPr lang="en-US" dirty="0"/>
          </a:p>
        </p:txBody>
      </p:sp>
      <p:sp>
        <p:nvSpPr>
          <p:cNvPr id="26" name="TextBox 25"/>
          <p:cNvSpPr txBox="1">
            <a:spLocks noChangeArrowheads="1"/>
          </p:cNvSpPr>
          <p:nvPr/>
        </p:nvSpPr>
        <p:spPr bwMode="auto">
          <a:xfrm>
            <a:off x="2399840" y="1150785"/>
            <a:ext cx="9063318" cy="888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a:t>
            </a:r>
            <a:r>
              <a:rPr lang="en-US" sz="2800" smtClean="0">
                <a:latin typeface="Times New Roman" panose="02020603050405020304" pitchFamily="18" charset="0"/>
                <a:ea typeface="Calibri" panose="020F0502020204030204" pitchFamily="34" charset="0"/>
                <a:cs typeface="Times New Roman" panose="02020603050405020304" pitchFamily="18" charset="0"/>
              </a:rPr>
              <a:t>:Machine </a:t>
            </a:r>
            <a:r>
              <a:rPr lang="en-US" alt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t>
            </a:r>
            <a:r>
              <a:rPr lang="en-US" sz="3200" b="1" dirty="0" err="1" smtClean="0">
                <a:solidFill>
                  <a:prstClr val="black">
                    <a:lumMod val="85000"/>
                    <a:lumOff val="15000"/>
                  </a:prstClr>
                </a:solidFill>
                <a:latin typeface="Times New Roman" panose="02020603050405020304" pitchFamily="18" charset="0"/>
                <a:cs typeface="Times New Roman" panose="02020603050405020304" pitchFamily="18" charset="0"/>
              </a:rPr>
              <a:t>Linear_Regression</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NITASHA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Occam’s Razor</a:t>
            </a:r>
            <a:endParaRPr lang="en-US" b="1" dirty="0"/>
          </a:p>
        </p:txBody>
      </p:sp>
      <p:sp>
        <p:nvSpPr>
          <p:cNvPr id="3" name="Content Placeholder 2"/>
          <p:cNvSpPr>
            <a:spLocks noGrp="1"/>
          </p:cNvSpPr>
          <p:nvPr>
            <p:ph idx="1"/>
          </p:nvPr>
        </p:nvSpPr>
        <p:spPr>
          <a:xfrm>
            <a:off x="412296" y="1347788"/>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When selecting the model for the analysis, an important consideration is model fitting.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Adding </a:t>
            </a:r>
            <a:r>
              <a:rPr lang="en-IN" sz="2400" dirty="0">
                <a:latin typeface="Times New Roman" panose="02020603050405020304" pitchFamily="18" charset="0"/>
                <a:cs typeface="Times New Roman" panose="02020603050405020304" pitchFamily="18" charset="0"/>
              </a:rPr>
              <a:t>independent variables to a linear regression model will always increase the explained variance of the model (typically expressed as R²).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overfitting can occur by adding too many variables to the model, which reduces model generalizability.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Occam’s </a:t>
            </a:r>
            <a:r>
              <a:rPr lang="en-IN" sz="2400" dirty="0">
                <a:latin typeface="Times New Roman" panose="02020603050405020304" pitchFamily="18" charset="0"/>
                <a:cs typeface="Times New Roman" panose="02020603050405020304" pitchFamily="18" charset="0"/>
              </a:rPr>
              <a:t>razor describes the problem extremely well – a simple model is usually preferable to a more complex model.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Statistically</a:t>
            </a:r>
            <a:r>
              <a:rPr lang="en-IN" sz="2400" dirty="0">
                <a:latin typeface="Times New Roman" panose="02020603050405020304" pitchFamily="18" charset="0"/>
                <a:cs typeface="Times New Roman" panose="02020603050405020304" pitchFamily="18" charset="0"/>
              </a:rPr>
              <a:t>, if a model includes a large number of variables, some of the variables will be statistically significant due to chance alone.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Linear Regression</a:t>
            </a:r>
            <a:endParaRPr lang="en-US" b="1" dirty="0"/>
          </a:p>
        </p:txBody>
      </p:sp>
      <p:sp>
        <p:nvSpPr>
          <p:cNvPr id="3" name="Content Placeholder 2"/>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Linear regression models are used to show or predict the relationship between two variables or factors.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factor that is being predicted (the factor that the equation </a:t>
            </a:r>
            <a:r>
              <a:rPr lang="en-IN" sz="2400" i="1" dirty="0">
                <a:latin typeface="Times New Roman" panose="02020603050405020304" pitchFamily="18" charset="0"/>
                <a:cs typeface="Times New Roman" panose="02020603050405020304" pitchFamily="18" charset="0"/>
              </a:rPr>
              <a:t>solves for</a:t>
            </a:r>
            <a:r>
              <a:rPr lang="en-IN" sz="2400" dirty="0">
                <a:latin typeface="Times New Roman" panose="02020603050405020304" pitchFamily="18" charset="0"/>
                <a:cs typeface="Times New Roman" panose="02020603050405020304" pitchFamily="18" charset="0"/>
              </a:rPr>
              <a:t>) is called the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dependent variable.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factors that are used to predict the value of the dependent variable are called the independent variables.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linear regression, each observation consists of two values</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One value is for the dependent variable and one value is for the independent variable.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a:t>
            </a:r>
            <a:r>
              <a:rPr lang="en-IN" sz="2400" dirty="0">
                <a:latin typeface="Times New Roman" panose="02020603050405020304" pitchFamily="18" charset="0"/>
                <a:cs typeface="Times New Roman" panose="02020603050405020304" pitchFamily="18" charset="0"/>
              </a:rPr>
              <a:t> this simple model, a straight line approximates the relationship between the dependent variable and the independent variable</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Formula for Simple Linear Regression</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dirty="0">
                <a:latin typeface="Times New Roman" panose="02020603050405020304" pitchFamily="18" charset="0"/>
                <a:cs typeface="Times New Roman" panose="02020603050405020304" pitchFamily="18" charset="0"/>
              </a:rPr>
              <a:t>The two factors that are involved in simple linear regression analysis are designated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equation that describes how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is related to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is known as the </a:t>
            </a:r>
            <a:r>
              <a:rPr lang="en-IN" sz="2400" b="1" dirty="0">
                <a:latin typeface="Times New Roman" panose="02020603050405020304" pitchFamily="18" charset="0"/>
                <a:cs typeface="Times New Roman" panose="02020603050405020304" pitchFamily="18" charset="0"/>
              </a:rPr>
              <a:t>regression model</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simple linear regression model is represented by:</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+ε</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linear regression model contains an error term that is represented by ε.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error term is used to account for the variability in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that cannot be explained by the linear relationship between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ε were not present, that would mean that knowing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would provide enough information to determine the value of </a:t>
            </a:r>
            <a:r>
              <a:rPr lang="en-IN" sz="2400" b="1" i="1" dirty="0">
                <a:latin typeface="Times New Roman" panose="02020603050405020304" pitchFamily="18" charset="0"/>
                <a:cs typeface="Times New Roman" panose="02020603050405020304" pitchFamily="18" charset="0"/>
              </a:rPr>
              <a:t>y</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Formula for Simple Linear Regression</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dirty="0">
                <a:latin typeface="Times New Roman" panose="02020603050405020304" pitchFamily="18" charset="0"/>
                <a:cs typeface="Times New Roman" panose="02020603050405020304" pitchFamily="18" charset="0"/>
              </a:rPr>
              <a:t>There also parameters that represent the population being studied.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These</a:t>
            </a:r>
            <a:r>
              <a:rPr lang="en-IN" sz="2400" dirty="0">
                <a:latin typeface="Times New Roman" panose="02020603050405020304" pitchFamily="18" charset="0"/>
                <a:cs typeface="Times New Roman" panose="02020603050405020304" pitchFamily="18" charset="0"/>
              </a:rPr>
              <a:t> parameters of the model are represented by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0 </a:t>
            </a:r>
            <a:r>
              <a:rPr lang="en-IN" sz="2400" dirty="0">
                <a:latin typeface="Times New Roman" panose="02020603050405020304" pitchFamily="18" charset="0"/>
                <a:cs typeface="Times New Roman" panose="02020603050405020304" pitchFamily="18" charset="0"/>
              </a:rPr>
              <a:t>and</a:t>
            </a:r>
            <a:r>
              <a:rPr lang="en-IN" sz="2400"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simple linear regression equation is graphed as a straight line, where:</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is the y-intercept of the regression line.</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is the slope.</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Ε</a:t>
            </a:r>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is the mean or expected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given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regression line can show a positive linear relationship, a negative linear relationship, or no </a:t>
            </a:r>
            <a:r>
              <a:rPr lang="en-IN" sz="2400" dirty="0" smtClean="0">
                <a:latin typeface="Times New Roman" panose="02020603050405020304" pitchFamily="18" charset="0"/>
                <a:cs typeface="Times New Roman" panose="02020603050405020304" pitchFamily="18" charset="0"/>
              </a:rPr>
              <a:t>relationship.</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Formula for Simple Linear Regression</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b="1" dirty="0" smtClean="0">
                <a:latin typeface="Times New Roman" panose="02020603050405020304" pitchFamily="18" charset="0"/>
                <a:cs typeface="Times New Roman" panose="02020603050405020304" pitchFamily="18" charset="0"/>
              </a:rPr>
              <a:t>No </a:t>
            </a:r>
            <a:r>
              <a:rPr lang="en-IN" sz="2400" b="1" dirty="0">
                <a:latin typeface="Times New Roman" panose="02020603050405020304" pitchFamily="18" charset="0"/>
                <a:cs typeface="Times New Roman" panose="02020603050405020304" pitchFamily="18" charset="0"/>
              </a:rPr>
              <a:t>relationship: </a:t>
            </a:r>
            <a:r>
              <a:rPr lang="en-IN" sz="2400" dirty="0">
                <a:latin typeface="Times New Roman" panose="02020603050405020304" pitchFamily="18" charset="0"/>
                <a:cs typeface="Times New Roman" panose="02020603050405020304" pitchFamily="18" charset="0"/>
              </a:rPr>
              <a:t>The graphed line in a simple linear regression is flat (not sloped). There is no relationship between the two variables.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Positive relationship: </a:t>
            </a:r>
            <a:r>
              <a:rPr lang="en-IN" sz="2400" dirty="0">
                <a:latin typeface="Times New Roman" panose="02020603050405020304" pitchFamily="18" charset="0"/>
                <a:cs typeface="Times New Roman" panose="02020603050405020304" pitchFamily="18" charset="0"/>
              </a:rPr>
              <a:t>The regression line slopes upward with the lower end of the line at the y-intercept (axis) of the graph and the upper end of the line extending upward into the graph field, away from the x-intercept (axis). There is a positive linear relationship between the two variables: as the value of one increases, the value of the other also increases.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Negative relationship:</a:t>
            </a:r>
            <a:r>
              <a:rPr lang="en-IN" sz="2400" dirty="0">
                <a:latin typeface="Times New Roman" panose="02020603050405020304" pitchFamily="18" charset="0"/>
                <a:cs typeface="Times New Roman" panose="02020603050405020304" pitchFamily="18" charset="0"/>
              </a:rPr>
              <a:t> The regression line slopes downward with the upper end of the line at the y-intercept (axis) of the graph and the lower end of the line extending downward into the graph field, toward the x-intercept (axis). There is a negative linear relationship between the two variables: as the value of one increases, the value of the other </a:t>
            </a:r>
            <a:r>
              <a:rPr lang="en-IN" sz="2400" dirty="0" smtClean="0">
                <a:latin typeface="Times New Roman" panose="02020603050405020304" pitchFamily="18" charset="0"/>
                <a:cs typeface="Times New Roman" panose="02020603050405020304" pitchFamily="18" charset="0"/>
              </a:rPr>
              <a:t>decreases.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Formula for Simple Linear Regression</a:t>
            </a:r>
            <a:endParaRPr lang="en-US" b="1" dirty="0"/>
          </a:p>
        </p:txBody>
      </p:sp>
      <p:sp>
        <p:nvSpPr>
          <p:cNvPr id="3" name="Content Placeholder 2"/>
          <p:cNvSpPr>
            <a:spLocks noGrp="1"/>
          </p:cNvSpPr>
          <p:nvPr>
            <p:ph idx="1"/>
          </p:nvPr>
        </p:nvSpPr>
        <p:spPr>
          <a:xfrm>
            <a:off x="412296" y="1370013"/>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parameters of the population were known, the simple linear regression equation </a:t>
            </a:r>
            <a:r>
              <a:rPr lang="en-IN" sz="2400" dirty="0" smtClean="0">
                <a:latin typeface="Times New Roman" panose="02020603050405020304" pitchFamily="18" charset="0"/>
                <a:cs typeface="Times New Roman" panose="02020603050405020304" pitchFamily="18" charset="0"/>
              </a:rPr>
              <a:t>could </a:t>
            </a:r>
            <a:r>
              <a:rPr lang="en-IN" sz="2400" dirty="0">
                <a:latin typeface="Times New Roman" panose="02020603050405020304" pitchFamily="18" charset="0"/>
                <a:cs typeface="Times New Roman" panose="02020603050405020304" pitchFamily="18" charset="0"/>
              </a:rPr>
              <a:t>be used to compute the mean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known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Ε</a:t>
            </a:r>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+ε</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practice, however, parameter values generally are not known so they must be estimated by using data from a sample of the population.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population parameters are estimated by using sample statistics.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sample statistics are represented by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the sample statistics are substituted for the population parameters, the estimated regression equation is </a:t>
            </a:r>
            <a:r>
              <a:rPr lang="en-IN" sz="2400" dirty="0" smtClean="0">
                <a:latin typeface="Times New Roman" panose="02020603050405020304" pitchFamily="18" charset="0"/>
                <a:cs typeface="Times New Roman" panose="02020603050405020304" pitchFamily="18" charset="0"/>
              </a:rPr>
              <a:t>formed.</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Formula for Simple Linear Regression</a:t>
            </a:r>
            <a:endParaRPr lang="en-US" b="1" dirty="0"/>
          </a:p>
        </p:txBody>
      </p:sp>
      <p:sp>
        <p:nvSpPr>
          <p:cNvPr id="3" name="Content Placeholder 2"/>
          <p:cNvSpPr>
            <a:spLocks noGrp="1"/>
          </p:cNvSpPr>
          <p:nvPr>
            <p:ph idx="1"/>
          </p:nvPr>
        </p:nvSpPr>
        <p:spPr>
          <a:xfrm>
            <a:off x="630660" y="1769115"/>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estimated regression equation is: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ŷ</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β</a:t>
            </a:r>
            <a:r>
              <a:rPr lang="en-IN" sz="2400" baseline="-25000" dirty="0" smtClean="0">
                <a:latin typeface="Times New Roman" panose="02020603050405020304" pitchFamily="18" charset="0"/>
                <a:cs typeface="Times New Roman" panose="02020603050405020304" pitchFamily="18" charset="0"/>
              </a:rPr>
              <a:t>1</a:t>
            </a:r>
            <a:r>
              <a:rPr lang="en-IN" sz="2400" b="1" i="1" dirty="0" smtClean="0">
                <a:latin typeface="Times New Roman" panose="02020603050405020304" pitchFamily="18" charset="0"/>
                <a:cs typeface="Times New Roman" panose="02020603050405020304" pitchFamily="18" charset="0"/>
              </a:rPr>
              <a:t>x</a:t>
            </a:r>
            <a:r>
              <a:rPr lang="en-IN" sz="2400" dirty="0" smtClean="0">
                <a:latin typeface="Times New Roman" panose="02020603050405020304" pitchFamily="18" charset="0"/>
                <a:cs typeface="Times New Roman" panose="02020603050405020304" pitchFamily="18" charset="0"/>
              </a:rPr>
              <a:t>+ε</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graph of the estimated simple regression equation is called the estimated regression line.</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0</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y-intercept of the regression line.</a:t>
            </a:r>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slope.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ŷ</a:t>
            </a:r>
            <a:r>
              <a:rPr lang="en-IN" sz="2400" dirty="0">
                <a:latin typeface="Times New Roman" panose="02020603050405020304" pitchFamily="18" charset="0"/>
                <a:cs typeface="Times New Roman" panose="02020603050405020304" pitchFamily="18" charset="0"/>
              </a:rPr>
              <a:t>) is the estimated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given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RSS Residual Sum of Squares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2296" y="868363"/>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In statistics, the residual sum of squares (RSS), also known as the sum of squared residuals (SSR) or the sum of squared errors of prediction (SSE), is the sum of the squares of residuals (deviations of predicted from actual empirical values of data).</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Residual Sum of Squares (RSS) is defined and given by the following function:</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RSS = </a:t>
                </a:r>
                <a14:m>
                  <m:oMath xmlns:m="http://schemas.openxmlformats.org/officeDocument/2006/math">
                    <m:nary>
                      <m:naryPr>
                        <m:chr m:val="∑"/>
                        <m:subHide m:val="on"/>
                        <m:supHide m:val="on"/>
                        <m:ctrlPr>
                          <a:rPr lang="en-IN" sz="2400" i="1" smtClean="0">
                            <a:latin typeface="Cambria Math" panose="02040503050406030204" pitchFamily="18" charset="0"/>
                          </a:rPr>
                        </m:ctrlPr>
                      </m:naryPr>
                      <m:sub/>
                      <m:sup/>
                      <m:e>
                        <m:sSup>
                          <m:sSupPr>
                            <m:ctrlPr>
                              <a:rPr lang="en-IN" sz="2400" i="1" smtClean="0">
                                <a:latin typeface="Cambria Math" panose="02040503050406030204" pitchFamily="18" charset="0"/>
                              </a:rPr>
                            </m:ctrlPr>
                          </m:sSupPr>
                          <m:e>
                            <m:r>
                              <m:rPr>
                                <m:nor/>
                              </m:rPr>
                              <a:rPr lang="en-IN" sz="2400" b="0" i="0" smtClean="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actual</m:t>
                            </m:r>
                            <m:r>
                              <m:rPr>
                                <m:nor/>
                              </m:rPr>
                              <a:rPr lang="en-IN" sz="2400" dirty="0">
                                <a:latin typeface="Times New Roman" panose="020206030504050203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output</m:t>
                            </m:r>
                            <m:r>
                              <m:rPr>
                                <m:nor/>
                              </m:rPr>
                              <a:rPr lang="en-IN" sz="2400" dirty="0">
                                <a:latin typeface="Times New Roman" panose="02020603050405020304" pitchFamily="18" charset="0"/>
                                <a:cs typeface="Times New Roman" panose="02020603050405020304" pitchFamily="18" charset="0"/>
                              </a:rPr>
                              <m:t> – </m:t>
                            </m:r>
                            <m:r>
                              <m:rPr>
                                <m:nor/>
                              </m:rPr>
                              <a:rPr lang="en-IN" sz="2400" dirty="0">
                                <a:latin typeface="Times New Roman" panose="02020603050405020304" pitchFamily="18" charset="0"/>
                                <a:cs typeface="Times New Roman" panose="02020603050405020304" pitchFamily="18" charset="0"/>
                              </a:rPr>
                              <m:t>predicted</m:t>
                            </m:r>
                            <m:r>
                              <m:rPr>
                                <m:nor/>
                              </m:rPr>
                              <a:rPr lang="en-IN" sz="2400" dirty="0">
                                <a:latin typeface="Times New Roman" panose="020206030504050203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output</m:t>
                            </m:r>
                            <m:r>
                              <m:rPr>
                                <m:nor/>
                              </m:rPr>
                              <a:rPr lang="en-IN" sz="2400" dirty="0">
                                <a:latin typeface="Times New Roman" panose="02020603050405020304" pitchFamily="18" charset="0"/>
                                <a:cs typeface="Times New Roman" panose="02020603050405020304" pitchFamily="18" charset="0"/>
                              </a:rPr>
                              <m:t> ) </m:t>
                            </m:r>
                          </m:e>
                          <m:sup>
                            <m:r>
                              <a:rPr lang="en-IN" sz="2400" b="0" i="1" smtClean="0">
                                <a:latin typeface="Cambria Math" panose="02040503050406030204" pitchFamily="18" charset="0"/>
                              </a:rPr>
                              <m:t>2</m:t>
                            </m:r>
                          </m:sup>
                        </m:sSup>
                      </m:e>
                    </m:nary>
                  </m:oMath>
                </a14:m>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RSS =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1</m:t>
                        </m:r>
                      </m:sub>
                      <m:sup>
                        <m:r>
                          <a:rPr lang="en-IN" sz="2400" b="0" i="1" smtClean="0">
                            <a:latin typeface="Cambria Math" panose="02040503050406030204" pitchFamily="18" charset="0"/>
                          </a:rPr>
                          <m:t>𝑛</m:t>
                        </m:r>
                      </m:sup>
                      <m:e>
                        <m:sSup>
                          <m:sSupPr>
                            <m:ctrlPr>
                              <a:rPr lang="en-IN" sz="2400" i="1">
                                <a:latin typeface="Cambria Math" panose="02040503050406030204" pitchFamily="18" charset="0"/>
                              </a:rPr>
                            </m:ctrlPr>
                          </m:sSupPr>
                          <m:e>
                            <m:r>
                              <m:rPr>
                                <m:nor/>
                              </m:rPr>
                              <a:rPr lang="en-IN" sz="2400">
                                <a:latin typeface="Times New Roman" panose="02020603050405020304" pitchFamily="18" charset="0"/>
                                <a:cs typeface="Times New Roman" panose="02020603050405020304" pitchFamily="18" charset="0"/>
                              </a:rPr>
                              <m:t>(</m:t>
                            </m:r>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r>
                              <m:rPr>
                                <m:nor/>
                              </m:rPr>
                              <a:rPr lang="en-IN" sz="2400" b="0" i="0" dirty="0" smtClean="0">
                                <a:latin typeface="Times New Roman" panose="02020603050405020304" pitchFamily="18" charset="0"/>
                                <a:cs typeface="Times New Roman" panose="02020603050405020304" pitchFamily="18" charset="0"/>
                              </a:rPr>
                              <m:t>(</m:t>
                            </m:r>
                            <m:r>
                              <m:rPr>
                                <m:nor/>
                              </m:rPr>
                              <a:rPr lang="en-IN" sz="2400" b="0" i="0" dirty="0" smtClean="0">
                                <a:latin typeface="Times New Roman" panose="02020603050405020304" pitchFamily="18" charset="0"/>
                                <a:cs typeface="Times New Roman" panose="02020603050405020304" pitchFamily="18" charset="0"/>
                              </a:rPr>
                              <m:t>m</m:t>
                            </m:r>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𝑖</m:t>
                                </m:r>
                              </m:sub>
                            </m:sSub>
                            <m:r>
                              <a:rPr lang="en-IN" sz="2400" b="0" i="1" dirty="0" smtClean="0">
                                <a:latin typeface="Cambria Math" panose="02040503050406030204" pitchFamily="18" charset="0"/>
                              </a:rPr>
                              <m:t>+</m:t>
                            </m:r>
                            <m:r>
                              <a:rPr lang="en-IN" sz="2400" b="0" i="1" dirty="0" smtClean="0">
                                <a:latin typeface="Cambria Math" panose="02040503050406030204" pitchFamily="18" charset="0"/>
                              </a:rPr>
                              <m:t>𝑐</m:t>
                            </m:r>
                            <m:r>
                              <m:rPr>
                                <m:nor/>
                              </m:rPr>
                              <a:rPr lang="en-IN" sz="2400" b="0" i="0" dirty="0" smtClean="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 </m:t>
                            </m:r>
                          </m:e>
                          <m:sup>
                            <m:r>
                              <a:rPr lang="en-IN" sz="2400" i="1">
                                <a:latin typeface="Cambria Math" panose="02040503050406030204" pitchFamily="18" charset="0"/>
                              </a:rPr>
                              <m:t>2</m:t>
                            </m:r>
                          </m:sup>
                        </m:sSup>
                      </m:e>
                    </m:nary>
                  </m:oMath>
                </a14:m>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a:t>
                </a:r>
                <a:endParaRPr lang="en-IN" sz="24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y= dependent variable</a:t>
                </a:r>
                <a:endParaRPr lang="en-IN" sz="20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x= independent variable</a:t>
                </a:r>
                <a:endParaRPr lang="en-IN" sz="20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m= slope of the line  </a:t>
                </a:r>
                <a:endParaRPr lang="en-IN" sz="20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c= y-intercept of the line </a:t>
                </a:r>
                <a:endParaRPr lang="en-IN" sz="20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n= number of samples  </a:t>
                </a: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dirty="0" smtClean="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12296" y="868363"/>
                <a:ext cx="11367407" cy="5487987"/>
              </a:xfrm>
              <a:blipFill rotWithShape="1">
                <a:blip r:embed="rId1"/>
                <a:stretch>
                  <a:fillRect l="-2" t="-6" r="4" b="-1932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Numerical</a:t>
            </a:r>
            <a:endParaRPr lang="en-US" b="1" dirty="0"/>
          </a:p>
        </p:txBody>
      </p:sp>
      <p:sp>
        <p:nvSpPr>
          <p:cNvPr id="3" name="Content Placeholder 2"/>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for Linear Regression is given by:</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y = mx + c</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Where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y= dependent variable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x= independent variable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m= slope of the line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a:t>
            </a:r>
            <a:r>
              <a:rPr lang="en-IN" sz="2400" dirty="0" smtClean="0">
                <a:latin typeface="Times New Roman" panose="02020603050405020304" pitchFamily="18" charset="0"/>
                <a:cs typeface="Times New Roman" panose="02020603050405020304" pitchFamily="18" charset="0"/>
              </a:rPr>
              <a:t>= y-intercept of the line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97300" y="1731560"/>
            <a:ext cx="3990975" cy="3886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Numerical</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to calculate m and c are given by:</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m(slope)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e>
                            </m:nary>
                            <m:r>
                              <a:rPr lang="en-IN" sz="2400" b="0" i="1" smtClean="0">
                                <a:latin typeface="Cambria Math" panose="02040503050406030204" pitchFamily="18" charset="0"/>
                                <a:cs typeface="Times New Roman" panose="02020603050405020304" pitchFamily="18" charset="0"/>
                              </a:rPr>
                              <m:t>)</m:t>
                            </m:r>
                          </m:e>
                        </m:nary>
                      </m:num>
                      <m:den>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sup>
                            </m:sSup>
                          </m:e>
                        </m:nary>
                        <m:r>
                          <a:rPr lang="en-IN" sz="2400" b="0" i="1" smtClean="0">
                            <a:latin typeface="Cambria Math" panose="02040503050406030204" pitchFamily="18" charset="0"/>
                            <a:cs typeface="Times New Roman" panose="02020603050405020304" pitchFamily="18" charset="0"/>
                          </a:rPr>
                          <m:t> −</m:t>
                        </m:r>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e>
                          <m:sup>
                            <m:r>
                              <a:rPr lang="en-IN" sz="2400" b="0" i="1" smtClean="0">
                                <a:latin typeface="Cambria Math" panose="02040503050406030204" pitchFamily="18" charset="0"/>
                                <a:cs typeface="Times New Roman" panose="02020603050405020304" pitchFamily="18" charset="0"/>
                              </a:rPr>
                              <m:t>2</m:t>
                            </m:r>
                          </m:sup>
                        </m:sSup>
                      </m:den>
                    </m:f>
                  </m:oMath>
                </a14:m>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c (intercept)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r>
                                      <a:rPr lang="en-IN" sz="2400" b="0" i="1" smtClean="0">
                                        <a:latin typeface="Cambria Math" panose="02040503050406030204" pitchFamily="18" charset="0"/>
                                        <a:cs typeface="Times New Roman" panose="02020603050405020304" pitchFamily="18" charset="0"/>
                                      </a:rPr>
                                      <m:t>  </m:t>
                                    </m:r>
                                  </m:sup>
                                </m:sSup>
                                <m:r>
                                  <a:rPr lang="en-IN" sz="2400" b="0" i="1" smtClean="0">
                                    <a:latin typeface="Cambria Math" panose="02040503050406030204" pitchFamily="18" charset="0"/>
                                    <a:cs typeface="Times New Roman" panose="02020603050405020304" pitchFamily="18" charset="0"/>
                                  </a:rPr>
                                  <m:t> −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e>
                                    </m:nary>
                                  </m:e>
                                </m:nary>
                              </m:e>
                            </m:nary>
                          </m:e>
                        </m:nary>
                      </m:num>
                      <m:den>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𝑥</m:t>
                                </m:r>
                              </m:e>
                              <m:sup>
                                <m:r>
                                  <a:rPr lang="en-IN" sz="2400" i="1">
                                    <a:latin typeface="Cambria Math" panose="02040503050406030204" pitchFamily="18" charset="0"/>
                                    <a:cs typeface="Times New Roman" panose="02020603050405020304" pitchFamily="18" charset="0"/>
                                  </a:rPr>
                                  <m:t>2</m:t>
                                </m:r>
                              </m:sup>
                            </m:sSup>
                          </m:e>
                        </m:nary>
                        <m:r>
                          <a:rPr lang="en-IN" sz="2400" i="1">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m:t>
                            </m:r>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r>
                                  <a:rPr lang="en-IN" sz="2400" i="1">
                                    <a:latin typeface="Cambria Math" panose="02040503050406030204" pitchFamily="18" charset="0"/>
                                    <a:cs typeface="Times New Roman" panose="02020603050405020304" pitchFamily="18" charset="0"/>
                                  </a:rPr>
                                  <m:t>𝑥</m:t>
                                </m:r>
                              </m:e>
                            </m:nary>
                            <m:r>
                              <a:rPr lang="en-IN" sz="2400" i="1">
                                <a:latin typeface="Cambria Math" panose="02040503050406030204" pitchFamily="18" charset="0"/>
                                <a:cs typeface="Times New Roman" panose="02020603050405020304" pitchFamily="18" charset="0"/>
                              </a:rPr>
                              <m:t>)</m:t>
                            </m:r>
                          </m:e>
                          <m:sup>
                            <m:r>
                              <a:rPr lang="en-IN" sz="2400" i="1">
                                <a:latin typeface="Cambria Math" panose="02040503050406030204" pitchFamily="18" charset="0"/>
                                <a:cs typeface="Times New Roman" panose="02020603050405020304" pitchFamily="18" charset="0"/>
                              </a:rPr>
                              <m:t>2</m:t>
                            </m:r>
                          </m:sup>
                        </m:sSup>
                      </m:den>
                    </m:f>
                  </m:oMath>
                </a14:m>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Where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y= dependent variable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x= independent variable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m= slope of the line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c= y-intercept of the line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n= number of samples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12296" y="1108076"/>
                <a:ext cx="11367407" cy="5487987"/>
              </a:xfrm>
              <a:blipFill rotWithShape="1">
                <a:blip r:embed="rId1"/>
                <a:stretch>
                  <a:fillRect l="-2" r="4" b="-5872"/>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solidFill>
                  <a:srgbClr val="C00000"/>
                </a:solidFill>
                <a:latin typeface="Times New Roman" panose="02020603050405020304" pitchFamily="18" charset="0"/>
                <a:cs typeface="Times New Roman" panose="02020603050405020304" pitchFamily="18" charset="0"/>
              </a:rPr>
              <a:t>Course Outcomes</a:t>
            </a:r>
            <a:endParaRPr lang="en-US" sz="60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6" name="Content Placeholder 10"/>
          <p:cNvGraphicFramePr/>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Numerical</a:t>
            </a:r>
            <a:endParaRPr lang="en-US" b="1" dirty="0"/>
          </a:p>
        </p:txBody>
      </p:sp>
      <p:sp>
        <p:nvSpPr>
          <p:cNvPr id="3" name="Content Placeholder 2"/>
          <p:cNvSpPr>
            <a:spLocks noGrp="1"/>
          </p:cNvSpPr>
          <p:nvPr>
            <p:ph idx="1"/>
          </p:nvPr>
        </p:nvSpPr>
        <p:spPr>
          <a:xfrm>
            <a:off x="412296" y="1108076"/>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Find linear regression equation for the following two sets of data</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Construct the following table: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7" name="Table 6"/>
          <p:cNvGraphicFramePr>
            <a:graphicFrameLocks noGrp="1"/>
          </p:cNvGraphicFramePr>
          <p:nvPr/>
        </p:nvGraphicFramePr>
        <p:xfrm>
          <a:off x="1631950" y="1691959"/>
          <a:ext cx="8128000" cy="741680"/>
        </p:xfrm>
        <a:graphic>
          <a:graphicData uri="http://schemas.openxmlformats.org/drawingml/2006/table">
            <a:tbl>
              <a:tblPr firstRow="1" bandRow="1">
                <a:tableStyleId>{69CF1AB2-1976-4502-BF36-3FF5EA218861}</a:tableStyleId>
              </a:tblPr>
              <a:tblGrid>
                <a:gridCol w="1625600"/>
                <a:gridCol w="1625600"/>
                <a:gridCol w="1625600"/>
                <a:gridCol w="1625600"/>
                <a:gridCol w="1625600"/>
              </a:tblGrid>
              <a:tr h="370840">
                <a:tc>
                  <a:txBody>
                    <a:bodyPr/>
                    <a:lstStyle/>
                    <a:p>
                      <a:r>
                        <a:rPr lang="en-IN" dirty="0" smtClean="0"/>
                        <a:t>X</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r h="370840">
                <a:tc>
                  <a:txBody>
                    <a:bodyPr/>
                    <a:lstStyle/>
                    <a:p>
                      <a:r>
                        <a:rPr lang="en-IN" dirty="0" smtClean="0"/>
                        <a:t>y</a:t>
                      </a:r>
                      <a:endParaRPr lang="en-IN" dirty="0"/>
                    </a:p>
                  </a:txBody>
                  <a:tcPr/>
                </a:tc>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10</a:t>
                      </a:r>
                      <a:endParaRPr lang="en-IN" dirty="0"/>
                    </a:p>
                  </a:txBody>
                  <a:tcPr/>
                </a:tc>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1527033" y="4136390"/>
              <a:ext cx="8245729" cy="2219960"/>
            </p:xfrm>
            <a:graphic>
              <a:graphicData uri="http://schemas.openxmlformats.org/drawingml/2006/table">
                <a:tbl>
                  <a:tblPr firstRow="1" bandRow="1">
                    <a:tableStyleId>{5C22544A-7EE6-4342-B048-85BDC9FD1C3A}</a:tableStyleId>
                  </a:tblPr>
                  <a:tblGrid>
                    <a:gridCol w="2032000"/>
                    <a:gridCol w="2032000"/>
                    <a:gridCol w="2149729"/>
                    <a:gridCol w="2032000"/>
                  </a:tblGrid>
                  <a:tr h="0">
                    <a:tc>
                      <a:txBody>
                        <a:bodyPr/>
                        <a:lstStyle/>
                        <a:p>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𝑥</m:t>
                                </m:r>
                              </m:oMath>
                            </m:oMathPara>
                          </a14:m>
                          <a:endParaRPr lang="en-IN" dirty="0"/>
                        </a:p>
                      </a:txBody>
                      <a:tcPr/>
                    </a:tc>
                    <a:tc>
                      <a:txBody>
                        <a:bodyPr/>
                        <a:lstStyle/>
                        <a:p>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𝑦</m:t>
                                </m:r>
                                <m:r>
                                  <a:rPr lang="en-IN" sz="1800" i="1" smtClean="0">
                                    <a:latin typeface="Cambria Math" panose="02040503050406030204" pitchFamily="18" charset="0"/>
                                    <a:cs typeface="Times New Roman" panose="02020603050405020304" pitchFamily="18" charset="0"/>
                                  </a:rPr>
                                  <m:t> </m:t>
                                </m:r>
                              </m:oMath>
                            </m:oMathPara>
                          </a14:m>
                          <a:endParaRPr lang="en-IN" dirty="0"/>
                        </a:p>
                      </a:txBody>
                      <a:tcPr/>
                    </a:tc>
                    <a:tc>
                      <a:txBody>
                        <a:bodyPr/>
                        <a:lstStyle/>
                        <a:p>
                          <a14:m>
                            <m:oMathPara xmlns:m="http://schemas.openxmlformats.org/officeDocument/2006/math">
                              <m:oMathParaPr>
                                <m:jc m:val="centerGroup"/>
                              </m:oMathParaPr>
                              <m:oMath xmlns:m="http://schemas.openxmlformats.org/officeDocument/2006/math">
                                <m:sSup>
                                  <m:sSupPr>
                                    <m:ctrlPr>
                                      <a:rPr lang="en-IN" sz="1800" i="1" smtClean="0">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oMath>
                            </m:oMathPara>
                          </a14:m>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t> </a:t>
                          </a:r>
                          <a14:m>
                            <m:oMath xmlns:m="http://schemas.openxmlformats.org/officeDocument/2006/math">
                              <m:r>
                                <a:rPr lang="en-IN" sz="1800" i="1" smtClean="0">
                                  <a:latin typeface="Cambria Math" panose="02040503050406030204" pitchFamily="18" charset="0"/>
                                  <a:cs typeface="Times New Roman" panose="02020603050405020304" pitchFamily="18" charset="0"/>
                                </a:rPr>
                                <m:t>𝑥𝑦</m:t>
                              </m:r>
                              <m:r>
                                <a:rPr lang="en-IN" sz="1800" i="1" smtClean="0">
                                  <a:latin typeface="Cambria Math" panose="02040503050406030204" pitchFamily="18" charset="0"/>
                                  <a:cs typeface="Times New Roman" panose="02020603050405020304" pitchFamily="18" charset="0"/>
                                </a:rPr>
                                <m:t> </m:t>
                              </m:r>
                            </m:oMath>
                          </a14:m>
                          <a:endParaRPr lang="en-IN" dirty="0"/>
                        </a:p>
                      </a:txBody>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16</a:t>
                          </a:r>
                          <a:endParaRPr lang="en-IN" dirty="0"/>
                        </a:p>
                      </a:txBody>
                      <a:tcPr/>
                    </a:tc>
                    <a:tc>
                      <a:txBody>
                        <a:bodyPr/>
                        <a:lstStyle/>
                        <a:p>
                          <a:r>
                            <a:rPr lang="en-IN" dirty="0" smtClean="0"/>
                            <a:t>28</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36</a:t>
                          </a:r>
                          <a:endParaRPr lang="en-IN" dirty="0"/>
                        </a:p>
                      </a:txBody>
                      <a:tcPr/>
                    </a:tc>
                    <a:tc>
                      <a:txBody>
                        <a:bodyPr/>
                        <a:lstStyle/>
                        <a:p>
                          <a:r>
                            <a:rPr lang="en-IN" dirty="0" smtClean="0"/>
                            <a:t>30</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64</a:t>
                          </a:r>
                          <a:endParaRPr lang="en-IN" dirty="0"/>
                        </a:p>
                      </a:txBody>
                      <a:tcPr/>
                    </a:tc>
                    <a:tc>
                      <a:txBody>
                        <a:bodyPr/>
                        <a:lstStyle/>
                        <a:p>
                          <a:r>
                            <a:rPr lang="en-IN" dirty="0" smtClean="0"/>
                            <a:t>80</a:t>
                          </a:r>
                          <a:endParaRPr lang="en-IN" dirty="0"/>
                        </a:p>
                      </a:txBody>
                      <a:tcPr/>
                    </a:tc>
                  </a:tr>
                  <a:tr h="370840">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m:t>
                                  </m:r>
                                </m:e>
                              </m:nary>
                            </m:oMath>
                          </a14:m>
                          <a:r>
                            <a:rPr lang="en-IN" dirty="0" smtClean="0"/>
                            <a:t> = 20</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𝑦</m:t>
                                  </m:r>
                                </m:e>
                              </m:nary>
                            </m:oMath>
                          </a14:m>
                          <a:r>
                            <a:rPr lang="en-IN" dirty="0" smtClean="0"/>
                            <a:t> = 25</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𝑥𝑦</m:t>
                                  </m:r>
                                </m:e>
                              </m:nary>
                            </m:oMath>
                          </a14:m>
                          <a:r>
                            <a:rPr lang="en-IN" dirty="0" smtClean="0"/>
                            <a:t> = 120 </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e>
                              </m:nary>
                            </m:oMath>
                          </a14:m>
                          <a:r>
                            <a:rPr lang="en-IN" dirty="0" smtClean="0"/>
                            <a:t> = 144</a:t>
                          </a:r>
                          <a:endParaRPr lang="en-IN" dirty="0"/>
                        </a:p>
                      </a:txBody>
                      <a:tcPr/>
                    </a:tc>
                  </a:tr>
                </a:tbl>
              </a:graphicData>
            </a:graphic>
          </p:graphicFrame>
        </mc:Choice>
        <mc:Fallback xmlns="">
          <p:graphicFrame>
            <p:nvGraphicFramePr>
              <p:cNvPr id="8" name="Table 7"/>
              <p:cNvGraphicFramePr>
                <a:graphicFrameLocks noGrp="1"/>
              </p:cNvGraphicFramePr>
              <p:nvPr/>
            </p:nvGraphicFramePr>
            <p:xfrm>
              <a:off x="1527033" y="4136390"/>
              <a:ext cx="8245729" cy="2219960"/>
            </p:xfrm>
            <a:graphic>
              <a:graphicData uri="http://schemas.openxmlformats.org/drawingml/2006/table">
                <a:tbl>
                  <a:tblPr firstRow="1" bandRow="1">
                    <a:tableStyleId>{5C22544A-7EE6-4342-B048-85BDC9FD1C3A}</a:tableStyleId>
                  </a:tblPr>
                  <a:tblGrid>
                    <a:gridCol w="2032000"/>
                    <a:gridCol w="2032000"/>
                    <a:gridCol w="2149729"/>
                    <a:gridCol w="2032000"/>
                  </a:tblGrid>
                  <a:tr h="377190">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16</a:t>
                          </a:r>
                          <a:endParaRPr lang="en-IN" dirty="0"/>
                        </a:p>
                      </a:txBody>
                      <a:tcPr/>
                    </a:tc>
                    <a:tc>
                      <a:txBody>
                        <a:bodyPr/>
                        <a:lstStyle/>
                        <a:p>
                          <a:r>
                            <a:rPr lang="en-IN" dirty="0" smtClean="0"/>
                            <a:t>28</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36</a:t>
                          </a:r>
                          <a:endParaRPr lang="en-IN" dirty="0"/>
                        </a:p>
                      </a:txBody>
                      <a:tcPr/>
                    </a:tc>
                    <a:tc>
                      <a:txBody>
                        <a:bodyPr/>
                        <a:lstStyle/>
                        <a:p>
                          <a:r>
                            <a:rPr lang="en-IN" dirty="0" smtClean="0"/>
                            <a:t>30</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64</a:t>
                          </a:r>
                          <a:endParaRPr lang="en-IN" dirty="0"/>
                        </a:p>
                      </a:txBody>
                      <a:tcPr/>
                    </a:tc>
                    <a:tc>
                      <a:txBody>
                        <a:bodyPr/>
                        <a:lstStyle/>
                        <a:p>
                          <a:r>
                            <a:rPr lang="en-IN" dirty="0" smtClean="0"/>
                            <a:t>80</a:t>
                          </a:r>
                          <a:endParaRPr lang="en-IN" dirty="0"/>
                        </a:p>
                      </a:txBody>
                      <a:tcPr/>
                    </a:tc>
                  </a:tr>
                  <a:tr h="373380">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r>
                </a:tbl>
              </a:graphicData>
            </a:graphic>
          </p:graphicFrame>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Numerical</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to calculate m and c are given by:</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m(slope)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e>
                            </m:nary>
                            <m:r>
                              <a:rPr lang="en-IN" sz="2400" b="0" i="1" smtClean="0">
                                <a:latin typeface="Cambria Math" panose="02040503050406030204" pitchFamily="18" charset="0"/>
                                <a:cs typeface="Times New Roman" panose="02020603050405020304" pitchFamily="18" charset="0"/>
                              </a:rPr>
                              <m:t>)</m:t>
                            </m:r>
                          </m:e>
                        </m:nary>
                      </m:num>
                      <m:den>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sup>
                            </m:sSup>
                          </m:e>
                        </m:nary>
                        <m:r>
                          <a:rPr lang="en-IN" sz="2400" b="0" i="1" smtClean="0">
                            <a:latin typeface="Cambria Math" panose="02040503050406030204" pitchFamily="18" charset="0"/>
                            <a:cs typeface="Times New Roman" panose="02020603050405020304" pitchFamily="18" charset="0"/>
                          </a:rPr>
                          <m:t> −</m:t>
                        </m:r>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e>
                          <m:sup>
                            <m:r>
                              <a:rPr lang="en-IN" sz="2400" b="0" i="1" smtClean="0">
                                <a:latin typeface="Cambria Math" panose="02040503050406030204" pitchFamily="18" charset="0"/>
                                <a:cs typeface="Times New Roman" panose="02020603050405020304" pitchFamily="18" charset="0"/>
                              </a:rPr>
                              <m:t>2</m:t>
                            </m:r>
                          </m:sup>
                        </m:sSup>
                      </m:den>
                    </m:f>
                  </m:oMath>
                </a14:m>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4</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144</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20</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25</m:t>
                        </m:r>
                      </m:num>
                      <m:den>
                        <m:r>
                          <a:rPr lang="en-IN" sz="2400" i="1">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4</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120</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400</m:t>
                        </m:r>
                      </m:den>
                    </m:f>
                  </m:oMath>
                </a14:m>
                <a:r>
                  <a:rPr lang="en-IN" sz="2400" dirty="0" smtClean="0">
                    <a:latin typeface="Times New Roman" panose="02020603050405020304" pitchFamily="18" charset="0"/>
                    <a:cs typeface="Times New Roman" panose="02020603050405020304" pitchFamily="18" charset="0"/>
                  </a:rPr>
                  <a:t> = 0.95</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c (intercept)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r>
                                      <a:rPr lang="en-IN" sz="2400" b="0" i="1" smtClean="0">
                                        <a:latin typeface="Cambria Math" panose="02040503050406030204" pitchFamily="18" charset="0"/>
                                        <a:cs typeface="Times New Roman" panose="02020603050405020304" pitchFamily="18" charset="0"/>
                                      </a:rPr>
                                      <m:t>  </m:t>
                                    </m:r>
                                  </m:sup>
                                </m:sSup>
                                <m:r>
                                  <a:rPr lang="en-IN" sz="2400" b="0" i="1" smtClean="0">
                                    <a:latin typeface="Cambria Math" panose="02040503050406030204" pitchFamily="18" charset="0"/>
                                    <a:cs typeface="Times New Roman" panose="02020603050405020304" pitchFamily="18" charset="0"/>
                                  </a:rPr>
                                  <m:t> −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e>
                                    </m:nary>
                                  </m:e>
                                </m:nary>
                              </m:e>
                            </m:nary>
                          </m:e>
                        </m:nary>
                      </m:num>
                      <m:den>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𝑥</m:t>
                                </m:r>
                              </m:e>
                              <m:sup>
                                <m:r>
                                  <a:rPr lang="en-IN" sz="2400" i="1">
                                    <a:latin typeface="Cambria Math" panose="02040503050406030204" pitchFamily="18" charset="0"/>
                                    <a:cs typeface="Times New Roman" panose="02020603050405020304" pitchFamily="18" charset="0"/>
                                  </a:rPr>
                                  <m:t>2</m:t>
                                </m:r>
                              </m:sup>
                            </m:sSup>
                          </m:e>
                        </m:nary>
                        <m:r>
                          <a:rPr lang="en-IN" sz="2400" i="1">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m:t>
                            </m:r>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r>
                                  <a:rPr lang="en-IN" sz="2400" i="1">
                                    <a:latin typeface="Cambria Math" panose="02040503050406030204" pitchFamily="18" charset="0"/>
                                    <a:cs typeface="Times New Roman" panose="02020603050405020304" pitchFamily="18" charset="0"/>
                                  </a:rPr>
                                  <m:t>𝑥</m:t>
                                </m:r>
                              </m:e>
                            </m:nary>
                            <m:r>
                              <a:rPr lang="en-IN" sz="2400" i="1">
                                <a:latin typeface="Cambria Math" panose="02040503050406030204" pitchFamily="18" charset="0"/>
                                <a:cs typeface="Times New Roman" panose="02020603050405020304" pitchFamily="18" charset="0"/>
                              </a:rPr>
                              <m:t>)</m:t>
                            </m:r>
                          </m:e>
                          <m:sup>
                            <m:r>
                              <a:rPr lang="en-IN" sz="2400" i="1">
                                <a:latin typeface="Cambria Math" panose="02040503050406030204" pitchFamily="18" charset="0"/>
                                <a:cs typeface="Times New Roman" panose="02020603050405020304" pitchFamily="18" charset="0"/>
                              </a:rPr>
                              <m:t>2</m:t>
                            </m:r>
                          </m:sup>
                        </m:sSup>
                      </m:den>
                    </m:f>
                    <m:r>
                      <m:rPr>
                        <m:nor/>
                      </m:rPr>
                      <a:rPr lang="en-IN" sz="2400" dirty="0">
                        <a:latin typeface="Times New Roman" panose="020206030504050203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25</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120</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20</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144</m:t>
                        </m:r>
                      </m:num>
                      <m:den>
                        <m:r>
                          <a:rPr lang="en-IN" sz="2400" b="0" i="1" smtClean="0">
                            <a:latin typeface="Cambria Math" panose="02040503050406030204" pitchFamily="18" charset="0"/>
                            <a:cs typeface="Times New Roman" panose="02020603050405020304" pitchFamily="18" charset="0"/>
                          </a:rPr>
                          <m:t>4</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120</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400</m:t>
                        </m:r>
                      </m:den>
                    </m:f>
                  </m:oMath>
                </a14:m>
                <a:r>
                  <a:rPr lang="en-IN" sz="2400" dirty="0" smtClean="0">
                    <a:latin typeface="Times New Roman" panose="02020603050405020304" pitchFamily="18" charset="0"/>
                    <a:cs typeface="Times New Roman" panose="02020603050405020304" pitchFamily="18" charset="0"/>
                  </a:rPr>
                  <a:t> = 1.5</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Formula for Linear Regression is given by:</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y = mx + </a:t>
                </a:r>
                <a:r>
                  <a:rPr lang="en-IN" sz="2400" dirty="0" smtClean="0">
                    <a:latin typeface="Times New Roman" panose="02020603050405020304" pitchFamily="18" charset="0"/>
                    <a:cs typeface="Times New Roman" panose="02020603050405020304" pitchFamily="18" charset="0"/>
                  </a:rPr>
                  <a:t>c</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y = </a:t>
                </a:r>
                <a:r>
                  <a:rPr lang="en-IN" sz="2400" dirty="0" smtClean="0">
                    <a:latin typeface="Times New Roman" panose="02020603050405020304" pitchFamily="18" charset="0"/>
                    <a:cs typeface="Times New Roman" panose="02020603050405020304" pitchFamily="18" charset="0"/>
                  </a:rPr>
                  <a:t>0.95x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12296" y="1108076"/>
                <a:ext cx="11367407" cy="5487987"/>
              </a:xfrm>
              <a:blipFill rotWithShape="1">
                <a:blip r:embed="rId1"/>
                <a:stretch>
                  <a:fillRect l="-2" r="4" b="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Simple Numerical</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Find RSS:</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 0.95</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 1.5</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RSS </a:t>
                </a:r>
                <a:r>
                  <a:rPr lang="en-IN" sz="2400"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1</m:t>
                        </m:r>
                      </m:sub>
                      <m:sup>
                        <m:r>
                          <a:rPr lang="en-IN" sz="2400" i="1">
                            <a:latin typeface="Cambria Math" panose="02040503050406030204" pitchFamily="18" charset="0"/>
                          </a:rPr>
                          <m:t>𝑛</m:t>
                        </m:r>
                      </m:sup>
                      <m:e>
                        <m:sSup>
                          <m:sSupPr>
                            <m:ctrlPr>
                              <a:rPr lang="en-IN" sz="2400" i="1">
                                <a:latin typeface="Cambria Math" panose="02040503050406030204" pitchFamily="18" charset="0"/>
                              </a:rPr>
                            </m:ctrlPr>
                          </m:sSupPr>
                          <m:e>
                            <m:r>
                              <m:rPr>
                                <m:nor/>
                              </m:rPr>
                              <a:rPr lang="en-IN" sz="2400">
                                <a:latin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m</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𝑥</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r>
                              <a:rPr lang="en-IN" sz="2400" i="1" dirty="0">
                                <a:latin typeface="Cambria Math" panose="02040503050406030204" pitchFamily="18" charset="0"/>
                              </a:rPr>
                              <m:t>𝑐</m:t>
                            </m:r>
                            <m:r>
                              <m:rPr>
                                <m:nor/>
                              </m:rPr>
                              <a:rPr lang="en-IN" sz="2400" dirty="0">
                                <a:latin typeface="Times New Roman" panose="02020603050405020304" pitchFamily="18" charset="0"/>
                                <a:cs typeface="Times New Roman" panose="02020603050405020304" pitchFamily="18" charset="0"/>
                              </a:rPr>
                              <m:t>)) </m:t>
                            </m:r>
                          </m:e>
                          <m:sup>
                            <m:r>
                              <a:rPr lang="en-IN" sz="2400" i="1">
                                <a:latin typeface="Cambria Math" panose="02040503050406030204" pitchFamily="18" charset="0"/>
                              </a:rPr>
                              <m:t>2</m:t>
                            </m:r>
                          </m:sup>
                        </m:sSup>
                        <m:r>
                          <a:rPr lang="en-IN" sz="2400" b="0" i="1" smtClean="0">
                            <a:latin typeface="Cambria Math" panose="02040503050406030204" pitchFamily="18" charset="0"/>
                          </a:rPr>
                          <m:t>=</m:t>
                        </m:r>
                        <m:r>
                          <a:rPr lang="en-IN" sz="2400" b="0" i="1" smtClean="0">
                            <a:latin typeface="Cambria Math" panose="02040503050406030204" pitchFamily="18" charset="0"/>
                          </a:rPr>
                          <m:t>8</m:t>
                        </m:r>
                        <m:r>
                          <a:rPr lang="en-IN" sz="2400" b="0" i="1" smtClean="0">
                            <a:latin typeface="Cambria Math" panose="02040503050406030204" pitchFamily="18" charset="0"/>
                          </a:rPr>
                          <m:t>.</m:t>
                        </m:r>
                        <m:r>
                          <a:rPr lang="en-IN" sz="2400" b="0" i="1" smtClean="0">
                            <a:latin typeface="Cambria Math" panose="02040503050406030204" pitchFamily="18" charset="0"/>
                          </a:rPr>
                          <m:t>7</m:t>
                        </m:r>
                      </m:e>
                    </m:nary>
                  </m:oMath>
                </a14:m>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12296" y="1108076"/>
                <a:ext cx="11367407" cy="5487987"/>
              </a:xfrm>
              <a:blipFill rotWithShape="1">
                <a:blip r:embed="rId1"/>
                <a:stretch>
                  <a:fillRect l="-2" r="4" b="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7" name="Table 6"/>
          <p:cNvGraphicFramePr>
            <a:graphicFrameLocks noGrp="1"/>
          </p:cNvGraphicFramePr>
          <p:nvPr/>
        </p:nvGraphicFramePr>
        <p:xfrm>
          <a:off x="1631950" y="1691959"/>
          <a:ext cx="8128000" cy="741680"/>
        </p:xfrm>
        <a:graphic>
          <a:graphicData uri="http://schemas.openxmlformats.org/drawingml/2006/table">
            <a:tbl>
              <a:tblPr firstRow="1" bandRow="1">
                <a:tableStyleId>{69CF1AB2-1976-4502-BF36-3FF5EA218861}</a:tableStyleId>
              </a:tblPr>
              <a:tblGrid>
                <a:gridCol w="1625600"/>
                <a:gridCol w="1625600"/>
                <a:gridCol w="1625600"/>
                <a:gridCol w="1625600"/>
                <a:gridCol w="1625600"/>
              </a:tblGrid>
              <a:tr h="370840">
                <a:tc>
                  <a:txBody>
                    <a:bodyPr/>
                    <a:lstStyle/>
                    <a:p>
                      <a:r>
                        <a:rPr lang="en-IN" dirty="0" smtClean="0"/>
                        <a:t>X</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r h="370840">
                <a:tc>
                  <a:txBody>
                    <a:bodyPr/>
                    <a:lstStyle/>
                    <a:p>
                      <a:r>
                        <a:rPr lang="en-IN" dirty="0" smtClean="0"/>
                        <a:t>y</a:t>
                      </a:r>
                      <a:endParaRPr lang="en-IN" dirty="0"/>
                    </a:p>
                  </a:txBody>
                  <a:tcPr/>
                </a:tc>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10</a:t>
                      </a:r>
                      <a:endParaRPr lang="en-IN" dirty="0"/>
                    </a:p>
                  </a:txBody>
                  <a:tcPr/>
                </a:tc>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1527028" y="4136390"/>
              <a:ext cx="8749735" cy="2769680"/>
            </p:xfrm>
            <a:graphic>
              <a:graphicData uri="http://schemas.openxmlformats.org/drawingml/2006/table">
                <a:tbl>
                  <a:tblPr firstRow="1" bandRow="1">
                    <a:tableStyleId>{5C22544A-7EE6-4342-B048-85BDC9FD1C3A}</a:tableStyleId>
                  </a:tblPr>
                  <a:tblGrid>
                    <a:gridCol w="1749947"/>
                    <a:gridCol w="1749947"/>
                    <a:gridCol w="1749947"/>
                    <a:gridCol w="1749947"/>
                    <a:gridCol w="1749947"/>
                  </a:tblGrid>
                  <a:tr h="0">
                    <a:tc>
                      <a:txBody>
                        <a:bodyPr/>
                        <a:lstStyle/>
                        <a:p>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𝑥</m:t>
                                </m:r>
                              </m:oMath>
                            </m:oMathPara>
                          </a14:m>
                          <a:endParaRPr lang="en-IN" dirty="0"/>
                        </a:p>
                      </a:txBody>
                      <a:tcPr/>
                    </a:tc>
                    <a:tc>
                      <a:txBody>
                        <a:bodyPr/>
                        <a:lstStyle/>
                        <a:p>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𝑦</m:t>
                                </m:r>
                                <m:r>
                                  <a:rPr lang="en-IN" sz="1800" i="1" smtClean="0">
                                    <a:latin typeface="Cambria Math" panose="02040503050406030204" pitchFamily="18" charset="0"/>
                                    <a:cs typeface="Times New Roman" panose="02020603050405020304" pitchFamily="18" charset="0"/>
                                  </a:rPr>
                                  <m:t> </m:t>
                                </m:r>
                              </m:oMath>
                            </m:oMathPara>
                          </a14:m>
                          <a:endParaRPr lang="en-IN" dirty="0"/>
                        </a:p>
                      </a:txBody>
                      <a:tcPr/>
                    </a:tc>
                    <a:tc>
                      <a:txBody>
                        <a:bodyPr/>
                        <a:lstStyle/>
                        <a:p>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cs typeface="Times New Roman" panose="02020603050405020304" pitchFamily="18" charset="0"/>
                                  </a:rPr>
                                  <m:t>𝒚𝒑</m:t>
                                </m:r>
                                <m:r>
                                  <a:rPr lang="en-IN" sz="1800" b="1" i="1" smtClean="0">
                                    <a:latin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cs typeface="Times New Roman" panose="02020603050405020304" pitchFamily="18" charset="0"/>
                                  </a:rPr>
                                  <m:t>𝒎</m:t>
                                </m:r>
                                <m:r>
                                  <a:rPr lang="en-IN" sz="1800" i="1" smtClean="0">
                                    <a:latin typeface="Cambria Math" panose="02040503050406030204" pitchFamily="18" charset="0"/>
                                    <a:cs typeface="Times New Roman" panose="02020603050405020304" pitchFamily="18" charset="0"/>
                                  </a:rPr>
                                  <m:t>𝑥</m:t>
                                </m:r>
                                <m:r>
                                  <a:rPr lang="en-IN" sz="1800" b="1" i="1" smtClean="0">
                                    <a:latin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cs typeface="Times New Roman" panose="02020603050405020304" pitchFamily="18" charset="0"/>
                                  </a:rPr>
                                  <m:t>𝒄</m:t>
                                </m:r>
                              </m:oMath>
                            </m:oMathPara>
                          </a14:m>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oMath>
                            </m:oMathPara>
                          </a14:m>
                          <a:endParaRPr lang="en-IN" dirty="0"/>
                        </a:p>
                        <a:p>
                          <a:endParaRPr lang="en-IN" dirty="0"/>
                        </a:p>
                      </a:txBody>
                      <a:tcPr/>
                    </a:tc>
                    <a:tc>
                      <a:txBody>
                        <a:bodyPr/>
                        <a:lstStyle/>
                        <a:p>
                          <a14:m>
                            <m:oMathPara xmlns:m="http://schemas.openxmlformats.org/officeDocument/2006/math">
                              <m:oMathParaPr>
                                <m:jc m:val="centerGroup"/>
                              </m:oMathParaPr>
                              <m:oMath xmlns:m="http://schemas.openxmlformats.org/officeDocument/2006/math">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r>
                                      <m:rPr>
                                        <m:nor/>
                                      </m:rPr>
                                      <a:rPr lang="en-IN" dirty="0">
                                        <a:latin typeface="Cambria Math" panose="02040503050406030204" pitchFamily="18" charset="0"/>
                                      </a:rPr>
                                      <m:t> </m:t>
                                    </m:r>
                                  </m:e>
                                  <m:sup>
                                    <m:r>
                                      <a:rPr lang="en-IN" sz="1800" b="1" i="1" smtClean="0">
                                        <a:latin typeface="Cambria Math" panose="02040503050406030204" pitchFamily="18" charset="0"/>
                                      </a:rPr>
                                      <m:t>𝟐</m:t>
                                    </m:r>
                                  </m:sup>
                                </m:sSup>
                              </m:oMath>
                            </m:oMathPara>
                          </a14:m>
                          <a:endParaRPr lang="en-IN" dirty="0"/>
                        </a:p>
                      </a:txBody>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3.4</a:t>
                          </a:r>
                          <a:endParaRPr lang="en-IN" dirty="0"/>
                        </a:p>
                      </a:txBody>
                      <a:tcPr/>
                    </a:tc>
                    <a:tc>
                      <a:txBody>
                        <a:bodyPr/>
                        <a:lstStyle/>
                        <a:p>
                          <a:r>
                            <a:rPr lang="en-IN" dirty="0" smtClean="0"/>
                            <a:t>-0.4</a:t>
                          </a:r>
                          <a:endParaRPr lang="en-IN" dirty="0"/>
                        </a:p>
                      </a:txBody>
                      <a:tcPr/>
                    </a:tc>
                    <a:tc>
                      <a:txBody>
                        <a:bodyPr/>
                        <a:lstStyle/>
                        <a:p>
                          <a:r>
                            <a:rPr lang="en-IN" dirty="0" smtClean="0"/>
                            <a:t>0.16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5.3</a:t>
                          </a:r>
                          <a:endParaRPr lang="en-IN" dirty="0"/>
                        </a:p>
                      </a:txBody>
                      <a:tcPr/>
                    </a:tc>
                    <a:tc>
                      <a:txBody>
                        <a:bodyPr/>
                        <a:lstStyle/>
                        <a:p>
                          <a:r>
                            <a:rPr lang="en-IN" dirty="0" smtClean="0"/>
                            <a:t>1.7</a:t>
                          </a:r>
                          <a:endParaRPr lang="en-IN" dirty="0"/>
                        </a:p>
                      </a:txBody>
                      <a:tcPr/>
                    </a:tc>
                    <a:tc>
                      <a:txBody>
                        <a:bodyPr/>
                        <a:lstStyle/>
                        <a:p>
                          <a:r>
                            <a:rPr lang="en-IN" dirty="0" smtClean="0"/>
                            <a:t>2.89</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7.2</a:t>
                          </a:r>
                          <a:endParaRPr lang="en-IN" dirty="0"/>
                        </a:p>
                      </a:txBody>
                      <a:tcPr/>
                    </a:tc>
                    <a:tc>
                      <a:txBody>
                        <a:bodyPr/>
                        <a:lstStyle/>
                        <a:p>
                          <a:r>
                            <a:rPr lang="en-IN" dirty="0" smtClean="0"/>
                            <a:t>-2.2</a:t>
                          </a:r>
                          <a:endParaRPr lang="en-IN" dirty="0"/>
                        </a:p>
                      </a:txBody>
                      <a:tcPr/>
                    </a:tc>
                    <a:tc>
                      <a:txBody>
                        <a:bodyPr/>
                        <a:lstStyle/>
                        <a:p>
                          <a:r>
                            <a:rPr lang="en-IN" dirty="0" smtClean="0"/>
                            <a:t>4.84</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9.1</a:t>
                          </a:r>
                          <a:endParaRPr lang="en-IN" dirty="0"/>
                        </a:p>
                      </a:txBody>
                      <a:tcPr/>
                    </a:tc>
                    <a:tc>
                      <a:txBody>
                        <a:bodyPr/>
                        <a:lstStyle/>
                        <a:p>
                          <a:r>
                            <a:rPr lang="en-IN" dirty="0" smtClean="0"/>
                            <a:t>0.9</a:t>
                          </a:r>
                          <a:endParaRPr lang="en-IN" dirty="0"/>
                        </a:p>
                      </a:txBody>
                      <a:tcPr/>
                    </a:tc>
                    <a:tc>
                      <a:txBody>
                        <a:bodyPr/>
                        <a:lstStyle/>
                        <a:p>
                          <a:r>
                            <a:rPr lang="en-IN" dirty="0" smtClean="0"/>
                            <a:t>0.81</a:t>
                          </a:r>
                          <a:endParaRPr lang="en-IN" dirty="0"/>
                        </a:p>
                      </a:txBody>
                      <a:tcPr/>
                    </a:tc>
                  </a:tr>
                  <a:tr h="370840">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m:t>
                                  </m:r>
                                </m:e>
                              </m:nary>
                            </m:oMath>
                          </a14:m>
                          <a:r>
                            <a:rPr lang="en-IN" dirty="0" smtClean="0"/>
                            <a:t> = 20</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𝑦</m:t>
                                  </m:r>
                                </m:e>
                              </m:nary>
                            </m:oMath>
                          </a14:m>
                          <a:r>
                            <a:rPr lang="en-IN" dirty="0" smtClean="0"/>
                            <a:t> = 25</a:t>
                          </a:r>
                          <a:endParaRPr lang="en-IN" dirty="0"/>
                        </a:p>
                      </a:txBody>
                      <a:tcPr/>
                    </a:tc>
                    <a:tc>
                      <a:txBody>
                        <a:bodyPr/>
                        <a:lstStyle/>
                        <a:p>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r>
                                        <m:rPr>
                                          <m:nor/>
                                        </m:rPr>
                                        <a:rPr lang="en-IN" dirty="0">
                                          <a:latin typeface="Cambria Math" panose="02040503050406030204" pitchFamily="18" charset="0"/>
                                        </a:rPr>
                                        <m:t> </m:t>
                                      </m:r>
                                    </m:e>
                                    <m:sup>
                                      <m:r>
                                        <a:rPr lang="en-IN" sz="1800" b="1" i="1" smtClean="0">
                                          <a:latin typeface="Cambria Math" panose="02040503050406030204" pitchFamily="18" charset="0"/>
                                        </a:rPr>
                                        <m:t>𝟐</m:t>
                                      </m:r>
                                    </m:sup>
                                  </m:sSup>
                                </m:e>
                              </m:nary>
                            </m:oMath>
                          </a14:m>
                          <a:r>
                            <a:rPr lang="en-IN" dirty="0" smtClean="0"/>
                            <a:t> = 8.7</a:t>
                          </a:r>
                          <a:endParaRPr lang="en-IN" dirty="0"/>
                        </a:p>
                        <a:p>
                          <a:endParaRPr lang="en-IN" dirty="0"/>
                        </a:p>
                      </a:txBody>
                      <a:tcPr/>
                    </a:tc>
                  </a:tr>
                </a:tbl>
              </a:graphicData>
            </a:graphic>
          </p:graphicFrame>
        </mc:Choice>
        <mc:Fallback xmlns="">
          <p:graphicFrame>
            <p:nvGraphicFramePr>
              <p:cNvPr id="8" name="Table 7"/>
              <p:cNvGraphicFramePr>
                <a:graphicFrameLocks noGrp="1"/>
              </p:cNvGraphicFramePr>
              <p:nvPr/>
            </p:nvGraphicFramePr>
            <p:xfrm>
              <a:off x="1527028" y="4136390"/>
              <a:ext cx="8749735" cy="2769680"/>
            </p:xfrm>
            <a:graphic>
              <a:graphicData uri="http://schemas.openxmlformats.org/drawingml/2006/table">
                <a:tbl>
                  <a:tblPr firstRow="1" bandRow="1">
                    <a:tableStyleId>{5C22544A-7EE6-4342-B048-85BDC9FD1C3A}</a:tableStyleId>
                  </a:tblPr>
                  <a:tblGrid>
                    <a:gridCol w="1749947"/>
                    <a:gridCol w="1749947"/>
                    <a:gridCol w="1749947"/>
                    <a:gridCol w="1749947"/>
                    <a:gridCol w="1749947"/>
                  </a:tblGrid>
                  <a:tr h="640080">
                    <a:tc>
                      <a:txBody>
                        <a:bodyPr/>
                        <a:lstStyle/>
                        <a:p>
                          <a:endParaRPr lang="en-US"/>
                        </a:p>
                      </a:txBody>
                      <a:tcPr>
                        <a:blipFill>
                          <a:blip r:embed="rId2"/>
                        </a:blipFill>
                      </a:tcPr>
                    </a:tc>
                    <a:tc>
                      <a:txBody>
                        <a:bodyPr/>
                        <a:lstStyle/>
                        <a:p>
                          <a:endParaRPr lang="en-US"/>
                        </a:p>
                      </a:txBody>
                      <a:tcPr>
                        <a:blipFill>
                          <a:blip r:embed="rId2"/>
                        </a:blipFill>
                      </a:tcPr>
                    </a:tc>
                    <a:tc>
                      <a:txBody>
                        <a:bodyPr/>
                        <a:lstStyle/>
                        <a:p>
                          <a:endParaRPr lang="en-US"/>
                        </a:p>
                      </a:txBody>
                      <a:tcPr>
                        <a:blipFill>
                          <a:blip r:embed="rId2"/>
                        </a:blipFill>
                      </a:tcPr>
                    </a:tc>
                    <a:tc>
                      <a:txBody>
                        <a:bodyPr/>
                        <a:lstStyle/>
                        <a:p>
                          <a:endParaRPr lang="en-US"/>
                        </a:p>
                      </a:txBody>
                      <a:tcPr>
                        <a:blipFill>
                          <a:blip r:embed="rId2"/>
                        </a:blipFill>
                      </a:tcPr>
                    </a:tc>
                    <a:tc>
                      <a:txBody>
                        <a:bodyPr/>
                        <a:lstStyle/>
                        <a:p>
                          <a:endParaRPr lang="en-US"/>
                        </a:p>
                      </a:txBody>
                      <a:tcPr>
                        <a:blipFill>
                          <a:blip r:embed="rId2"/>
                        </a:blipFill>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3.4</a:t>
                          </a:r>
                          <a:endParaRPr lang="en-IN" dirty="0"/>
                        </a:p>
                      </a:txBody>
                      <a:tcPr/>
                    </a:tc>
                    <a:tc>
                      <a:txBody>
                        <a:bodyPr/>
                        <a:lstStyle/>
                        <a:p>
                          <a:r>
                            <a:rPr lang="en-IN" dirty="0" smtClean="0"/>
                            <a:t>-0.4</a:t>
                          </a:r>
                          <a:endParaRPr lang="en-IN" dirty="0"/>
                        </a:p>
                      </a:txBody>
                      <a:tcPr/>
                    </a:tc>
                    <a:tc>
                      <a:txBody>
                        <a:bodyPr/>
                        <a:lstStyle/>
                        <a:p>
                          <a:r>
                            <a:rPr lang="en-IN" dirty="0" smtClean="0"/>
                            <a:t>0.16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5.3</a:t>
                          </a:r>
                          <a:endParaRPr lang="en-IN" dirty="0"/>
                        </a:p>
                      </a:txBody>
                      <a:tcPr/>
                    </a:tc>
                    <a:tc>
                      <a:txBody>
                        <a:bodyPr/>
                        <a:lstStyle/>
                        <a:p>
                          <a:r>
                            <a:rPr lang="en-IN" dirty="0" smtClean="0"/>
                            <a:t>1.7</a:t>
                          </a:r>
                          <a:endParaRPr lang="en-IN" dirty="0"/>
                        </a:p>
                      </a:txBody>
                      <a:tcPr/>
                    </a:tc>
                    <a:tc>
                      <a:txBody>
                        <a:bodyPr/>
                        <a:lstStyle/>
                        <a:p>
                          <a:r>
                            <a:rPr lang="en-IN" dirty="0" smtClean="0"/>
                            <a:t>2.89</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7.2</a:t>
                          </a:r>
                          <a:endParaRPr lang="en-IN" dirty="0"/>
                        </a:p>
                      </a:txBody>
                      <a:tcPr/>
                    </a:tc>
                    <a:tc>
                      <a:txBody>
                        <a:bodyPr/>
                        <a:lstStyle/>
                        <a:p>
                          <a:r>
                            <a:rPr lang="en-IN" dirty="0" smtClean="0"/>
                            <a:t>-2.2</a:t>
                          </a:r>
                          <a:endParaRPr lang="en-IN" dirty="0"/>
                        </a:p>
                      </a:txBody>
                      <a:tcPr/>
                    </a:tc>
                    <a:tc>
                      <a:txBody>
                        <a:bodyPr/>
                        <a:lstStyle/>
                        <a:p>
                          <a:r>
                            <a:rPr lang="en-IN" dirty="0" smtClean="0"/>
                            <a:t>4.84</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9.1</a:t>
                          </a:r>
                          <a:endParaRPr lang="en-IN" dirty="0"/>
                        </a:p>
                      </a:txBody>
                      <a:tcPr/>
                    </a:tc>
                    <a:tc>
                      <a:txBody>
                        <a:bodyPr/>
                        <a:lstStyle/>
                        <a:p>
                          <a:r>
                            <a:rPr lang="en-IN" dirty="0" smtClean="0"/>
                            <a:t>0.9</a:t>
                          </a:r>
                          <a:endParaRPr lang="en-IN" dirty="0"/>
                        </a:p>
                      </a:txBody>
                      <a:tcPr/>
                    </a:tc>
                    <a:tc>
                      <a:txBody>
                        <a:bodyPr/>
                        <a:lstStyle/>
                        <a:p>
                          <a:r>
                            <a:rPr lang="en-IN" dirty="0" smtClean="0"/>
                            <a:t>0.81</a:t>
                          </a:r>
                          <a:endParaRPr lang="en-IN" dirty="0"/>
                        </a:p>
                      </a:txBody>
                      <a:tcPr/>
                    </a:tc>
                  </a:tr>
                  <a:tr h="657225">
                    <a:tc>
                      <a:txBody>
                        <a:bodyPr/>
                        <a:lstStyle/>
                        <a:p>
                          <a:endParaRPr lang="en-US"/>
                        </a:p>
                      </a:txBody>
                      <a:tcPr>
                        <a:blipFill>
                          <a:blip r:embed="rId2"/>
                        </a:blipFill>
                      </a:tcPr>
                    </a:tc>
                    <a:tc>
                      <a:txBody>
                        <a:bodyPr/>
                        <a:lstStyle/>
                        <a:p>
                          <a:endParaRPr lang="en-US"/>
                        </a:p>
                      </a:txBody>
                      <a:tcPr>
                        <a:blipFill>
                          <a:blip r:embed="rId2"/>
                        </a:blipFill>
                      </a:tcPr>
                    </a:tc>
                    <a:tc>
                      <a:txBody>
                        <a:bodyPr/>
                        <a:lstStyle/>
                        <a:p>
                          <a:endParaRPr lang="en-IN" dirty="0"/>
                        </a:p>
                      </a:txBody>
                      <a:tcPr/>
                    </a:tc>
                    <a:tc>
                      <a:txBody>
                        <a:bodyPr/>
                        <a:lstStyle/>
                        <a:p>
                          <a:endParaRPr lang="en-IN" dirty="0"/>
                        </a:p>
                      </a:txBody>
                      <a:tcPr/>
                    </a:tc>
                    <a:tc>
                      <a:txBody>
                        <a:bodyPr/>
                        <a:lstStyle/>
                        <a:p>
                          <a:endParaRPr lang="en-US"/>
                        </a:p>
                      </a:txBody>
                      <a:tcPr>
                        <a:blipFill>
                          <a:blip r:embed="rId2"/>
                        </a:blipFill>
                      </a:tcPr>
                    </a:tc>
                  </a:tr>
                </a:tbl>
              </a:graphicData>
            </a:graphic>
          </p:graphicFrame>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Multiple Linear Regression</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Multiple linear regression refers to a statistical technique that is used to predict the outcome of a variable based on the value of two or more variables.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sometimes known simply as multiple regression, and it is an extension of linear regression.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variable that we want to predict is known as the dependent variable, while the variables we use to predict the value of the dependent variable are known as independent or explanatory variables</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technique enables analysts to determine the variation of the model and the relative contribution of each independent variable in the total variance.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Multiple regression can take two forms, i.e., linear regression and non-linear regression.</a:t>
            </a:r>
            <a:endParaRPr lang="en-IN" sz="2400" dirty="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Multiple Linear Regression</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Multiple linear regression </a:t>
            </a:r>
            <a:r>
              <a:rPr lang="en-IN" sz="2400" dirty="0" smtClean="0">
                <a:latin typeface="Times New Roman" panose="02020603050405020304" pitchFamily="18" charset="0"/>
                <a:cs typeface="Times New Roman" panose="02020603050405020304" pitchFamily="18" charset="0"/>
              </a:rPr>
              <a:t>formula:</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Where:</a:t>
            </a:r>
            <a:endParaRPr lang="en-IN" sz="2400" dirty="0">
              <a:latin typeface="Times New Roman" panose="02020603050405020304" pitchFamily="18" charset="0"/>
              <a:cs typeface="Times New Roman" panose="02020603050405020304" pitchFamily="18" charset="0"/>
            </a:endParaRPr>
          </a:p>
          <a:p>
            <a:r>
              <a:rPr lang="en-IN" sz="2400" b="1" dirty="0" err="1">
                <a:latin typeface="Times New Roman" panose="02020603050405020304" pitchFamily="18" charset="0"/>
                <a:cs typeface="Times New Roman" panose="02020603050405020304" pitchFamily="18" charset="0"/>
              </a:rPr>
              <a:t>yi</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is the dependent or predicted variable</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β0</a:t>
            </a:r>
            <a:r>
              <a:rPr lang="en-IN" sz="2400" dirty="0">
                <a:latin typeface="Times New Roman" panose="02020603050405020304" pitchFamily="18" charset="0"/>
                <a:cs typeface="Times New Roman" panose="02020603050405020304" pitchFamily="18" charset="0"/>
              </a:rPr>
              <a:t> is the y-intercept, i.e., the value of y when both xi and x2 are 0.</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β1</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β2</a:t>
            </a:r>
            <a:r>
              <a:rPr lang="en-IN" sz="2400" dirty="0">
                <a:latin typeface="Times New Roman" panose="02020603050405020304" pitchFamily="18" charset="0"/>
                <a:cs typeface="Times New Roman" panose="02020603050405020304" pitchFamily="18" charset="0"/>
              </a:rPr>
              <a:t> are the regression coefficients that represent the change in y relative to a one-unit change in </a:t>
            </a:r>
            <a:r>
              <a:rPr lang="en-IN" sz="2400" b="1" dirty="0">
                <a:latin typeface="Times New Roman" panose="02020603050405020304" pitchFamily="18" charset="0"/>
                <a:cs typeface="Times New Roman" panose="02020603050405020304" pitchFamily="18" charset="0"/>
              </a:rPr>
              <a:t>xi1</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xi2</a:t>
            </a:r>
            <a:r>
              <a:rPr lang="en-IN" sz="2400" dirty="0">
                <a:latin typeface="Times New Roman" panose="02020603050405020304" pitchFamily="18" charset="0"/>
                <a:cs typeface="Times New Roman" panose="02020603050405020304" pitchFamily="18" charset="0"/>
              </a:rPr>
              <a:t>, respectively.</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βp</a:t>
            </a:r>
            <a:r>
              <a:rPr lang="en-IN" sz="2400" dirty="0">
                <a:latin typeface="Times New Roman" panose="02020603050405020304" pitchFamily="18" charset="0"/>
                <a:cs typeface="Times New Roman" panose="02020603050405020304" pitchFamily="18" charset="0"/>
              </a:rPr>
              <a:t> is the slope coefficient for each independent variable</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ϵ</a:t>
            </a:r>
            <a:r>
              <a:rPr lang="en-IN" sz="2400" dirty="0">
                <a:latin typeface="Times New Roman" panose="02020603050405020304" pitchFamily="18" charset="0"/>
                <a:cs typeface="Times New Roman" panose="02020603050405020304" pitchFamily="18" charset="0"/>
              </a:rPr>
              <a:t> is the model’s random error (residual) term.</a:t>
            </a:r>
            <a:endParaRPr lang="en-IN" sz="2400" dirty="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78942" y="1738337"/>
            <a:ext cx="5715000" cy="6381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Multiple Linear Regression-Assumptions</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r>
              <a:rPr lang="en-IN" sz="2400" b="1" dirty="0" smtClean="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linear relationship between the dependent and independent variables</a:t>
            </a: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first assumption of multiple linear regression is that there is a linear relationship between the dependent variable and each of the independent variables.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best way to check the linear relationships is to create scatterplots and then visually inspect the scatterplots for linearity.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relationship displayed in the scatterplot is not linear, then the analyst will need to run a non-linear regression or transform the data using statistical software, such as SPSS.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independent variables are not highly correlated with each other</a:t>
            </a: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data should not show multicollinearity, which occurs when the independent variables </a:t>
            </a:r>
            <a:r>
              <a:rPr lang="en-IN" sz="2400" dirty="0" smtClean="0">
                <a:latin typeface="Times New Roman" panose="02020603050405020304" pitchFamily="18" charset="0"/>
                <a:cs typeface="Times New Roman" panose="02020603050405020304" pitchFamily="18" charset="0"/>
              </a:rPr>
              <a:t>are </a:t>
            </a:r>
            <a:r>
              <a:rPr lang="en-IN" sz="2400" dirty="0">
                <a:latin typeface="Times New Roman" panose="02020603050405020304" pitchFamily="18" charset="0"/>
                <a:cs typeface="Times New Roman" panose="02020603050405020304" pitchFamily="18" charset="0"/>
              </a:rPr>
              <a:t>highly correlated to one another.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independent variables show multicollinearity, there will be problems in figuring out the specific variable that contributes to the variance in the dependent variable.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Multiple Linear Regression-Assumptions</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variance of the residuals is constant</a:t>
            </a: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Multiple linear regression assumes that the amount of error in the residuals is similar at each point of the linear </a:t>
            </a:r>
            <a:r>
              <a:rPr lang="en-IN" sz="2400" dirty="0" smtClean="0">
                <a:latin typeface="Times New Roman" panose="02020603050405020304" pitchFamily="18" charset="0"/>
                <a:cs typeface="Times New Roman" panose="02020603050405020304" pitchFamily="18" charset="0"/>
              </a:rPr>
              <a:t>model.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When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the data, the analyst should plot the standardized residuals against the predicted values to determine if the points are distributed fairly across all the values of independent variables.  </a:t>
            </a:r>
            <a:r>
              <a:rPr lang="en-IN" sz="2400" b="1" dirty="0" smtClean="0">
                <a:latin typeface="Times New Roman" panose="02020603050405020304" pitchFamily="18" charset="0"/>
                <a:cs typeface="Times New Roman" panose="02020603050405020304" pitchFamily="18" charset="0"/>
              </a:rPr>
              <a:t> </a:t>
            </a:r>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Independence </a:t>
            </a:r>
            <a:r>
              <a:rPr lang="en-IN" sz="2400" b="1" dirty="0">
                <a:latin typeface="Times New Roman" panose="02020603050405020304" pitchFamily="18" charset="0"/>
                <a:cs typeface="Times New Roman" panose="02020603050405020304" pitchFamily="18" charset="0"/>
              </a:rPr>
              <a:t>of observation</a:t>
            </a: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model assumes that the observations should be independent of one another.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Simply </a:t>
            </a:r>
            <a:r>
              <a:rPr lang="en-IN" sz="2400" dirty="0">
                <a:latin typeface="Times New Roman" panose="02020603050405020304" pitchFamily="18" charset="0"/>
                <a:cs typeface="Times New Roman" panose="02020603050405020304" pitchFamily="18" charset="0"/>
              </a:rPr>
              <a:t>put, the model assumes that the values of residuals are independent.  </a:t>
            </a: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Multivariate </a:t>
            </a:r>
            <a:r>
              <a:rPr lang="en-IN" sz="2400" b="1" dirty="0">
                <a:latin typeface="Times New Roman" panose="02020603050405020304" pitchFamily="18" charset="0"/>
                <a:cs typeface="Times New Roman" panose="02020603050405020304" pitchFamily="18" charset="0"/>
              </a:rPr>
              <a:t>normality</a:t>
            </a: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Multivariate normality occurs when residuals are normally distributed.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test this assumption, look at how the values of residuals are distributed.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can also be tested using two main methods, i.e., a histogram with a superimposed normal curve or the Normal Probability Plot method.</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Logistic Regression</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was used in the biological sciences in early twentieth century. It was then used in many social science applications. </a:t>
            </a:r>
            <a:endParaRPr lang="en-IN" sz="2400" dirty="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is used when the dependent variable(target) is categorical</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example,</a:t>
            </a:r>
            <a:endParaRPr lang="en-IN" sz="24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To predict whether an email is spam (1) or (0)</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Whether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is malignant (1) or not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Logistic Regression</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Consider </a:t>
            </a:r>
            <a:r>
              <a:rPr lang="en-IN" sz="2400" dirty="0">
                <a:latin typeface="Times New Roman" panose="02020603050405020304" pitchFamily="18" charset="0"/>
                <a:cs typeface="Times New Roman" panose="02020603050405020304" pitchFamily="18" charset="0"/>
              </a:rPr>
              <a:t>a scenario where we need to classify whether an email is spam or not.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use linear regression for this problem, there is a need for setting up a threshold based on which classification can be done.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 if the actual class is malignant, predicted continuous value 0.4 and the threshold value is 0.5, the data point will be classified as not malignant which can lead to serious consequence in real time.</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Model</a:t>
            </a:r>
            <a:endParaRPr lang="en-US" b="1" dirty="0"/>
          </a:p>
        </p:txBody>
      </p:sp>
      <p:sp>
        <p:nvSpPr>
          <p:cNvPr id="3" name="Content Placeholder 2"/>
          <p:cNvSpPr>
            <a:spLocks noGrp="1"/>
          </p:cNvSpPr>
          <p:nvPr>
            <p:ph idx="1"/>
          </p:nvPr>
        </p:nvSpPr>
        <p:spPr>
          <a:xfrm>
            <a:off x="438149" y="982640"/>
            <a:ext cx="4024669" cy="5853136"/>
          </a:xfrm>
        </p:spPr>
        <p:txBody>
          <a:bodyPr>
            <a:noAutofit/>
          </a:bodyPr>
          <a:lstStyle/>
          <a:p>
            <a:r>
              <a:rPr lang="en-IN" sz="2400" dirty="0">
                <a:latin typeface="Times New Roman" panose="02020603050405020304" pitchFamily="18" charset="0"/>
                <a:cs typeface="Times New Roman" panose="02020603050405020304" pitchFamily="18" charset="0"/>
              </a:rPr>
              <a:t>Output = 0 or 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Hypothesis =&gt; Z = WX + B</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x) = sigmoid (Z</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b="1"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If ‘Z’ goes to infinity, Y(predicted) will become 1 and if ‘Z’ goes to negative infinity, Y(predicted) will become 0.</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49639" y="1887326"/>
            <a:ext cx="8542361" cy="39294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Course Objectives</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6" name="Diagram 5"/>
          <p:cNvGraphicFramePr/>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Logistic Regression-types</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 Binary </a:t>
            </a:r>
            <a:r>
              <a:rPr lang="en-IN" sz="2400" dirty="0">
                <a:latin typeface="Times New Roman" panose="02020603050405020304" pitchFamily="18" charset="0"/>
                <a:cs typeface="Times New Roman" panose="02020603050405020304" pitchFamily="18" charset="0"/>
              </a:rPr>
              <a:t>Logistic Regression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categorical response has only two 2 possible outcomes. Example: Spam or Not</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Multinomial Logistic Regression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Three or more categories without ordering. Example: Predicting which food is preferred more (Veg, Non-Veg, Vegan)</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Ordinal Logistic Regression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Three or more categories with ordering. Example: Movie rating from 1 to 5</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Decision Boundary</a:t>
            </a:r>
            <a:endParaRPr lang="en-US" b="1" dirty="0"/>
          </a:p>
        </p:txBody>
      </p:sp>
      <p:sp>
        <p:nvSpPr>
          <p:cNvPr id="3" name="Content Placeholder 2"/>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predict which class a data belongs, a threshold can be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upon this threshold, the obtained estimated probability is classified into classes.</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a:t>
            </a:r>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predicted_value</a:t>
            </a:r>
            <a:r>
              <a:rPr lang="en-IN" sz="2400" dirty="0">
                <a:latin typeface="Times New Roman" panose="02020603050405020304" pitchFamily="18" charset="0"/>
                <a:cs typeface="Times New Roman" panose="02020603050405020304" pitchFamily="18" charset="0"/>
              </a:rPr>
              <a:t> ≥ 0.5, then classify email as spam else as not spam.</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boundary can be linear or non-linear.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Polynomial </a:t>
            </a:r>
            <a:r>
              <a:rPr lang="en-IN" sz="2400" dirty="0">
                <a:latin typeface="Times New Roman" panose="02020603050405020304" pitchFamily="18" charset="0"/>
                <a:cs typeface="Times New Roman" panose="02020603050405020304" pitchFamily="18" charset="0"/>
              </a:rPr>
              <a:t>order can be increased to get complex decision boundary.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anose="02020603050405020304" pitchFamily="18" charset="0"/>
                <a:cs typeface="Times New Roman" panose="02020603050405020304" pitchFamily="18" charset="0"/>
              </a:rPr>
              <a:t>References</a:t>
            </a:r>
            <a:endParaRPr lang="en-US" b="1" dirty="0"/>
          </a:p>
        </p:txBody>
      </p:sp>
      <p:sp>
        <p:nvSpPr>
          <p:cNvPr id="3" name="Content Placeholder 2"/>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endParaRPr lang="en-IN" sz="2000" b="1"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endParaRPr lang="en-IN" sz="2000" b="1"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1"/>
            </a:endParaRPr>
          </a:p>
          <a:p>
            <a:pPr fontAlgn="base"/>
            <a:r>
              <a:rPr lang="en-IN" sz="2000" dirty="0">
                <a:latin typeface="Times New Roman" panose="02020603050405020304" pitchFamily="18" charset="0"/>
                <a:cs typeface="Times New Roman" panose="02020603050405020304" pitchFamily="18" charset="0"/>
                <a:hlinkClick r:id="rId2"/>
              </a:rPr>
              <a:t>https://</a:t>
            </a:r>
            <a:r>
              <a:rPr lang="en-IN" sz="2000" dirty="0" smtClean="0">
                <a:latin typeface="Times New Roman" panose="02020603050405020304" pitchFamily="18" charset="0"/>
                <a:cs typeface="Times New Roman" panose="02020603050405020304" pitchFamily="18" charset="0"/>
                <a:hlinkClick r:id="rId2"/>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endParaRPr lang="en-IN" sz="2000" b="1"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https://towardsdatascience.com/data-science-simplified-simple-linear-regression-models-3a97811a6a3d</a:t>
            </a:r>
            <a:endParaRPr lang="en-IN"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5"/>
              </a:rPr>
              <a:t>https://www.nku.edu/~</a:t>
            </a:r>
            <a:r>
              <a:rPr lang="en-IN" sz="2000" dirty="0" smtClean="0">
                <a:latin typeface="Times New Roman" panose="02020603050405020304" pitchFamily="18" charset="0"/>
                <a:cs typeface="Times New Roman" panose="02020603050405020304" pitchFamily="18" charset="0"/>
                <a:hlinkClick r:id="rId5"/>
              </a:rPr>
              <a:t>statistics/Simple_Linear_Regression.htm</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towardsdatascience.com/logistic-regression-detailed-overview-46c4da4303bc</a:t>
            </a:r>
            <a:endParaRPr lang="en-IN" sz="2000" dirty="0" smtClean="0">
              <a:latin typeface="Times New Roman" panose="02020603050405020304" pitchFamily="18" charset="0"/>
              <a:cs typeface="Times New Roman" panose="02020603050405020304" pitchFamily="18" charset="0"/>
            </a:endParaRPr>
          </a:p>
          <a:p>
            <a:pPr marL="0" indent="0" fontAlgn="base">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prstClr val="white"/>
                </a:solidFill>
                <a:effectLst/>
                <a:uLnTx/>
                <a:uFillTx/>
                <a:latin typeface="Calibri Light" panose="020F0302020204030204"/>
              </a:rPr>
              <a:t> </a:t>
            </a:r>
            <a:endParaRPr kumimoji="0" lang="en-US" sz="1800" b="0" i="0" u="none" strike="noStrike" kern="1200" cap="none" spc="0" normalizeH="0" baseline="0" noProof="0" dirty="0" smtClean="0">
              <a:ln>
                <a:noFill/>
              </a:ln>
              <a:solidFill>
                <a:prstClr val="white"/>
              </a:solidFill>
              <a:effectLst/>
              <a:uLnTx/>
              <a:uFillTx/>
              <a:latin typeface="Calibri Light" panose="020F0302020204030204"/>
            </a:endParaRP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endPar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endParaRPr>
          </a:p>
        </p:txBody>
      </p:sp>
      <p:sp>
        <p:nvSpPr>
          <p:cNvPr id="22" name="Diamond 6"/>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49" name="CorelDRAW" r:id="rId1" imgW="2169795" imgH="2163445" progId="">
                    <p:embed/>
                  </p:oleObj>
                </mc:Choice>
                <mc:Fallback>
                  <p:oleObj name="CorelDRAW" r:id="rId1" imgW="2169795" imgH="2163445" progId="">
                    <p:embed/>
                    <p:pic>
                      <p:nvPicPr>
                        <p:cNvPr id="0" name="Picture 2048"/>
                        <p:cNvPicPr>
                          <a:picLocks noChangeAspect="1"/>
                        </p:cNvPicPr>
                        <p:nvPr/>
                      </p:nvPicPr>
                      <p:blipFill>
                        <a:blip r:embed="rId2"/>
                        <a:stretch>
                          <a:fillRect/>
                        </a:stretch>
                      </p:blipFill>
                      <p:spPr>
                        <a:xfrm>
                          <a:off x="100420" y="236973"/>
                          <a:ext cx="183878" cy="183422"/>
                        </a:xfrm>
                        <a:prstGeom prst="rect">
                          <a:avLst/>
                        </a:prstGeom>
                        <a:noFill/>
                        <a:ln w="9525">
                          <a:noFill/>
                        </a:ln>
                      </p:spPr>
                    </p:pic>
                  </p:oleObj>
                </mc:Fallback>
              </mc:AlternateContent>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Syllabus</a:t>
            </a:r>
            <a:endParaRPr lang="en-US" b="1" dirty="0"/>
          </a:p>
        </p:txBody>
      </p:sp>
      <p:sp>
        <p:nvSpPr>
          <p:cNvPr id="3" name="Content Placeholder 2"/>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UNIT-I</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Chapter-3  </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br>
              <a:rPr lang="en-IN" sz="2400" dirty="0" smtClean="0">
                <a:latin typeface="Times New Roman" panose="02020603050405020304" pitchFamily="18" charset="0"/>
                <a:cs typeface="Times New Roman" panose="02020603050405020304" pitchFamily="18" charset="0"/>
              </a:rPr>
            </a:br>
            <a:r>
              <a:rPr lang="en-IN" sz="2400" b="1" dirty="0" smtClean="0"/>
              <a:t> Supervised Learning with Regression and Classification techniques -1:</a:t>
            </a:r>
            <a:r>
              <a:rPr lang="en-IN" sz="2400" dirty="0" smtClean="0"/>
              <a:t> </a:t>
            </a:r>
            <a:r>
              <a:rPr lang="en-US" sz="2400" dirty="0" smtClean="0"/>
              <a:t>Linear Regression, Multiple Regression,</a:t>
            </a:r>
            <a:r>
              <a:rPr lang="en-IN" sz="2400" dirty="0" smtClean="0"/>
              <a:t> Bias-Variance Dichotomy, Model Validation Approaches</a:t>
            </a:r>
            <a:r>
              <a:rPr lang="en-US" sz="2400" dirty="0" smtClean="0"/>
              <a:t>, Evaluation of the performance of an algorithm: Mean Squared Error, Root Mean Squared Error.</a:t>
            </a:r>
            <a:endParaRPr lang="en-US" sz="2400" b="1" dirty="0" smtClean="0"/>
          </a:p>
          <a:p>
            <a:pPr marL="0" indent="0">
              <a:buNone/>
            </a:pPr>
            <a:br>
              <a:rPr lang="en-IN" sz="2400" dirty="0" smtClean="0">
                <a:latin typeface="Times New Roman" panose="02020603050405020304" pitchFamily="18" charset="0"/>
                <a:cs typeface="Times New Roman" panose="02020603050405020304" pitchFamily="18" charset="0"/>
              </a:rPr>
            </a:br>
            <a:br>
              <a:rPr lang="en-IN" sz="2400"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CONTENTS</a:t>
            </a:r>
            <a:endParaRPr lang="en-US" b="1" dirty="0"/>
          </a:p>
        </p:txBody>
      </p:sp>
      <p:sp>
        <p:nvSpPr>
          <p:cNvPr id="3" name="Content Placeholder 2"/>
          <p:cNvSpPr>
            <a:spLocks noGrp="1"/>
          </p:cNvSpPr>
          <p:nvPr>
            <p:ph idx="1"/>
          </p:nvPr>
        </p:nvSpPr>
        <p:spPr>
          <a:xfrm>
            <a:off x="438149" y="1347788"/>
            <a:ext cx="11367407" cy="5487987"/>
          </a:xfrm>
        </p:spPr>
        <p:txBody>
          <a:bodyPr>
            <a:noAutofit/>
          </a:bodyPr>
          <a:lstStyle/>
          <a:p>
            <a:pPr algn="just"/>
            <a:r>
              <a:rPr lang="en-US" dirty="0" smtClean="0">
                <a:latin typeface="Times New Roman" panose="02020603050405020304" pitchFamily="18" charset="0"/>
                <a:cs typeface="Times New Roman" panose="02020603050405020304" pitchFamily="18" charset="0"/>
              </a:rPr>
              <a:t>Linear Regression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Uses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Types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Occam Razor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Simple Linear Regression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Formula</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RSS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Numerical</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Multiple Linear Regression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Logistic Regression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Model and types</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Linear Regression</a:t>
            </a:r>
            <a:endParaRPr lang="en-US" b="1" dirty="0"/>
          </a:p>
        </p:txBody>
      </p:sp>
      <p:sp>
        <p:nvSpPr>
          <p:cNvPr id="3" name="Content Placeholder 2"/>
          <p:cNvSpPr>
            <a:spLocks noGrp="1"/>
          </p:cNvSpPr>
          <p:nvPr>
            <p:ph idx="1"/>
          </p:nvPr>
        </p:nvSpPr>
        <p:spPr>
          <a:xfrm>
            <a:off x="412296" y="1033937"/>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Linear </a:t>
            </a:r>
            <a:r>
              <a:rPr lang="en-IN" sz="2400" dirty="0">
                <a:latin typeface="Times New Roman" panose="02020603050405020304" pitchFamily="18" charset="0"/>
                <a:cs typeface="Times New Roman" panose="02020603050405020304" pitchFamily="18" charset="0"/>
              </a:rPr>
              <a:t>regression is a basic and commonly used type of predictive analysis.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overall idea of regression is to examine two things: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r>
              <a:rPr lang="en-IN" sz="2400" dirty="0" smtClean="0">
                <a:latin typeface="Times New Roman" panose="02020603050405020304" pitchFamily="18" charset="0"/>
                <a:cs typeface="Times New Roman" panose="02020603050405020304" pitchFamily="18" charset="0"/>
              </a:rPr>
              <a:t>does </a:t>
            </a:r>
            <a:r>
              <a:rPr lang="en-IN" sz="2400" dirty="0">
                <a:latin typeface="Times New Roman" panose="02020603050405020304" pitchFamily="18" charset="0"/>
                <a:cs typeface="Times New Roman" panose="02020603050405020304" pitchFamily="18" charset="0"/>
              </a:rPr>
              <a:t>a set of predictor variables do a good job in predicting an outcome (dependent) variable? </a:t>
            </a:r>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Which </a:t>
            </a:r>
            <a:r>
              <a:rPr lang="en-IN" sz="2400" dirty="0">
                <a:latin typeface="Times New Roman" panose="02020603050405020304" pitchFamily="18" charset="0"/>
                <a:cs typeface="Times New Roman" panose="02020603050405020304" pitchFamily="18" charset="0"/>
              </a:rPr>
              <a:t>variables in particular are significant predictors of the outcome variable, and in what way do they–indicated by the magnitude and sign of the beta estimates–impact the outcome variable?  </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Linear Regression</a:t>
            </a:r>
            <a:endParaRPr lang="en-US" b="1" dirty="0"/>
          </a:p>
        </p:txBody>
      </p:sp>
      <p:sp>
        <p:nvSpPr>
          <p:cNvPr id="3" name="Content Placeholder 2"/>
          <p:cNvSpPr>
            <a:spLocks noGrp="1"/>
          </p:cNvSpPr>
          <p:nvPr>
            <p:ph idx="1"/>
          </p:nvPr>
        </p:nvSpPr>
        <p:spPr>
          <a:xfrm>
            <a:off x="412296" y="1033937"/>
            <a:ext cx="11367407" cy="5487987"/>
          </a:xfrm>
        </p:spPr>
        <p:txBody>
          <a:bodyPr>
            <a:noAutofit/>
          </a:bodyPr>
          <a:lstStyle/>
          <a:p>
            <a:pPr marL="0" indent="0" fontAlgn="base">
              <a:buNone/>
            </a:pP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regression estimates are used to explain the relationship between one dependent variable and one or more independent variables.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Naming the Variables.  There are many names for a regression’s dependent variable.  It may be called an outcome variable, criterion variable, endogenous variable, or </a:t>
            </a:r>
            <a:r>
              <a:rPr lang="en-IN" sz="2400" dirty="0" err="1" smtClean="0">
                <a:latin typeface="Times New Roman" panose="02020603050405020304" pitchFamily="18" charset="0"/>
                <a:cs typeface="Times New Roman" panose="02020603050405020304" pitchFamily="18" charset="0"/>
              </a:rPr>
              <a:t>regressand</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independent variables can be called exogenous variables, predictor variables, or </a:t>
            </a:r>
            <a:r>
              <a:rPr lang="en-IN" sz="2400" dirty="0" err="1" smtClean="0">
                <a:latin typeface="Times New Roman" panose="02020603050405020304" pitchFamily="18" charset="0"/>
                <a:cs typeface="Times New Roman" panose="02020603050405020304" pitchFamily="18" charset="0"/>
              </a:rPr>
              <a:t>regressors</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Uses of Linear Regression</a:t>
            </a:r>
            <a:endParaRPr lang="en-US" b="1" dirty="0"/>
          </a:p>
        </p:txBody>
      </p:sp>
      <p:sp>
        <p:nvSpPr>
          <p:cNvPr id="3" name="Content Placeholder 2"/>
          <p:cNvSpPr>
            <a:spLocks noGrp="1"/>
          </p:cNvSpPr>
          <p:nvPr>
            <p:ph idx="1"/>
          </p:nvPr>
        </p:nvSpPr>
        <p:spPr>
          <a:xfrm>
            <a:off x="438149" y="1347788"/>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Three </a:t>
            </a:r>
            <a:r>
              <a:rPr lang="en-IN" sz="2400" dirty="0">
                <a:latin typeface="Times New Roman" panose="02020603050405020304" pitchFamily="18" charset="0"/>
                <a:cs typeface="Times New Roman" panose="02020603050405020304" pitchFamily="18" charset="0"/>
              </a:rPr>
              <a:t>major uses for regression analysis are </a:t>
            </a:r>
            <a:r>
              <a:rPr lang="en-IN" sz="2400" b="1" dirty="0">
                <a:latin typeface="Times New Roman" panose="02020603050405020304" pitchFamily="18" charset="0"/>
                <a:cs typeface="Times New Roman" panose="02020603050405020304" pitchFamily="18" charset="0"/>
              </a:rPr>
              <a:t>(1) determining the strength of predictors, (2) forecasting an effect, and (3) trend forecasting</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First, the regression might be used to identify the strength of the effect that the independent variable(s) have on a dependent variable.  Typical questions are what is the strength of relationship between dose and effect, sales and marketing spending, or age and income.</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Second, it can be used to forecast effects or impact of changes.  That is, the regression analysis helps us to understand how much the dependent variable changes with a change in one or more independent variables.  A typical question is, “how much additional sales income do I get for each additional $1000 spent on marketing?”</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Third, regression analysis predicts trends and future values.  The regression analysis can be used to get point estimates.  A typical question is, “what will the price of gold be in 6 months</a:t>
            </a:r>
            <a:r>
              <a:rPr lang="en-IN" sz="2400" dirty="0" smtClean="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Types of Linear Regression</a:t>
            </a:r>
            <a:endParaRPr lang="en-US" b="1" dirty="0"/>
          </a:p>
        </p:txBody>
      </p:sp>
      <p:sp>
        <p:nvSpPr>
          <p:cNvPr id="3" name="Content Placeholder 2"/>
          <p:cNvSpPr>
            <a:spLocks noGrp="1"/>
          </p:cNvSpPr>
          <p:nvPr>
            <p:ph idx="1"/>
          </p:nvPr>
        </p:nvSpPr>
        <p:spPr>
          <a:xfrm>
            <a:off x="697456" y="925561"/>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Simple linear regression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(interval or ratio), 1 independent variable (interval or ratio or dichotomous)</a:t>
            </a: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Multiple linear regression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(interval or ratio) , 2+ independent variables (interval or ratio or dichotomous)</a:t>
            </a: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Logistic regression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(dichotomous), 2+ independent variable(s) (interval or ratio or dichotomous)</a:t>
            </a: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Ordinal regression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(ordinal), 1+ independent variable(s) (nominal or dichotomous)</a:t>
            </a: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Multinomial regression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(nominal), 1+ independent variable(s) (interval or ratio or dichotomous)</a:t>
            </a: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Discriminant analysis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(nominal), 1+ independent variable(s) (interval or </a:t>
            </a:r>
            <a:r>
              <a:rPr lang="en-IN" sz="2400">
                <a:latin typeface="Times New Roman" panose="02020603050405020304" pitchFamily="18" charset="0"/>
                <a:cs typeface="Times New Roman" panose="02020603050405020304" pitchFamily="18" charset="0"/>
              </a:rPr>
              <a:t>ratio</a:t>
            </a:r>
            <a:r>
              <a:rPr lang="en-IN" sz="240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14882</Words>
  <Application>WPS Presentation</Application>
  <PresentationFormat>Custom</PresentationFormat>
  <Paragraphs>552</Paragraphs>
  <Slides>33</Slides>
  <Notes>0</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0</vt:i4>
      </vt:variant>
      <vt:variant>
        <vt:lpstr>幻灯片标题</vt:lpstr>
      </vt:variant>
      <vt:variant>
        <vt:i4>33</vt:i4>
      </vt:variant>
    </vt:vector>
  </HeadingPairs>
  <TitlesOfParts>
    <vt:vector size="55" baseType="lpstr">
      <vt:lpstr>Arial</vt:lpstr>
      <vt:lpstr>SimSun</vt:lpstr>
      <vt:lpstr>Wingdings</vt:lpstr>
      <vt:lpstr>Calibri</vt:lpstr>
      <vt:lpstr>King</vt:lpstr>
      <vt:lpstr>Segoe Print</vt:lpstr>
      <vt:lpstr>Casper</vt:lpstr>
      <vt:lpstr>PMingLiU-ExtB</vt:lpstr>
      <vt:lpstr>Karla</vt:lpstr>
      <vt:lpstr>Arial Black</vt:lpstr>
      <vt:lpstr>Times New Roman</vt:lpstr>
      <vt:lpstr>Calibri</vt:lpstr>
      <vt:lpstr>Raleway ExtraBold</vt:lpstr>
      <vt:lpstr>Times</vt:lpstr>
      <vt:lpstr>Microsoft YaHei</vt:lpstr>
      <vt:lpstr>Arial Unicode MS</vt:lpstr>
      <vt:lpstr>Calibri Light</vt:lpstr>
      <vt:lpstr>Cambria Math</vt:lpstr>
      <vt:lpstr>Calibri Light</vt:lpstr>
      <vt:lpstr>Segoe UI</vt:lpstr>
      <vt:lpstr>1_Office Theme</vt:lpstr>
      <vt:lpstr>Contents Slide Master</vt:lpstr>
      <vt:lpstr>PowerPoint 演示文稿</vt:lpstr>
      <vt:lpstr>Course Outcomes</vt:lpstr>
      <vt:lpstr>Course Objectives</vt:lpstr>
      <vt:lpstr>Syllabus</vt:lpstr>
      <vt:lpstr>CONTENTS</vt:lpstr>
      <vt:lpstr>Linear Regression</vt:lpstr>
      <vt:lpstr>Linear Regression</vt:lpstr>
      <vt:lpstr>Uses of Linear Regression</vt:lpstr>
      <vt:lpstr>Types of Linear Regression</vt:lpstr>
      <vt:lpstr>Occam’s Razor</vt:lpstr>
      <vt:lpstr>Simple Linear Regression</vt:lpstr>
      <vt:lpstr>Formula for Simple Linear Regression</vt:lpstr>
      <vt:lpstr>Formula for Simple Linear Regression</vt:lpstr>
      <vt:lpstr>Formula for Simple Linear Regression</vt:lpstr>
      <vt:lpstr>Formula for Simple Linear Regression</vt:lpstr>
      <vt:lpstr>Formula for Simple Linear Regression</vt:lpstr>
      <vt:lpstr>RSS Residual Sum of Squares</vt:lpstr>
      <vt:lpstr>Simple Numerical</vt:lpstr>
      <vt:lpstr>Simple Numerical</vt:lpstr>
      <vt:lpstr>Simple Numerical</vt:lpstr>
      <vt:lpstr>Simple Numerical</vt:lpstr>
      <vt:lpstr>Simple Numerical</vt:lpstr>
      <vt:lpstr>Multiple Linear Regression</vt:lpstr>
      <vt:lpstr>Multiple Linear Regression</vt:lpstr>
      <vt:lpstr>Multiple Linear Regression-Assumptions</vt:lpstr>
      <vt:lpstr>Multiple Linear Regression-Assumptions</vt:lpstr>
      <vt:lpstr>Logistic Regression</vt:lpstr>
      <vt:lpstr>Logistic Regression</vt:lpstr>
      <vt:lpstr>Model</vt:lpstr>
      <vt:lpstr>Logistic Regression-types</vt:lpstr>
      <vt:lpstr>Decision Boundary</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kc</cp:lastModifiedBy>
  <cp:revision>444</cp:revision>
  <dcterms:created xsi:type="dcterms:W3CDTF">2019-01-09T10:33:00Z</dcterms:created>
  <dcterms:modified xsi:type="dcterms:W3CDTF">2022-08-05T05:32:55Z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A847765434D5404FAC292872D1EF8E1B</vt:lpwstr>
  </property>
  <property fmtid="{D5CDD505-2E9C-101B-9397-08002B2CF9AE}" pid="3" name="KSOProductBuildVer">
    <vt:lpwstr>1033-11.2.0.11254</vt:lpwstr>
  </property>
</Properties>
</file>