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0"/>
  </p:notesMasterIdLst>
  <p:sldIdLst>
    <p:sldId id="282" r:id="rId3"/>
    <p:sldId id="259" r:id="rId4"/>
    <p:sldId id="260" r:id="rId5"/>
    <p:sldId id="261" r:id="rId6"/>
    <p:sldId id="262" r:id="rId7"/>
    <p:sldId id="263" r:id="rId8"/>
    <p:sldId id="264" r:id="rId9"/>
    <p:sldId id="265" r:id="rId10"/>
    <p:sldId id="266" r:id="rId11"/>
    <p:sldId id="267" r:id="rId12"/>
    <p:sldId id="268" r:id="rId13"/>
    <p:sldId id="269" r:id="rId14"/>
    <p:sldId id="270"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9" r:id="rId30"/>
    <p:sldId id="300" r:id="rId31"/>
    <p:sldId id="301" r:id="rId32"/>
    <p:sldId id="302" r:id="rId33"/>
    <p:sldId id="303" r:id="rId34"/>
    <p:sldId id="304" r:id="rId35"/>
    <p:sldId id="305" r:id="rId36"/>
    <p:sldId id="306" r:id="rId37"/>
    <p:sldId id="298" r:id="rId38"/>
    <p:sldId id="278" r:id="rId3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48"/>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1/12/2023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834824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C815289-16C7-4B75-A914-702E2746BFA3}"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en-US"/>
          </a:p>
        </p:txBody>
      </p:sp>
      <p:sp>
        <p:nvSpPr>
          <p:cNvPr id="41988" name="Slide Number Placeholder 3"/>
          <p:cNvSpPr>
            <a:spLocks noGrp="1"/>
          </p:cNvSpPr>
          <p:nvPr>
            <p:ph type="sldNum" sz="quarter" idx="5"/>
          </p:nvPr>
        </p:nvSpPr>
        <p:spPr>
          <a:noFill/>
        </p:spPr>
        <p:txBody>
          <a:bodyPr/>
          <a:lstStyle/>
          <a:p>
            <a:fld id="{34574F18-349C-49CE-9724-DBBB1A23F9AE}" type="slidenum">
              <a:rPr lang="en-US" smtClean="0"/>
              <a:pPr/>
              <a:t>30</a:t>
            </a:fld>
            <a:endParaRPr lang="en-US"/>
          </a:p>
        </p:txBody>
      </p:sp>
    </p:spTree>
    <p:extLst>
      <p:ext uri="{BB962C8B-B14F-4D97-AF65-F5344CB8AC3E}">
        <p14:creationId xmlns:p14="http://schemas.microsoft.com/office/powerpoint/2010/main" val="2433721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en-US"/>
          </a:p>
        </p:txBody>
      </p:sp>
      <p:sp>
        <p:nvSpPr>
          <p:cNvPr id="41988" name="Slide Number Placeholder 3"/>
          <p:cNvSpPr>
            <a:spLocks noGrp="1"/>
          </p:cNvSpPr>
          <p:nvPr>
            <p:ph type="sldNum" sz="quarter" idx="5"/>
          </p:nvPr>
        </p:nvSpPr>
        <p:spPr>
          <a:noFill/>
        </p:spPr>
        <p:txBody>
          <a:bodyPr/>
          <a:lstStyle/>
          <a:p>
            <a:fld id="{34574F18-349C-49CE-9724-DBBB1A23F9AE}" type="slidenum">
              <a:rPr lang="en-US" smtClean="0"/>
              <a:pPr/>
              <a:t>36</a:t>
            </a:fld>
            <a:endParaRPr lang="en-US"/>
          </a:p>
        </p:txBody>
      </p:sp>
    </p:spTree>
    <p:extLst>
      <p:ext uri="{BB962C8B-B14F-4D97-AF65-F5344CB8AC3E}">
        <p14:creationId xmlns:p14="http://schemas.microsoft.com/office/powerpoint/2010/main" val="3463157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589" y="274639"/>
            <a:ext cx="1076468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1/12/2023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4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smtClean="0"/>
              <a:t>Click icon to add picture</a:t>
            </a:r>
            <a:endParaRPr lang="en-US" noProof="0"/>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1/12/2023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1/12/2023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1/12/2023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1/12/2023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BF970CE-DEEC-4319-AE4E-3BEBE842DCAE}"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1/12/2023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1/12/2023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a:defRPr/>
            </a:lvl1pPr>
          </a:lstStyle>
          <a:p>
            <a:pPr>
              <a:defRPr/>
            </a:pPr>
            <a:fld id="{C2575908-D241-4D5B-B573-55F96F624A2D}" type="datetimeFigureOut">
              <a:rPr lang="en-US"/>
              <a:pPr>
                <a:defRPr/>
              </a:pPr>
              <a:t>1/12/2023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8DBA54-E458-4905-8D1B-8EB2FD3A82AC}"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962350" y="6272785"/>
            <a:ext cx="3272700" cy="365125"/>
          </a:xfrm>
          <a:prstGeom prst="rect">
            <a:avLst/>
          </a:prstGeom>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1087853" y="6272785"/>
            <a:ext cx="63260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F970CE-DEEC-4319-AE4E-3BEBE842DCAE}"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589" y="1600201"/>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5341" y="1600201"/>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F970CE-DEEC-4319-AE4E-3BEBE842DCAE}"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F970CE-DEEC-4319-AE4E-3BEBE842DCAE}" type="datetimeFigureOut">
              <a:rPr lang="en-US" smtClean="0"/>
              <a:pPr/>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F970CE-DEEC-4319-AE4E-3BEBE842DCAE}" type="datetimeFigureOut">
              <a:rPr lang="en-US" smtClean="0"/>
              <a:pPr/>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F970CE-DEEC-4319-AE4E-3BEBE842DCAE}"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970CE-DEEC-4319-AE4E-3BEBE842DCAE}"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970CE-DEEC-4319-AE4E-3BEBE842DCAE}"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hyperlink" Target="http://www.cuchd.in/" TargetMode="Externa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970CE-DEEC-4319-AE4E-3BEBE842DCAE}" type="datetimeFigureOut">
              <a:rPr lang="en-US" smtClean="0"/>
              <a:pPr/>
              <a:t>1/12/2023</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B150-B43E-436C-BF26-E2B2C3AE8676}" type="slidenum">
              <a:rPr lang="en-US" smtClean="0"/>
              <a:pPr/>
              <a:t>‹#›</a:t>
            </a:fld>
            <a:endParaRPr lang="en-US"/>
          </a:p>
        </p:txBody>
      </p:sp>
      <p:sp>
        <p:nvSpPr>
          <p:cNvPr id="7" name="Rectangle 6"/>
          <p:cNvSpPr/>
          <p:nvPr userDrawn="1"/>
        </p:nvSpPr>
        <p:spPr>
          <a:xfrm>
            <a:off x="30480" y="62506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smtClean="0">
                <a:solidFill>
                  <a:schemeClr val="bg1"/>
                </a:solidFill>
                <a:hlinkClick r:id="rId13"/>
              </a:rPr>
              <a:t>www.cuchd.in</a:t>
            </a:r>
            <a:r>
              <a:rPr lang="en-US" b="1" dirty="0" smtClean="0">
                <a:solidFill>
                  <a:schemeClr val="bg1"/>
                </a:solidFill>
              </a:rPr>
              <a:t>                                                       Computer Science and Engineering Department</a:t>
            </a:r>
            <a:endParaRPr lang="en-US" b="1" dirty="0">
              <a:solidFill>
                <a:schemeClr val="bg1"/>
              </a:solidFill>
            </a:endParaRP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5"/>
          </p:cNvPr>
          <p:cNvPicPr>
            <a:picLocks noChangeAspect="1" noChangeArrowheads="1"/>
          </p:cNvPicPr>
          <p:nvPr/>
        </p:nvPicPr>
        <p:blipFill>
          <a:blip r:embed="rId16"/>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smtClean="0">
                <a:solidFill>
                  <a:schemeClr val="bg1"/>
                </a:solidFill>
                <a:hlinkClick r:id="rId17"/>
              </a:rPr>
              <a:t>www.cuchd.in</a:t>
            </a:r>
            <a:r>
              <a:rPr lang="en-US" b="1" dirty="0" smtClean="0">
                <a:solidFill>
                  <a:schemeClr val="bg1"/>
                </a:solidFill>
              </a:rPr>
              <a:t>                                                       Computer Science and Engineering Department</a:t>
            </a:r>
            <a:endParaRPr lang="en-US" b="1" dirty="0">
              <a:solidFill>
                <a:schemeClr val="bg1"/>
              </a:solidFill>
            </a:endParaRP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www.cuchd.i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tutorialspoint.com/android/android_eclipse.htm" TargetMode="External"/><Relationship Id="rId2" Type="http://schemas.openxmlformats.org/officeDocument/2006/relationships/hyperlink" Target="http://www.tutorialspoint.com/android/android_studio.htm"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s://www.academia.edu/22377111/Professional_Mobile_Application_Development"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hyperlink" Target="https://www.youtube.com/watch?v=t38wfcfm1E4" TargetMode="External"/><Relationship Id="rId5" Type="http://schemas.openxmlformats.org/officeDocument/2006/relationships/hyperlink" Target="https://www.youtube.com/watch?v=XaHFNhHfXwQ&amp;t=1s" TargetMode="External"/><Relationship Id="rId4" Type="http://schemas.openxmlformats.org/officeDocument/2006/relationships/hyperlink" Target="https://www.youtube.com/watch?v=TwXuY2w7Zv0"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3079" name="CorelDRAW" r:id="rId4" imgW="2169000" imgH="2169360" progId="">
                  <p:embed/>
                </p:oleObj>
              </mc:Choice>
              <mc:Fallback>
                <p:oleObj name="CorelDRAW" r:id="rId4"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id="{AC6DB94B-BA01-4C3C-92C8-ABB949BCB39B}"/>
              </a:ext>
            </a:extLst>
          </p:cNvPr>
          <p:cNvSpPr txBox="1"/>
          <p:nvPr/>
        </p:nvSpPr>
        <p:spPr>
          <a:xfrm>
            <a:off x="2132012" y="4475274"/>
            <a:ext cx="7089619" cy="236988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Overview of Android Platform</a:t>
            </a:r>
            <a:endParaRPr lang="en-US" sz="2400" dirty="0" smtClean="0">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2000" b="1" dirty="0" smtClean="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endParaRPr lang="en-US" sz="2000" b="1" dirty="0" smtClean="0">
              <a:latin typeface="Arial Black" panose="020B0A04020102020204" pitchFamily="34" charset="0"/>
              <a:ea typeface="Calibri" panose="020F0502020204030204" pitchFamily="34" charset="0"/>
              <a:cs typeface="Times New Roman" pitchFamily="18" charset="0"/>
            </a:endParaRPr>
          </a:p>
          <a:p>
            <a:pPr defTabSz="622300">
              <a:lnSpc>
                <a:spcPct val="90000"/>
              </a:lnSpc>
              <a:spcBef>
                <a:spcPct val="0"/>
              </a:spcBef>
              <a:spcAft>
                <a:spcPct val="35000"/>
              </a:spcAft>
            </a:pPr>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387300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320456" y="609600"/>
            <a:ext cx="10563648" cy="609600"/>
          </a:xfrm>
        </p:spPr>
        <p:txBody>
          <a:bodyPr/>
          <a:lstStyle/>
          <a:p>
            <a:pPr eaLnBrk="1" hangingPunct="1">
              <a:defRPr/>
            </a:pPr>
            <a:r>
              <a:rPr lang="en-US" dirty="0" smtClean="0"/>
              <a:t>API LEVELS</a:t>
            </a:r>
          </a:p>
        </p:txBody>
      </p:sp>
      <p:pic>
        <p:nvPicPr>
          <p:cNvPr id="22533" name="Picture 2"/>
          <p:cNvPicPr>
            <a:picLocks noGrp="1" noChangeAspect="1" noChangeArrowheads="1"/>
          </p:cNvPicPr>
          <p:nvPr>
            <p:ph idx="1"/>
          </p:nvPr>
        </p:nvPicPr>
        <p:blipFill>
          <a:blip r:embed="rId2"/>
          <a:srcRect/>
          <a:stretch>
            <a:fillRect/>
          </a:stretch>
        </p:blipFill>
        <p:spPr bwMode="auto">
          <a:xfrm>
            <a:off x="1320456" y="1219200"/>
            <a:ext cx="9954207" cy="4495800"/>
          </a:xfrm>
          <a:noFill/>
          <a:ln>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Android - Environment Setup</a:t>
            </a:r>
            <a:br>
              <a:rPr lang="en-US" dirty="0" smtClean="0"/>
            </a:br>
            <a:endParaRPr lang="en-US" dirty="0" smtClean="0"/>
          </a:p>
        </p:txBody>
      </p:sp>
      <p:sp>
        <p:nvSpPr>
          <p:cNvPr id="23557"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Following is the list of software's you will need before you start your Android application programming.</a:t>
            </a:r>
          </a:p>
          <a:p>
            <a:pPr eaLnBrk="1" hangingPunct="1"/>
            <a:r>
              <a:rPr lang="en-US" smtClean="0"/>
              <a:t>Java JDK5 or later version</a:t>
            </a:r>
          </a:p>
          <a:p>
            <a:pPr eaLnBrk="1" hangingPunct="1"/>
            <a:r>
              <a:rPr lang="en-US" smtClean="0"/>
              <a:t>Android SDK</a:t>
            </a:r>
          </a:p>
          <a:p>
            <a:pPr eaLnBrk="1" hangingPunct="1"/>
            <a:r>
              <a:rPr lang="en-US" smtClean="0"/>
              <a:t>Java Runtime Environment (JRE) 6</a:t>
            </a:r>
          </a:p>
          <a:p>
            <a:pPr eaLnBrk="1" hangingPunct="1"/>
            <a:r>
              <a:rPr lang="en-US" smtClean="0"/>
              <a:t>Android Studio</a:t>
            </a:r>
          </a:p>
          <a:p>
            <a:pPr eaLnBrk="1" hangingPunct="1"/>
            <a:r>
              <a:rPr lang="en-US" smtClean="0"/>
              <a:t>Eclipse IDE for Java Developers (optional)</a:t>
            </a:r>
          </a:p>
          <a:p>
            <a:pPr eaLnBrk="1" hangingPunct="1"/>
            <a:r>
              <a:rPr lang="en-US" smtClean="0"/>
              <a:t>Android Development Tools (ADT) Eclipse Plug-in (optional)</a:t>
            </a:r>
          </a:p>
          <a:p>
            <a:pPr eaLnBrk="1" hangingPunct="1"/>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177" y="533400"/>
            <a:ext cx="10563648" cy="609600"/>
          </a:xfrm>
        </p:spPr>
        <p:txBody>
          <a:bodyPr rtlCol="0">
            <a:normAutofit fontScale="90000"/>
          </a:bodyPr>
          <a:lstStyle/>
          <a:p>
            <a:pPr eaLnBrk="1" fontAlgn="auto" hangingPunct="1">
              <a:spcAft>
                <a:spcPts val="0"/>
              </a:spcAft>
              <a:defRPr/>
            </a:pPr>
            <a:r>
              <a:rPr lang="en-US" dirty="0" smtClean="0"/>
              <a:t>Set-up Java Development Kit (JDK)</a:t>
            </a:r>
            <a:br>
              <a:rPr lang="en-US" dirty="0" smtClean="0"/>
            </a:br>
            <a:endParaRPr lang="en-US" dirty="0" smtClean="0"/>
          </a:p>
        </p:txBody>
      </p:sp>
      <p:sp>
        <p:nvSpPr>
          <p:cNvPr id="3" name="Content Placeholder 2"/>
          <p:cNvSpPr>
            <a:spLocks noGrp="1"/>
          </p:cNvSpPr>
          <p:nvPr>
            <p:ph idx="1"/>
          </p:nvPr>
        </p:nvSpPr>
        <p:spPr>
          <a:xfrm>
            <a:off x="1218882" y="1066801"/>
            <a:ext cx="10969943" cy="4983163"/>
          </a:xfrm>
        </p:spPr>
        <p:txBody>
          <a:bodyPr rtlCol="0">
            <a:normAutofit fontScale="85000" lnSpcReduction="10000"/>
          </a:bodyPr>
          <a:lstStyle/>
          <a:p>
            <a:pPr algn="just" eaLnBrk="1" fontAlgn="auto" hangingPunct="1">
              <a:spcAft>
                <a:spcPts val="0"/>
              </a:spcAft>
              <a:buFont typeface="Arial" pitchFamily="34" charset="0"/>
              <a:buChar char="•"/>
              <a:defRPr/>
            </a:pPr>
            <a:r>
              <a:rPr lang="en-US" dirty="0" smtClean="0"/>
              <a:t>You can download the latest version of Java JDK from Oracle's Java site: </a:t>
            </a:r>
            <a:r>
              <a:rPr lang="en-US" dirty="0" smtClean="0">
                <a:hlinkClick r:id="rId3"/>
              </a:rPr>
              <a:t>Java SE Downloads</a:t>
            </a:r>
            <a:r>
              <a:rPr lang="en-US" dirty="0" smtClean="0"/>
              <a:t>. You will find instructions for installing JDK in downloaded files, follow the given instructions to install and configure the setup. Finally set PATH and JAVA_HOME environment variables to refer to the directory that contains </a:t>
            </a:r>
            <a:r>
              <a:rPr lang="en-US" b="1" dirty="0" smtClean="0"/>
              <a:t>java</a:t>
            </a:r>
            <a:r>
              <a:rPr lang="en-US" dirty="0" smtClean="0"/>
              <a:t> and </a:t>
            </a:r>
            <a:r>
              <a:rPr lang="en-US" b="1" dirty="0" err="1" smtClean="0"/>
              <a:t>javac</a:t>
            </a:r>
            <a:r>
              <a:rPr lang="en-US" dirty="0" smtClean="0"/>
              <a:t>, typically </a:t>
            </a:r>
            <a:r>
              <a:rPr lang="en-US" dirty="0" err="1" smtClean="0"/>
              <a:t>java_install_dir</a:t>
            </a:r>
            <a:r>
              <a:rPr lang="en-US" dirty="0" smtClean="0"/>
              <a:t>/bin and </a:t>
            </a:r>
            <a:r>
              <a:rPr lang="en-US" dirty="0" err="1" smtClean="0"/>
              <a:t>java_install_dir</a:t>
            </a:r>
            <a:r>
              <a:rPr lang="en-US" dirty="0" smtClean="0"/>
              <a:t> respectively.</a:t>
            </a:r>
          </a:p>
          <a:p>
            <a:pPr algn="just" eaLnBrk="1" fontAlgn="auto" hangingPunct="1">
              <a:spcAft>
                <a:spcPts val="0"/>
              </a:spcAft>
              <a:buFont typeface="Arial" pitchFamily="34" charset="0"/>
              <a:buNone/>
              <a:defRPr/>
            </a:pPr>
            <a:endParaRPr lang="en-US" dirty="0" smtClean="0"/>
          </a:p>
          <a:p>
            <a:pPr algn="just" eaLnBrk="1" fontAlgn="auto" hangingPunct="1">
              <a:spcAft>
                <a:spcPts val="0"/>
              </a:spcAft>
              <a:buFont typeface="Arial" pitchFamily="34" charset="0"/>
              <a:buChar char="•"/>
              <a:defRPr/>
            </a:pPr>
            <a:r>
              <a:rPr lang="en-US" dirty="0" smtClean="0"/>
              <a:t>If you are running Windows and installed the JDK in C:\jdk1.6.0_15, you would have to put the following line in your C:\autoexec.bat file.</a:t>
            </a:r>
          </a:p>
          <a:p>
            <a:pPr algn="just" eaLnBrk="1" fontAlgn="auto" hangingPunct="1">
              <a:spcAft>
                <a:spcPts val="0"/>
              </a:spcAft>
              <a:buFont typeface="Arial" pitchFamily="34" charset="0"/>
              <a:buNone/>
              <a:defRPr/>
            </a:pPr>
            <a:endParaRPr lang="en-US" dirty="0" smtClean="0"/>
          </a:p>
          <a:p>
            <a:pPr algn="just" eaLnBrk="1" fontAlgn="auto" hangingPunct="1">
              <a:spcAft>
                <a:spcPts val="0"/>
              </a:spcAft>
              <a:buFont typeface="Arial" pitchFamily="34" charset="0"/>
              <a:buChar char="•"/>
              <a:defRPr/>
            </a:pPr>
            <a:r>
              <a:rPr lang="en-US" dirty="0" smtClean="0"/>
              <a:t>set PATH=C:\jdk1.7.0_75\bin;%PATH% set JAVA_HOME=C:\jdk1.7.0_75 Alternatively, you could also right-click on </a:t>
            </a:r>
            <a:r>
              <a:rPr lang="en-US" i="1" dirty="0" smtClean="0"/>
              <a:t>My Computer</a:t>
            </a:r>
            <a:r>
              <a:rPr lang="en-US" dirty="0" smtClean="0"/>
              <a:t>, select </a:t>
            </a:r>
            <a:r>
              <a:rPr lang="en-US" i="1" dirty="0" smtClean="0"/>
              <a:t>Properties</a:t>
            </a:r>
            <a:r>
              <a:rPr lang="en-US" dirty="0" smtClean="0"/>
              <a:t>, then </a:t>
            </a:r>
            <a:r>
              <a:rPr lang="en-US" i="1" dirty="0" smtClean="0"/>
              <a:t>Advanced</a:t>
            </a:r>
            <a:r>
              <a:rPr lang="en-US" dirty="0" smtClean="0"/>
              <a:t>, then </a:t>
            </a:r>
            <a:r>
              <a:rPr lang="en-US" i="1" dirty="0" smtClean="0"/>
              <a:t>Environment Variables</a:t>
            </a:r>
            <a:r>
              <a:rPr lang="en-US" dirty="0" smtClean="0"/>
              <a:t>. Then, you would update the PATH value and press the OK button.</a:t>
            </a:r>
          </a:p>
          <a:p>
            <a:pPr algn="just" eaLnBrk="1" fontAlgn="auto" hangingPunct="1">
              <a:spcAft>
                <a:spcPts val="0"/>
              </a:spcAft>
              <a:buFont typeface="Arial" pitchFamily="34" charset="0"/>
              <a:buNone/>
              <a:defRPr/>
            </a:pPr>
            <a:endParaRPr lang="en-US" dirty="0" smtClean="0"/>
          </a:p>
          <a:p>
            <a:pPr algn="just" eaLnBrk="1" fontAlgn="auto" hangingPunct="1">
              <a:spcAft>
                <a:spcPts val="0"/>
              </a:spcAft>
              <a:buFont typeface="Arial" pitchFamily="34" charset="0"/>
              <a:buChar char="•"/>
              <a:defRPr/>
            </a:pPr>
            <a:r>
              <a:rPr lang="en-US" dirty="0" smtClean="0"/>
              <a:t>On Linux, if the SDK is installed in /</a:t>
            </a:r>
            <a:r>
              <a:rPr lang="en-US" dirty="0" err="1" smtClean="0"/>
              <a:t>usr</a:t>
            </a:r>
            <a:r>
              <a:rPr lang="en-US" dirty="0" smtClean="0"/>
              <a:t>/local/jdk1.6.0_15 and you use the C shell, you would put the following code into your </a:t>
            </a:r>
            <a:r>
              <a:rPr lang="en-US" b="1" dirty="0" smtClean="0"/>
              <a:t>.</a:t>
            </a:r>
            <a:r>
              <a:rPr lang="en-US" b="1" dirty="0" err="1" smtClean="0"/>
              <a:t>cshrc</a:t>
            </a:r>
            <a:r>
              <a:rPr lang="en-US" dirty="0" smtClean="0"/>
              <a:t> file.</a:t>
            </a:r>
          </a:p>
          <a:p>
            <a:pPr algn="just" eaLnBrk="1" fontAlgn="auto" hangingPunct="1">
              <a:spcAft>
                <a:spcPts val="0"/>
              </a:spcAft>
              <a:buFont typeface="Arial" pitchFamily="34" charset="0"/>
              <a:buNone/>
              <a:defRPr/>
            </a:pPr>
            <a:endParaRPr lang="en-US" dirty="0" smtClean="0"/>
          </a:p>
          <a:p>
            <a:pPr algn="just" eaLnBrk="1" fontAlgn="auto" hangingPunct="1">
              <a:spcAft>
                <a:spcPts val="0"/>
              </a:spcAft>
              <a:buFont typeface="Arial" pitchFamily="34" charset="0"/>
              <a:buChar char="•"/>
              <a:defRPr/>
            </a:pPr>
            <a:r>
              <a:rPr lang="en-US" dirty="0" err="1" smtClean="0"/>
              <a:t>setenv</a:t>
            </a:r>
            <a:r>
              <a:rPr lang="en-US" dirty="0" smtClean="0"/>
              <a:t> PATH /</a:t>
            </a:r>
            <a:r>
              <a:rPr lang="en-US" dirty="0" err="1" smtClean="0"/>
              <a:t>usr</a:t>
            </a:r>
            <a:r>
              <a:rPr lang="en-US" dirty="0" smtClean="0"/>
              <a:t>/local/jdk1.7.0_75/bin:$PATH </a:t>
            </a:r>
            <a:r>
              <a:rPr lang="en-US" dirty="0" err="1" smtClean="0"/>
              <a:t>setenv</a:t>
            </a:r>
            <a:r>
              <a:rPr lang="en-US" dirty="0" smtClean="0"/>
              <a:t> JAVA_HOME /</a:t>
            </a:r>
            <a:r>
              <a:rPr lang="en-US" dirty="0" err="1" smtClean="0"/>
              <a:t>usr</a:t>
            </a:r>
            <a:r>
              <a:rPr lang="en-US" dirty="0" smtClean="0"/>
              <a:t>/local/jdk1.7.0_75</a:t>
            </a:r>
          </a:p>
        </p:txBody>
      </p:sp>
      <p:sp>
        <p:nvSpPr>
          <p:cNvPr id="5" name="Rectangle 4"/>
          <p:cNvSpPr/>
          <p:nvPr/>
        </p:nvSpPr>
        <p:spPr>
          <a:xfrm>
            <a:off x="30480" y="6250675"/>
            <a:ext cx="12161520" cy="607325"/>
          </a:xfrm>
          <a:prstGeom prst="rect">
            <a:avLst/>
          </a:prstGeom>
          <a:solidFill>
            <a:srgbClr val="C00000"/>
          </a:solidFill>
          <a:ln w="12700" cap="flat" cmpd="sng" algn="ctr">
            <a:noFill/>
            <a:prstDash val="solid"/>
          </a:ln>
          <a:effectLst/>
        </p:spPr>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ysClr val="window" lastClr="FFFFFF"/>
              </a:solidFill>
              <a:effectLst/>
              <a:uLnTx/>
              <a:uFillTx/>
              <a:latin typeface="Rockwel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ysClr val="window" lastClr="FFFFFF"/>
                </a:solidFill>
                <a:effectLst/>
                <a:uLnTx/>
                <a:uFillTx/>
                <a:latin typeface="Rockwell"/>
                <a:ea typeface="+mn-ea"/>
                <a:cs typeface="+mn-cs"/>
                <a:hlinkClick r:id="rId4"/>
              </a:rPr>
              <a:t>www.cuchd.in</a:t>
            </a:r>
            <a:r>
              <a:rPr kumimoji="0" lang="en-US" sz="1800" b="1" i="0" u="none" strike="noStrike" kern="1200" cap="none" spc="0" normalizeH="0" baseline="0" noProof="0" dirty="0" smtClean="0">
                <a:ln>
                  <a:noFill/>
                </a:ln>
                <a:solidFill>
                  <a:sysClr val="window" lastClr="FFFFFF"/>
                </a:solidFill>
                <a:effectLst/>
                <a:uLnTx/>
                <a:uFillTx/>
                <a:latin typeface="Rockwell"/>
                <a:ea typeface="+mn-ea"/>
                <a:cs typeface="+mn-cs"/>
              </a:rPr>
              <a:t>                                                       Computer Science and Engineering Department</a:t>
            </a:r>
            <a:endParaRPr kumimoji="0" lang="en-US" sz="1800" b="1" i="0" u="none" strike="noStrike" kern="1200" cap="none" spc="0" normalizeH="0" baseline="0" noProof="0" dirty="0">
              <a:ln>
                <a:noFill/>
              </a:ln>
              <a:solidFill>
                <a:sysClr val="window" lastClr="FFFFFF"/>
              </a:solidFill>
              <a:effectLst/>
              <a:uLnTx/>
              <a:uFillTx/>
              <a:latin typeface="Rockwel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ysClr val="window" lastClr="FFFFFF"/>
              </a:solidFill>
              <a:effectLst/>
              <a:uLnTx/>
              <a:uFillTx/>
              <a:latin typeface="Rockwell"/>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Android IDEs</a:t>
            </a:r>
            <a:br>
              <a:rPr lang="en-US" dirty="0" smtClean="0"/>
            </a:br>
            <a:endParaRPr lang="en-US" dirty="0" smtClean="0"/>
          </a:p>
        </p:txBody>
      </p:sp>
      <p:sp>
        <p:nvSpPr>
          <p:cNvPr id="25605"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hlinkClick r:id="rId2"/>
              </a:rPr>
              <a:t>Android Studio</a:t>
            </a:r>
            <a:endParaRPr lang="en-US" smtClean="0"/>
          </a:p>
          <a:p>
            <a:pPr eaLnBrk="1" hangingPunct="1"/>
            <a:r>
              <a:rPr lang="en-US" smtClean="0">
                <a:hlinkClick r:id="rId3"/>
              </a:rPr>
              <a:t>Eclipse IDE</a:t>
            </a:r>
            <a:endParaRPr lang="en-US" smtClean="0"/>
          </a:p>
          <a:p>
            <a:pPr eaLnBrk="1" hangingPunct="1">
              <a:buFont typeface="Arial" charset="0"/>
              <a:buNone/>
            </a:pPr>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8012" y="33098"/>
            <a:ext cx="9434508" cy="752129"/>
          </a:xfrm>
          <a:prstGeom prst="rect">
            <a:avLst/>
          </a:prstGeom>
        </p:spPr>
        <p:txBody>
          <a:bodyPr vert="horz" wrap="square" lIns="0" tIns="13335" rIns="0" bIns="0" rtlCol="0" anchor="ctr">
            <a:spAutoFit/>
          </a:bodyPr>
          <a:lstStyle/>
          <a:p>
            <a:pPr marL="12700" marR="5080">
              <a:lnSpc>
                <a:spcPct val="100000"/>
              </a:lnSpc>
              <a:spcBef>
                <a:spcPts val="105"/>
              </a:spcBef>
            </a:pPr>
            <a:r>
              <a:rPr lang="en-US" dirty="0">
                <a:latin typeface="Raleway ExtraBold" pitchFamily="34" charset="-52"/>
              </a:rPr>
              <a:t> </a:t>
            </a:r>
            <a:r>
              <a:rPr lang="en-US" dirty="0"/>
              <a:t>Android versions &amp; API levels</a:t>
            </a:r>
            <a:r>
              <a:rPr lang="en-US" spc="-25" dirty="0" smtClean="0"/>
              <a:t/>
            </a:r>
            <a:br>
              <a:rPr lang="en-US" spc="-25" dirty="0" smtClean="0"/>
            </a:br>
            <a:r>
              <a:rPr spc="-25" dirty="0" smtClean="0"/>
              <a:t>Version</a:t>
            </a:r>
            <a:r>
              <a:rPr spc="-25" dirty="0"/>
              <a:t>: </a:t>
            </a:r>
            <a:r>
              <a:rPr dirty="0"/>
              <a:t>1.0 (Apple</a:t>
            </a:r>
            <a:r>
              <a:rPr spc="-70" dirty="0"/>
              <a:t> </a:t>
            </a:r>
            <a:r>
              <a:rPr spc="-5" dirty="0"/>
              <a:t>Pie)  </a:t>
            </a:r>
            <a:r>
              <a:rPr dirty="0"/>
              <a:t>API </a:t>
            </a:r>
            <a:r>
              <a:rPr spc="-5" dirty="0"/>
              <a:t>level:</a:t>
            </a:r>
            <a:r>
              <a:rPr spc="-30" dirty="0"/>
              <a:t> </a:t>
            </a:r>
            <a:r>
              <a:rPr dirty="0"/>
              <a:t>1</a:t>
            </a:r>
          </a:p>
        </p:txBody>
      </p:sp>
      <p:sp>
        <p:nvSpPr>
          <p:cNvPr id="3" name="object 3"/>
          <p:cNvSpPr txBox="1"/>
          <p:nvPr/>
        </p:nvSpPr>
        <p:spPr>
          <a:xfrm>
            <a:off x="1613470" y="1393825"/>
            <a:ext cx="7204848" cy="4045338"/>
          </a:xfrm>
          <a:prstGeom prst="rect">
            <a:avLst/>
          </a:prstGeom>
        </p:spPr>
        <p:txBody>
          <a:bodyPr vert="horz" wrap="square" lIns="0" tIns="13335" rIns="0" bIns="0" rtlCol="0">
            <a:spAutoFit/>
          </a:bodyPr>
          <a:lstStyle/>
          <a:p>
            <a:pPr marL="469265" marR="5080" indent="-457200">
              <a:buFont typeface="Arial" panose="020B0604020202020204" pitchFamily="34" charset="0"/>
              <a:buChar char="•"/>
              <a:tabLst>
                <a:tab pos="299085" algn="l"/>
                <a:tab pos="299720" algn="l"/>
              </a:tabLst>
            </a:pPr>
            <a:r>
              <a:rPr sz="2800" spc="-5" dirty="0">
                <a:latin typeface="Times New Roman"/>
                <a:cs typeface="Times New Roman"/>
              </a:rPr>
              <a:t>Android Market allowed application downloads  and updates through the Market</a:t>
            </a:r>
            <a:r>
              <a:rPr sz="2800" spc="50" dirty="0">
                <a:latin typeface="Times New Roman"/>
                <a:cs typeface="Times New Roman"/>
              </a:rPr>
              <a:t> </a:t>
            </a:r>
            <a:r>
              <a:rPr sz="2800" spc="-5" dirty="0">
                <a:latin typeface="Times New Roman"/>
                <a:cs typeface="Times New Roman"/>
              </a:rPr>
              <a:t>application</a:t>
            </a:r>
            <a:endParaRPr sz="2800" dirty="0">
              <a:latin typeface="Times New Roman"/>
              <a:cs typeface="Times New Roman"/>
            </a:endParaRPr>
          </a:p>
          <a:p>
            <a:pPr marL="299085" indent="-287020">
              <a:spcBef>
                <a:spcPts val="384"/>
              </a:spcBef>
              <a:buFont typeface="Arial"/>
              <a:buChar char="•"/>
              <a:tabLst>
                <a:tab pos="299085" algn="l"/>
                <a:tab pos="299720" algn="l"/>
              </a:tabLst>
            </a:pPr>
            <a:r>
              <a:rPr sz="2800" spc="-10" dirty="0">
                <a:latin typeface="Times New Roman"/>
                <a:cs typeface="Times New Roman"/>
              </a:rPr>
              <a:t>Gmail </a:t>
            </a:r>
            <a:r>
              <a:rPr sz="2800" spc="-5" dirty="0">
                <a:latin typeface="Times New Roman"/>
                <a:cs typeface="Times New Roman"/>
              </a:rPr>
              <a:t>synchronization with the</a:t>
            </a:r>
            <a:r>
              <a:rPr sz="2800" spc="105" dirty="0">
                <a:latin typeface="Times New Roman"/>
                <a:cs typeface="Times New Roman"/>
              </a:rPr>
              <a:t> </a:t>
            </a:r>
            <a:r>
              <a:rPr sz="2800" spc="-10" dirty="0">
                <a:latin typeface="Times New Roman"/>
                <a:cs typeface="Times New Roman"/>
              </a:rPr>
              <a:t>Gmail</a:t>
            </a:r>
            <a:endParaRPr sz="2800" dirty="0">
              <a:latin typeface="Times New Roman"/>
              <a:cs typeface="Times New Roman"/>
            </a:endParaRPr>
          </a:p>
          <a:p>
            <a:pPr marL="299085"/>
            <a:r>
              <a:rPr sz="2800" spc="-5" dirty="0">
                <a:latin typeface="Times New Roman"/>
                <a:cs typeface="Times New Roman"/>
              </a:rPr>
              <a:t>application.</a:t>
            </a:r>
            <a:endParaRPr sz="2800" dirty="0">
              <a:latin typeface="Times New Roman"/>
              <a:cs typeface="Times New Roman"/>
            </a:endParaRPr>
          </a:p>
          <a:p>
            <a:pPr marL="299085" marR="339090" indent="-287020">
              <a:spcBef>
                <a:spcPts val="385"/>
              </a:spcBef>
              <a:buFont typeface="Arial"/>
              <a:buChar char="•"/>
              <a:tabLst>
                <a:tab pos="299085" algn="l"/>
                <a:tab pos="299720" algn="l"/>
              </a:tabLst>
            </a:pPr>
            <a:r>
              <a:rPr sz="2800" spc="-5" dirty="0">
                <a:latin typeface="Times New Roman"/>
                <a:cs typeface="Times New Roman"/>
              </a:rPr>
              <a:t>Google Search, allowing users to search the  Internet and phone applications, contacts,  </a:t>
            </a:r>
            <a:r>
              <a:rPr sz="2800" spc="-10" dirty="0">
                <a:latin typeface="Times New Roman"/>
                <a:cs typeface="Times New Roman"/>
              </a:rPr>
              <a:t>calendar,</a:t>
            </a:r>
            <a:r>
              <a:rPr sz="2800" spc="10" dirty="0">
                <a:latin typeface="Times New Roman"/>
                <a:cs typeface="Times New Roman"/>
              </a:rPr>
              <a:t> </a:t>
            </a:r>
            <a:r>
              <a:rPr sz="2800" spc="-5" dirty="0">
                <a:latin typeface="Times New Roman"/>
                <a:cs typeface="Times New Roman"/>
              </a:rPr>
              <a:t>etc.</a:t>
            </a:r>
            <a:endParaRPr sz="2800" dirty="0">
              <a:latin typeface="Times New Roman"/>
              <a:cs typeface="Times New Roman"/>
            </a:endParaRPr>
          </a:p>
          <a:p>
            <a:pPr marL="299085" indent="-287020">
              <a:spcBef>
                <a:spcPts val="384"/>
              </a:spcBef>
              <a:buFont typeface="Arial"/>
              <a:buChar char="•"/>
              <a:tabLst>
                <a:tab pos="299085" algn="l"/>
                <a:tab pos="299720" algn="l"/>
              </a:tabLst>
            </a:pPr>
            <a:r>
              <a:rPr sz="2800" spc="-5" dirty="0">
                <a:latin typeface="Times New Roman"/>
                <a:cs typeface="Times New Roman"/>
              </a:rPr>
              <a:t>Instant </a:t>
            </a:r>
            <a:r>
              <a:rPr sz="2800" spc="-10" dirty="0">
                <a:latin typeface="Times New Roman"/>
                <a:cs typeface="Times New Roman"/>
              </a:rPr>
              <a:t>messaging, </a:t>
            </a:r>
            <a:r>
              <a:rPr sz="2800" spc="-5" dirty="0">
                <a:latin typeface="Times New Roman"/>
                <a:cs typeface="Times New Roman"/>
              </a:rPr>
              <a:t>text </a:t>
            </a:r>
            <a:r>
              <a:rPr sz="2800" spc="-10" dirty="0">
                <a:latin typeface="Times New Roman"/>
                <a:cs typeface="Times New Roman"/>
              </a:rPr>
              <a:t>messaging, </a:t>
            </a:r>
            <a:r>
              <a:rPr sz="2800" spc="-5" dirty="0">
                <a:latin typeface="Times New Roman"/>
                <a:cs typeface="Times New Roman"/>
              </a:rPr>
              <a:t>and</a:t>
            </a:r>
            <a:r>
              <a:rPr sz="2800" spc="175" dirty="0">
                <a:latin typeface="Times New Roman"/>
                <a:cs typeface="Times New Roman"/>
              </a:rPr>
              <a:t> </a:t>
            </a:r>
            <a:r>
              <a:rPr sz="2800" spc="-10" dirty="0">
                <a:latin typeface="Times New Roman"/>
                <a:cs typeface="Times New Roman"/>
              </a:rPr>
              <a:t>MMS</a:t>
            </a:r>
            <a:endParaRPr sz="2800" dirty="0">
              <a:latin typeface="Times New Roman"/>
              <a:cs typeface="Times New Roman"/>
            </a:endParaRPr>
          </a:p>
        </p:txBody>
      </p:sp>
      <p:sp>
        <p:nvSpPr>
          <p:cNvPr id="4" name="object 4"/>
          <p:cNvSpPr/>
          <p:nvPr/>
        </p:nvSpPr>
        <p:spPr>
          <a:xfrm>
            <a:off x="8385391" y="2640979"/>
            <a:ext cx="3351927" cy="3288792"/>
          </a:xfrm>
          <a:prstGeom prst="rect">
            <a:avLst/>
          </a:prstGeom>
          <a:blipFill>
            <a:blip r:embed="rId2" cstate="print"/>
            <a:stretch>
              <a:fillRect/>
            </a:stretch>
          </a:blipFill>
        </p:spPr>
        <p:txBody>
          <a:bodyPr wrap="square" lIns="0" tIns="0" rIns="0" bIns="0" rtlCol="0"/>
          <a:lstStyle/>
          <a:p>
            <a:endParaRPr dirty="0"/>
          </a:p>
        </p:txBody>
      </p:sp>
      <p:sp>
        <p:nvSpPr>
          <p:cNvPr id="5" name="Slide Number Placeholder 4">
            <a:extLst>
              <a:ext uri="{FF2B5EF4-FFF2-40B4-BE49-F238E27FC236}">
                <a16:creationId xmlns:a16="http://schemas.microsoft.com/office/drawing/2014/main" id="{78E13FF4-3064-E740-B723-7D5EA5D7F28E}"/>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14</a:t>
            </a:fld>
            <a:endParaRPr lang="en-US" dirty="0"/>
          </a:p>
        </p:txBody>
      </p:sp>
      <p:sp>
        <p:nvSpPr>
          <p:cNvPr id="6" name="Oval 5">
            <a:extLst>
              <a:ext uri="{FF2B5EF4-FFF2-40B4-BE49-F238E27FC236}">
                <a16:creationId xmlns:a16="http://schemas.microsoft.com/office/drawing/2014/main" id="{C1A87A2F-6223-DA44-A435-84DA0206B745}"/>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679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239" y="184310"/>
            <a:ext cx="10237187" cy="382797"/>
          </a:xfrm>
          <a:prstGeom prst="rect">
            <a:avLst/>
          </a:prstGeom>
        </p:spPr>
        <p:txBody>
          <a:bodyPr vert="horz" wrap="square" lIns="0" tIns="13335" rIns="0" bIns="0" rtlCol="0" anchor="ctr">
            <a:spAutoFit/>
          </a:bodyPr>
          <a:lstStyle/>
          <a:p>
            <a:pPr marL="12700">
              <a:lnSpc>
                <a:spcPct val="100000"/>
              </a:lnSpc>
              <a:spcBef>
                <a:spcPts val="105"/>
              </a:spcBef>
            </a:pPr>
            <a:r>
              <a:rPr spc="-25" dirty="0"/>
              <a:t>Version: </a:t>
            </a:r>
            <a:r>
              <a:rPr dirty="0"/>
              <a:t>1.5</a:t>
            </a:r>
            <a:r>
              <a:rPr spc="-50" dirty="0"/>
              <a:t> </a:t>
            </a:r>
            <a:r>
              <a:rPr dirty="0"/>
              <a:t>(Cupcake)</a:t>
            </a:r>
            <a:r>
              <a:rPr lang="en-US" dirty="0"/>
              <a:t> </a:t>
            </a:r>
            <a:r>
              <a:rPr dirty="0"/>
              <a:t>API </a:t>
            </a:r>
            <a:r>
              <a:rPr spc="-5" dirty="0"/>
              <a:t>level:</a:t>
            </a:r>
            <a:r>
              <a:rPr spc="-30" dirty="0"/>
              <a:t> </a:t>
            </a:r>
            <a:r>
              <a:rPr dirty="0"/>
              <a:t>3</a:t>
            </a:r>
          </a:p>
        </p:txBody>
      </p:sp>
      <p:sp>
        <p:nvSpPr>
          <p:cNvPr id="3" name="object 3"/>
          <p:cNvSpPr txBox="1"/>
          <p:nvPr/>
        </p:nvSpPr>
        <p:spPr>
          <a:xfrm>
            <a:off x="844239" y="1125690"/>
            <a:ext cx="6090014" cy="4147930"/>
          </a:xfrm>
          <a:prstGeom prst="rect">
            <a:avLst/>
          </a:prstGeom>
        </p:spPr>
        <p:txBody>
          <a:bodyPr vert="horz" wrap="square" lIns="0" tIns="13335" rIns="0" bIns="0" rtlCol="0">
            <a:spAutoFit/>
          </a:bodyPr>
          <a:lstStyle/>
          <a:p>
            <a:pPr marL="299085" marR="5080" indent="-287020">
              <a:buFont typeface="Arial"/>
              <a:buChar char="•"/>
              <a:tabLst>
                <a:tab pos="299085" algn="l"/>
                <a:tab pos="299720" algn="l"/>
              </a:tabLst>
            </a:pPr>
            <a:r>
              <a:rPr sz="2800" spc="-25" dirty="0">
                <a:latin typeface="Times New Roman"/>
                <a:cs typeface="Times New Roman"/>
              </a:rPr>
              <a:t>Video </a:t>
            </a:r>
            <a:r>
              <a:rPr sz="2800" dirty="0">
                <a:latin typeface="Times New Roman"/>
                <a:cs typeface="Times New Roman"/>
              </a:rPr>
              <a:t>recording and playback in</a:t>
            </a:r>
            <a:r>
              <a:rPr sz="2800" spc="-60" dirty="0">
                <a:latin typeface="Times New Roman"/>
                <a:cs typeface="Times New Roman"/>
              </a:rPr>
              <a:t> </a:t>
            </a:r>
            <a:r>
              <a:rPr sz="2800" spc="-5" dirty="0">
                <a:latin typeface="Times New Roman"/>
                <a:cs typeface="Times New Roman"/>
              </a:rPr>
              <a:t>MPEG-  </a:t>
            </a:r>
            <a:r>
              <a:rPr sz="2800" dirty="0">
                <a:latin typeface="Times New Roman"/>
                <a:cs typeface="Times New Roman"/>
              </a:rPr>
              <a:t>4 and </a:t>
            </a:r>
            <a:r>
              <a:rPr sz="2800" spc="-5" dirty="0">
                <a:latin typeface="Times New Roman"/>
                <a:cs typeface="Times New Roman"/>
              </a:rPr>
              <a:t>3GP</a:t>
            </a:r>
            <a:r>
              <a:rPr sz="2800" spc="-85" dirty="0">
                <a:latin typeface="Times New Roman"/>
                <a:cs typeface="Times New Roman"/>
              </a:rPr>
              <a:t> </a:t>
            </a:r>
            <a:r>
              <a:rPr sz="2800" spc="-5" dirty="0">
                <a:latin typeface="Times New Roman"/>
                <a:cs typeface="Times New Roman"/>
              </a:rPr>
              <a:t>formats</a:t>
            </a:r>
            <a:endParaRPr sz="2800" dirty="0">
              <a:latin typeface="Times New Roman"/>
              <a:cs typeface="Times New Roman"/>
            </a:endParaRPr>
          </a:p>
          <a:p>
            <a:pPr marL="299085" indent="-287020">
              <a:spcBef>
                <a:spcPts val="430"/>
              </a:spcBef>
              <a:buFont typeface="Arial"/>
              <a:buChar char="•"/>
              <a:tabLst>
                <a:tab pos="299085" algn="l"/>
                <a:tab pos="299720" algn="l"/>
              </a:tabLst>
            </a:pPr>
            <a:r>
              <a:rPr sz="2800" spc="-5" dirty="0">
                <a:latin typeface="Times New Roman"/>
                <a:cs typeface="Times New Roman"/>
              </a:rPr>
              <a:t>Auto-pairing </a:t>
            </a:r>
            <a:r>
              <a:rPr sz="2800" dirty="0">
                <a:latin typeface="Times New Roman"/>
                <a:cs typeface="Times New Roman"/>
              </a:rPr>
              <a:t>and stereo </a:t>
            </a:r>
            <a:r>
              <a:rPr sz="2800" spc="-5" dirty="0">
                <a:latin typeface="Times New Roman"/>
                <a:cs typeface="Times New Roman"/>
              </a:rPr>
              <a:t>support</a:t>
            </a:r>
            <a:r>
              <a:rPr sz="2800" spc="-20" dirty="0">
                <a:latin typeface="Times New Roman"/>
                <a:cs typeface="Times New Roman"/>
              </a:rPr>
              <a:t> </a:t>
            </a:r>
            <a:r>
              <a:rPr sz="2800" dirty="0">
                <a:latin typeface="Times New Roman"/>
                <a:cs typeface="Times New Roman"/>
              </a:rPr>
              <a:t>for</a:t>
            </a:r>
          </a:p>
          <a:p>
            <a:pPr marL="299085">
              <a:spcBef>
                <a:spcPts val="5"/>
              </a:spcBef>
            </a:pPr>
            <a:r>
              <a:rPr sz="2800" dirty="0">
                <a:latin typeface="Times New Roman"/>
                <a:cs typeface="Times New Roman"/>
              </a:rPr>
              <a:t>Bluetooth </a:t>
            </a:r>
            <a:r>
              <a:rPr sz="2800" spc="-5" dirty="0">
                <a:latin typeface="Times New Roman"/>
                <a:cs typeface="Times New Roman"/>
              </a:rPr>
              <a:t>(A2DP </a:t>
            </a:r>
            <a:r>
              <a:rPr sz="2800" dirty="0">
                <a:latin typeface="Times New Roman"/>
                <a:cs typeface="Times New Roman"/>
              </a:rPr>
              <a:t>and </a:t>
            </a:r>
            <a:r>
              <a:rPr sz="2800" spc="-50" dirty="0">
                <a:latin typeface="Times New Roman"/>
                <a:cs typeface="Times New Roman"/>
              </a:rPr>
              <a:t>AVRCP</a:t>
            </a:r>
            <a:r>
              <a:rPr sz="2800" spc="-275" dirty="0">
                <a:latin typeface="Times New Roman"/>
                <a:cs typeface="Times New Roman"/>
              </a:rPr>
              <a:t> </a:t>
            </a:r>
            <a:r>
              <a:rPr sz="2800" dirty="0">
                <a:latin typeface="Times New Roman"/>
                <a:cs typeface="Times New Roman"/>
              </a:rPr>
              <a:t>profiles)</a:t>
            </a:r>
          </a:p>
          <a:p>
            <a:pPr marL="299085" indent="-287020">
              <a:spcBef>
                <a:spcPts val="430"/>
              </a:spcBef>
              <a:buFont typeface="Arial"/>
              <a:buChar char="•"/>
              <a:tabLst>
                <a:tab pos="299085" algn="l"/>
                <a:tab pos="299720" algn="l"/>
              </a:tabLst>
            </a:pPr>
            <a:r>
              <a:rPr sz="2800" dirty="0">
                <a:latin typeface="Times New Roman"/>
                <a:cs typeface="Times New Roman"/>
              </a:rPr>
              <a:t>Copy and paste features in </a:t>
            </a:r>
            <a:r>
              <a:rPr sz="2800" spc="-5" dirty="0">
                <a:latin typeface="Times New Roman"/>
                <a:cs typeface="Times New Roman"/>
              </a:rPr>
              <a:t>web</a:t>
            </a:r>
            <a:r>
              <a:rPr sz="2800" spc="-80" dirty="0">
                <a:latin typeface="Times New Roman"/>
                <a:cs typeface="Times New Roman"/>
              </a:rPr>
              <a:t> </a:t>
            </a:r>
            <a:r>
              <a:rPr sz="2800" spc="-5" dirty="0">
                <a:latin typeface="Times New Roman"/>
                <a:cs typeface="Times New Roman"/>
              </a:rPr>
              <a:t>browser</a:t>
            </a:r>
            <a:endParaRPr sz="2800" dirty="0">
              <a:latin typeface="Times New Roman"/>
              <a:cs typeface="Times New Roman"/>
            </a:endParaRPr>
          </a:p>
          <a:p>
            <a:pPr marL="299085" marR="422909" indent="-287020">
              <a:spcBef>
                <a:spcPts val="430"/>
              </a:spcBef>
              <a:buFont typeface="Arial"/>
              <a:buChar char="•"/>
              <a:tabLst>
                <a:tab pos="299085" algn="l"/>
                <a:tab pos="299720" algn="l"/>
              </a:tabLst>
            </a:pPr>
            <a:r>
              <a:rPr sz="2800" spc="-5" dirty="0">
                <a:latin typeface="Times New Roman"/>
                <a:cs typeface="Times New Roman"/>
              </a:rPr>
              <a:t>User </a:t>
            </a:r>
            <a:r>
              <a:rPr sz="2800" dirty="0">
                <a:latin typeface="Times New Roman"/>
                <a:cs typeface="Times New Roman"/>
              </a:rPr>
              <a:t>pictures </a:t>
            </a:r>
            <a:r>
              <a:rPr sz="2800" spc="-5" dirty="0">
                <a:latin typeface="Times New Roman"/>
                <a:cs typeface="Times New Roman"/>
              </a:rPr>
              <a:t>shown </a:t>
            </a:r>
            <a:r>
              <a:rPr sz="2800" dirty="0">
                <a:latin typeface="Times New Roman"/>
                <a:cs typeface="Times New Roman"/>
              </a:rPr>
              <a:t>for </a:t>
            </a:r>
            <a:r>
              <a:rPr sz="2800" spc="-5" dirty="0">
                <a:latin typeface="Times New Roman"/>
                <a:cs typeface="Times New Roman"/>
              </a:rPr>
              <a:t>Favorites </a:t>
            </a:r>
            <a:r>
              <a:rPr sz="2800" dirty="0">
                <a:latin typeface="Times New Roman"/>
                <a:cs typeface="Times New Roman"/>
              </a:rPr>
              <a:t>in  Contacts</a:t>
            </a:r>
          </a:p>
          <a:p>
            <a:pPr marL="299085" indent="-287020">
              <a:spcBef>
                <a:spcPts val="434"/>
              </a:spcBef>
              <a:buFont typeface="Arial"/>
              <a:buChar char="•"/>
              <a:tabLst>
                <a:tab pos="299085" algn="l"/>
                <a:tab pos="299720" algn="l"/>
              </a:tabLst>
            </a:pPr>
            <a:r>
              <a:rPr sz="2800" dirty="0">
                <a:latin typeface="Times New Roman"/>
                <a:cs typeface="Times New Roman"/>
              </a:rPr>
              <a:t>Auto-rotation</a:t>
            </a:r>
            <a:r>
              <a:rPr sz="2800" spc="-25" dirty="0">
                <a:latin typeface="Times New Roman"/>
                <a:cs typeface="Times New Roman"/>
              </a:rPr>
              <a:t> </a:t>
            </a:r>
            <a:r>
              <a:rPr sz="2800" dirty="0">
                <a:latin typeface="Times New Roman"/>
                <a:cs typeface="Times New Roman"/>
              </a:rPr>
              <a:t>option</a:t>
            </a:r>
          </a:p>
          <a:p>
            <a:pPr marL="299085" indent="-287020">
              <a:spcBef>
                <a:spcPts val="434"/>
              </a:spcBef>
              <a:buFont typeface="Arial"/>
              <a:buChar char="•"/>
              <a:tabLst>
                <a:tab pos="299085" algn="l"/>
                <a:tab pos="299720" algn="l"/>
              </a:tabLst>
            </a:pPr>
            <a:r>
              <a:rPr sz="2800" dirty="0">
                <a:latin typeface="Times New Roman"/>
                <a:cs typeface="Times New Roman"/>
              </a:rPr>
              <a:t>Ability to upload videos to</a:t>
            </a:r>
            <a:r>
              <a:rPr sz="2800" spc="-135" dirty="0">
                <a:latin typeface="Times New Roman"/>
                <a:cs typeface="Times New Roman"/>
              </a:rPr>
              <a:t> </a:t>
            </a:r>
            <a:r>
              <a:rPr sz="2800" spc="-35" dirty="0">
                <a:latin typeface="Times New Roman"/>
                <a:cs typeface="Times New Roman"/>
              </a:rPr>
              <a:t>YouTube</a:t>
            </a:r>
            <a:endParaRPr sz="2800" dirty="0">
              <a:latin typeface="Times New Roman"/>
              <a:cs typeface="Times New Roman"/>
            </a:endParaRPr>
          </a:p>
        </p:txBody>
      </p:sp>
      <p:sp>
        <p:nvSpPr>
          <p:cNvPr id="4" name="object 4"/>
          <p:cNvSpPr/>
          <p:nvPr/>
        </p:nvSpPr>
        <p:spPr>
          <a:xfrm>
            <a:off x="8240464" y="2391937"/>
            <a:ext cx="3504287" cy="3127248"/>
          </a:xfrm>
          <a:prstGeom prst="rect">
            <a:avLst/>
          </a:prstGeom>
          <a:blipFill>
            <a:blip r:embed="rId2" cstate="print"/>
            <a:stretch>
              <a:fillRect/>
            </a:stretch>
          </a:blipFill>
        </p:spPr>
        <p:txBody>
          <a:bodyPr wrap="square" lIns="0" tIns="0" rIns="0" bIns="0" rtlCol="0"/>
          <a:lstStyle/>
          <a:p>
            <a:endParaRPr/>
          </a:p>
        </p:txBody>
      </p:sp>
      <p:sp>
        <p:nvSpPr>
          <p:cNvPr id="5" name="Slide Number Placeholder 4">
            <a:extLst>
              <a:ext uri="{FF2B5EF4-FFF2-40B4-BE49-F238E27FC236}">
                <a16:creationId xmlns:a16="http://schemas.microsoft.com/office/drawing/2014/main" id="{FCC444ED-F255-7541-A9BF-EF7499C9A354}"/>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15</a:t>
            </a:fld>
            <a:endParaRPr lang="en-US" dirty="0"/>
          </a:p>
        </p:txBody>
      </p:sp>
      <p:sp>
        <p:nvSpPr>
          <p:cNvPr id="6" name="Oval 5">
            <a:extLst>
              <a:ext uri="{FF2B5EF4-FFF2-40B4-BE49-F238E27FC236}">
                <a16:creationId xmlns:a16="http://schemas.microsoft.com/office/drawing/2014/main" id="{6A31FB5C-B03B-A44A-AD1A-F0A43CFE9CAF}"/>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4106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7682" y="206613"/>
            <a:ext cx="9100061" cy="382797"/>
          </a:xfrm>
          <a:prstGeom prst="rect">
            <a:avLst/>
          </a:prstGeom>
        </p:spPr>
        <p:txBody>
          <a:bodyPr vert="horz" wrap="square" lIns="0" tIns="13335" rIns="0" bIns="0" rtlCol="0" anchor="ctr">
            <a:spAutoFit/>
          </a:bodyPr>
          <a:lstStyle/>
          <a:p>
            <a:pPr marL="12700">
              <a:lnSpc>
                <a:spcPct val="100000"/>
              </a:lnSpc>
              <a:spcBef>
                <a:spcPts val="105"/>
              </a:spcBef>
            </a:pPr>
            <a:r>
              <a:rPr spc="-25" dirty="0"/>
              <a:t>Version: </a:t>
            </a:r>
            <a:r>
              <a:rPr dirty="0"/>
              <a:t>1.6</a:t>
            </a:r>
            <a:r>
              <a:rPr spc="-55" dirty="0"/>
              <a:t> </a:t>
            </a:r>
            <a:r>
              <a:rPr dirty="0"/>
              <a:t>(Donut)</a:t>
            </a:r>
            <a:r>
              <a:rPr lang="en-US" dirty="0"/>
              <a:t> </a:t>
            </a:r>
            <a:r>
              <a:rPr dirty="0"/>
              <a:t>API </a:t>
            </a:r>
            <a:r>
              <a:rPr spc="-5" dirty="0"/>
              <a:t>level:</a:t>
            </a:r>
            <a:r>
              <a:rPr spc="-30" dirty="0"/>
              <a:t> </a:t>
            </a:r>
            <a:r>
              <a:rPr dirty="0"/>
              <a:t>4</a:t>
            </a:r>
          </a:p>
        </p:txBody>
      </p:sp>
      <p:sp>
        <p:nvSpPr>
          <p:cNvPr id="3" name="object 3"/>
          <p:cNvSpPr/>
          <p:nvPr/>
        </p:nvSpPr>
        <p:spPr>
          <a:xfrm>
            <a:off x="8495017" y="2239537"/>
            <a:ext cx="3295553" cy="329641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77681" y="1213155"/>
            <a:ext cx="7617336" cy="5336717"/>
          </a:xfrm>
          <a:prstGeom prst="rect">
            <a:avLst/>
          </a:prstGeom>
        </p:spPr>
        <p:txBody>
          <a:bodyPr vert="horz" wrap="square" lIns="0" tIns="12065" rIns="0" bIns="0" rtlCol="0">
            <a:spAutoFit/>
          </a:bodyPr>
          <a:lstStyle/>
          <a:p>
            <a:pPr marL="299085" marR="5080" indent="-287020">
              <a:buFont typeface="Arial"/>
              <a:buChar char="•"/>
              <a:tabLst>
                <a:tab pos="299085" algn="l"/>
                <a:tab pos="299720" algn="l"/>
              </a:tabLst>
            </a:pPr>
            <a:r>
              <a:rPr sz="2800" spc="-50" dirty="0">
                <a:cs typeface="Times New Roman"/>
              </a:rPr>
              <a:t>Voice </a:t>
            </a:r>
            <a:r>
              <a:rPr sz="2800" dirty="0">
                <a:cs typeface="Times New Roman"/>
              </a:rPr>
              <a:t>and text entry </a:t>
            </a:r>
            <a:r>
              <a:rPr sz="2800" spc="-5" dirty="0">
                <a:cs typeface="Times New Roman"/>
              </a:rPr>
              <a:t>search </a:t>
            </a:r>
            <a:r>
              <a:rPr sz="2800" dirty="0">
                <a:cs typeface="Times New Roman"/>
              </a:rPr>
              <a:t>enhanced to  include </a:t>
            </a:r>
            <a:r>
              <a:rPr sz="2800" spc="-5" dirty="0">
                <a:cs typeface="Times New Roman"/>
              </a:rPr>
              <a:t>bookmark </a:t>
            </a:r>
            <a:r>
              <a:rPr sz="2800" spc="-15" dirty="0">
                <a:cs typeface="Times New Roman"/>
              </a:rPr>
              <a:t>history, </a:t>
            </a:r>
            <a:r>
              <a:rPr sz="2800" dirty="0">
                <a:cs typeface="Times New Roman"/>
              </a:rPr>
              <a:t>contacts, and</a:t>
            </a:r>
            <a:r>
              <a:rPr sz="2800" spc="-65" dirty="0">
                <a:cs typeface="Times New Roman"/>
              </a:rPr>
              <a:t> </a:t>
            </a:r>
            <a:r>
              <a:rPr sz="2800" dirty="0">
                <a:cs typeface="Times New Roman"/>
              </a:rPr>
              <a:t>the  web.</a:t>
            </a:r>
          </a:p>
          <a:p>
            <a:pPr marL="299085" indent="-287020">
              <a:buFont typeface="Arial"/>
              <a:buChar char="•"/>
              <a:tabLst>
                <a:tab pos="299085" algn="l"/>
                <a:tab pos="299720" algn="l"/>
              </a:tabLst>
            </a:pPr>
            <a:r>
              <a:rPr sz="2800" spc="-5" dirty="0">
                <a:cs typeface="Times New Roman"/>
              </a:rPr>
              <a:t>Ability </a:t>
            </a:r>
            <a:r>
              <a:rPr sz="2800" dirty="0">
                <a:cs typeface="Times New Roman"/>
              </a:rPr>
              <a:t>for developers to include</a:t>
            </a:r>
            <a:r>
              <a:rPr sz="2800" spc="-65" dirty="0">
                <a:cs typeface="Times New Roman"/>
              </a:rPr>
              <a:t> </a:t>
            </a:r>
            <a:r>
              <a:rPr sz="2800" dirty="0">
                <a:cs typeface="Times New Roman"/>
              </a:rPr>
              <a:t>their</a:t>
            </a:r>
          </a:p>
          <a:p>
            <a:pPr marL="299085"/>
            <a:r>
              <a:rPr sz="2800" dirty="0">
                <a:cs typeface="Times New Roman"/>
              </a:rPr>
              <a:t>content in </a:t>
            </a:r>
            <a:r>
              <a:rPr sz="2800" spc="-5" dirty="0">
                <a:cs typeface="Times New Roman"/>
              </a:rPr>
              <a:t>search</a:t>
            </a:r>
            <a:r>
              <a:rPr sz="2800" spc="-30" dirty="0">
                <a:cs typeface="Times New Roman"/>
              </a:rPr>
              <a:t> </a:t>
            </a:r>
            <a:r>
              <a:rPr sz="2800" dirty="0">
                <a:cs typeface="Times New Roman"/>
              </a:rPr>
              <a:t>results.</a:t>
            </a:r>
          </a:p>
          <a:p>
            <a:pPr marL="299085" indent="-287020">
              <a:buFont typeface="Arial"/>
              <a:buChar char="•"/>
              <a:tabLst>
                <a:tab pos="299085" algn="l"/>
                <a:tab pos="299720" algn="l"/>
              </a:tabLst>
            </a:pPr>
            <a:r>
              <a:rPr sz="2800" dirty="0">
                <a:cs typeface="Times New Roman"/>
              </a:rPr>
              <a:t>Multi-lingual</a:t>
            </a:r>
            <a:r>
              <a:rPr sz="2800" spc="-25" dirty="0">
                <a:cs typeface="Times New Roman"/>
              </a:rPr>
              <a:t> </a:t>
            </a:r>
            <a:r>
              <a:rPr sz="2800" dirty="0">
                <a:cs typeface="Times New Roman"/>
              </a:rPr>
              <a:t>speech</a:t>
            </a:r>
          </a:p>
          <a:p>
            <a:pPr marL="299085" marR="327025" indent="-287020">
              <a:spcBef>
                <a:spcPts val="434"/>
              </a:spcBef>
              <a:buFont typeface="Arial"/>
              <a:buChar char="•"/>
              <a:tabLst>
                <a:tab pos="299085" algn="l"/>
                <a:tab pos="299720" algn="l"/>
              </a:tabLst>
            </a:pPr>
            <a:r>
              <a:rPr sz="2800" dirty="0">
                <a:cs typeface="Times New Roman"/>
              </a:rPr>
              <a:t>Easier searching and ability to </a:t>
            </a:r>
            <a:r>
              <a:rPr sz="2800" spc="-5" dirty="0">
                <a:cs typeface="Times New Roman"/>
              </a:rPr>
              <a:t>view</a:t>
            </a:r>
            <a:r>
              <a:rPr sz="2800" spc="-110" dirty="0">
                <a:cs typeface="Times New Roman"/>
              </a:rPr>
              <a:t> </a:t>
            </a:r>
            <a:r>
              <a:rPr sz="2800" dirty="0">
                <a:cs typeface="Times New Roman"/>
              </a:rPr>
              <a:t>app  </a:t>
            </a:r>
            <a:r>
              <a:rPr sz="2800" spc="-5" dirty="0">
                <a:cs typeface="Times New Roman"/>
              </a:rPr>
              <a:t>screenshots </a:t>
            </a:r>
            <a:r>
              <a:rPr sz="2800" dirty="0">
                <a:cs typeface="Times New Roman"/>
              </a:rPr>
              <a:t>in Android</a:t>
            </a:r>
            <a:r>
              <a:rPr sz="2800" spc="-110" dirty="0">
                <a:cs typeface="Times New Roman"/>
              </a:rPr>
              <a:t> </a:t>
            </a:r>
            <a:r>
              <a:rPr sz="2800" dirty="0">
                <a:cs typeface="Times New Roman"/>
              </a:rPr>
              <a:t>Market.</a:t>
            </a:r>
          </a:p>
          <a:p>
            <a:pPr marL="299085" marR="113030" indent="-287020">
              <a:spcBef>
                <a:spcPts val="430"/>
              </a:spcBef>
              <a:buFont typeface="Arial"/>
              <a:buChar char="•"/>
              <a:tabLst>
                <a:tab pos="299085" algn="l"/>
                <a:tab pos="299720" algn="l"/>
              </a:tabLst>
            </a:pPr>
            <a:r>
              <a:rPr sz="2800" spc="-15" dirty="0">
                <a:cs typeface="Times New Roman"/>
              </a:rPr>
              <a:t>Gallery, </a:t>
            </a:r>
            <a:r>
              <a:rPr sz="2800" spc="-5" dirty="0">
                <a:cs typeface="Times New Roman"/>
              </a:rPr>
              <a:t>camera </a:t>
            </a:r>
            <a:r>
              <a:rPr sz="2800" dirty="0">
                <a:cs typeface="Times New Roman"/>
              </a:rPr>
              <a:t>and </a:t>
            </a:r>
            <a:r>
              <a:rPr sz="2800" spc="-5" dirty="0">
                <a:cs typeface="Times New Roman"/>
              </a:rPr>
              <a:t>camcorder more </a:t>
            </a:r>
            <a:r>
              <a:rPr sz="2800" dirty="0">
                <a:cs typeface="Times New Roman"/>
              </a:rPr>
              <a:t>fully  integrated, with faster camera</a:t>
            </a:r>
            <a:r>
              <a:rPr sz="2800" spc="-50" dirty="0">
                <a:cs typeface="Times New Roman"/>
              </a:rPr>
              <a:t> </a:t>
            </a:r>
            <a:r>
              <a:rPr sz="2800" spc="-5" dirty="0">
                <a:cs typeface="Times New Roman"/>
              </a:rPr>
              <a:t>access.</a:t>
            </a:r>
            <a:endParaRPr sz="2800" dirty="0">
              <a:cs typeface="Times New Roman"/>
            </a:endParaRPr>
          </a:p>
          <a:p>
            <a:pPr marL="299085" indent="-287020">
              <a:spcBef>
                <a:spcPts val="5"/>
              </a:spcBef>
              <a:buFont typeface="Arial"/>
              <a:buChar char="•"/>
              <a:tabLst>
                <a:tab pos="299085" algn="l"/>
                <a:tab pos="299720" algn="l"/>
              </a:tabLst>
            </a:pPr>
            <a:r>
              <a:rPr sz="2800" dirty="0">
                <a:cs typeface="Times New Roman"/>
              </a:rPr>
              <a:t>Support for </a:t>
            </a:r>
            <a:r>
              <a:rPr sz="2800" spc="-10" dirty="0">
                <a:cs typeface="Times New Roman"/>
              </a:rPr>
              <a:t>WVGA </a:t>
            </a:r>
            <a:r>
              <a:rPr sz="2800" dirty="0">
                <a:cs typeface="Times New Roman"/>
              </a:rPr>
              <a:t>screen</a:t>
            </a:r>
            <a:r>
              <a:rPr sz="2800" spc="-140" dirty="0">
                <a:cs typeface="Times New Roman"/>
              </a:rPr>
              <a:t> </a:t>
            </a:r>
            <a:r>
              <a:rPr sz="2800" dirty="0">
                <a:cs typeface="Times New Roman"/>
              </a:rPr>
              <a:t>resolutions.</a:t>
            </a:r>
          </a:p>
          <a:p>
            <a:pPr marL="299085" marR="503555" indent="-287020">
              <a:spcBef>
                <a:spcPts val="415"/>
              </a:spcBef>
              <a:buFont typeface="Arial"/>
              <a:buChar char="•"/>
              <a:tabLst>
                <a:tab pos="299085" algn="l"/>
                <a:tab pos="299720" algn="l"/>
              </a:tabLst>
            </a:pPr>
            <a:r>
              <a:rPr sz="2800" dirty="0">
                <a:cs typeface="Times New Roman"/>
              </a:rPr>
              <a:t>Speed </a:t>
            </a:r>
            <a:r>
              <a:rPr sz="2800" spc="-5" dirty="0">
                <a:cs typeface="Times New Roman"/>
              </a:rPr>
              <a:t>improvements </a:t>
            </a:r>
            <a:r>
              <a:rPr sz="2800" dirty="0">
                <a:cs typeface="Times New Roman"/>
              </a:rPr>
              <a:t>in searching</a:t>
            </a:r>
            <a:r>
              <a:rPr sz="2800" spc="-55" dirty="0">
                <a:cs typeface="Times New Roman"/>
              </a:rPr>
              <a:t> </a:t>
            </a:r>
            <a:r>
              <a:rPr sz="2800" dirty="0">
                <a:cs typeface="Times New Roman"/>
              </a:rPr>
              <a:t>and  </a:t>
            </a:r>
            <a:r>
              <a:rPr sz="2800" spc="-5" dirty="0">
                <a:cs typeface="Times New Roman"/>
              </a:rPr>
              <a:t>camera </a:t>
            </a:r>
            <a:r>
              <a:rPr sz="2800" dirty="0">
                <a:cs typeface="Times New Roman"/>
              </a:rPr>
              <a:t>applications.</a:t>
            </a:r>
          </a:p>
        </p:txBody>
      </p:sp>
      <p:sp>
        <p:nvSpPr>
          <p:cNvPr id="5" name="Slide Number Placeholder 4">
            <a:extLst>
              <a:ext uri="{FF2B5EF4-FFF2-40B4-BE49-F238E27FC236}">
                <a16:creationId xmlns:a16="http://schemas.microsoft.com/office/drawing/2014/main" id="{D9DBF3E7-82A4-5743-B362-8F9AB92F35B4}"/>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16</a:t>
            </a:fld>
            <a:endParaRPr lang="en-US" dirty="0"/>
          </a:p>
        </p:txBody>
      </p:sp>
      <p:sp>
        <p:nvSpPr>
          <p:cNvPr id="6" name="Oval 5">
            <a:extLst>
              <a:ext uri="{FF2B5EF4-FFF2-40B4-BE49-F238E27FC236}">
                <a16:creationId xmlns:a16="http://schemas.microsoft.com/office/drawing/2014/main" id="{315D7109-7FDB-CC40-A01B-06837EE7CB58}"/>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653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3239" y="195462"/>
            <a:ext cx="9289580" cy="382797"/>
          </a:xfrm>
          <a:prstGeom prst="rect">
            <a:avLst/>
          </a:prstGeom>
        </p:spPr>
        <p:txBody>
          <a:bodyPr vert="horz" wrap="square" lIns="0" tIns="13335" rIns="0" bIns="0" rtlCol="0" anchor="ctr">
            <a:spAutoFit/>
          </a:bodyPr>
          <a:lstStyle/>
          <a:p>
            <a:pPr marL="12700">
              <a:lnSpc>
                <a:spcPct val="100000"/>
              </a:lnSpc>
              <a:spcBef>
                <a:spcPts val="105"/>
              </a:spcBef>
            </a:pPr>
            <a:r>
              <a:rPr spc="-25" dirty="0"/>
              <a:t>Version: </a:t>
            </a:r>
            <a:r>
              <a:rPr dirty="0"/>
              <a:t>2.0</a:t>
            </a:r>
            <a:r>
              <a:rPr spc="-70" dirty="0"/>
              <a:t> </a:t>
            </a:r>
            <a:r>
              <a:rPr dirty="0"/>
              <a:t>(Éclair)</a:t>
            </a:r>
            <a:r>
              <a:rPr lang="en-US" dirty="0"/>
              <a:t> </a:t>
            </a:r>
            <a:r>
              <a:rPr dirty="0"/>
              <a:t>API </a:t>
            </a:r>
            <a:r>
              <a:rPr spc="-5" dirty="0"/>
              <a:t>level:</a:t>
            </a:r>
            <a:r>
              <a:rPr spc="-30" dirty="0"/>
              <a:t> </a:t>
            </a:r>
            <a:r>
              <a:rPr dirty="0"/>
              <a:t>4</a:t>
            </a:r>
          </a:p>
        </p:txBody>
      </p:sp>
      <p:sp>
        <p:nvSpPr>
          <p:cNvPr id="3" name="object 3"/>
          <p:cNvSpPr/>
          <p:nvPr/>
        </p:nvSpPr>
        <p:spPr>
          <a:xfrm>
            <a:off x="8626940" y="2575932"/>
            <a:ext cx="3190424" cy="292760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33238" y="1211222"/>
            <a:ext cx="7793701" cy="4957767"/>
          </a:xfrm>
          <a:prstGeom prst="rect">
            <a:avLst/>
          </a:prstGeom>
        </p:spPr>
        <p:txBody>
          <a:bodyPr vert="horz" wrap="square" lIns="0" tIns="12700" rIns="0" bIns="0" rtlCol="0">
            <a:spAutoFit/>
          </a:bodyPr>
          <a:lstStyle/>
          <a:p>
            <a:pPr marL="299085" marR="64135" indent="-287020">
              <a:buFont typeface="Arial"/>
              <a:buChar char="•"/>
              <a:tabLst>
                <a:tab pos="299085" algn="l"/>
                <a:tab pos="299720" algn="l"/>
              </a:tabLst>
            </a:pPr>
            <a:r>
              <a:rPr sz="2800" spc="-5" dirty="0">
                <a:cs typeface="Times New Roman"/>
              </a:rPr>
              <a:t>Improved </a:t>
            </a:r>
            <a:r>
              <a:rPr sz="2800" dirty="0">
                <a:cs typeface="Times New Roman"/>
              </a:rPr>
              <a:t>typing speed on virtual keyboard,  with </a:t>
            </a:r>
            <a:r>
              <a:rPr sz="2800" spc="-5" dirty="0">
                <a:cs typeface="Times New Roman"/>
              </a:rPr>
              <a:t>smarter </a:t>
            </a:r>
            <a:r>
              <a:rPr sz="2800" dirty="0">
                <a:cs typeface="Times New Roman"/>
              </a:rPr>
              <a:t>dictionary that learns from</a:t>
            </a:r>
            <a:r>
              <a:rPr sz="2800" spc="-105" dirty="0">
                <a:cs typeface="Times New Roman"/>
              </a:rPr>
              <a:t> </a:t>
            </a:r>
            <a:r>
              <a:rPr sz="2800" dirty="0">
                <a:cs typeface="Times New Roman"/>
              </a:rPr>
              <a:t>word  usage and includes contact names as  </a:t>
            </a:r>
            <a:r>
              <a:rPr sz="2800" spc="-5" dirty="0">
                <a:cs typeface="Times New Roman"/>
              </a:rPr>
              <a:t>suggestions.</a:t>
            </a:r>
            <a:endParaRPr sz="2800" dirty="0">
              <a:cs typeface="Times New Roman"/>
            </a:endParaRPr>
          </a:p>
          <a:p>
            <a:pPr marL="299085" marR="422909" indent="-287020">
              <a:spcBef>
                <a:spcPts val="450"/>
              </a:spcBef>
              <a:buFont typeface="Arial"/>
              <a:buChar char="•"/>
              <a:tabLst>
                <a:tab pos="299085" algn="l"/>
                <a:tab pos="299720" algn="l"/>
              </a:tabLst>
            </a:pPr>
            <a:r>
              <a:rPr sz="2800" dirty="0">
                <a:cs typeface="Times New Roman"/>
              </a:rPr>
              <a:t>Refreshed </a:t>
            </a:r>
            <a:r>
              <a:rPr sz="2800" spc="-5" dirty="0">
                <a:cs typeface="Times New Roman"/>
              </a:rPr>
              <a:t>browser UI </a:t>
            </a:r>
            <a:r>
              <a:rPr sz="2800" dirty="0">
                <a:cs typeface="Times New Roman"/>
              </a:rPr>
              <a:t>with </a:t>
            </a:r>
            <a:r>
              <a:rPr sz="2800" spc="-5" dirty="0">
                <a:cs typeface="Times New Roman"/>
              </a:rPr>
              <a:t>bookmark  </a:t>
            </a:r>
            <a:r>
              <a:rPr sz="2800" dirty="0">
                <a:cs typeface="Times New Roman"/>
              </a:rPr>
              <a:t>thumbnails, double-tap zoom and</a:t>
            </a:r>
            <a:r>
              <a:rPr sz="2800" spc="-110" dirty="0">
                <a:cs typeface="Times New Roman"/>
              </a:rPr>
              <a:t> </a:t>
            </a:r>
            <a:r>
              <a:rPr sz="2800" dirty="0">
                <a:cs typeface="Times New Roman"/>
              </a:rPr>
              <a:t>support  for</a:t>
            </a:r>
            <a:r>
              <a:rPr sz="2800" spc="-10" dirty="0">
                <a:cs typeface="Times New Roman"/>
              </a:rPr>
              <a:t> </a:t>
            </a:r>
            <a:r>
              <a:rPr sz="2800" dirty="0">
                <a:cs typeface="Times New Roman"/>
              </a:rPr>
              <a:t>HTML5.</a:t>
            </a:r>
          </a:p>
          <a:p>
            <a:pPr marL="299085" marR="5080" indent="-287020">
              <a:spcBef>
                <a:spcPts val="445"/>
              </a:spcBef>
              <a:buFont typeface="Arial"/>
              <a:buChar char="•"/>
              <a:tabLst>
                <a:tab pos="299085" algn="l"/>
                <a:tab pos="299720" algn="l"/>
              </a:tabLst>
            </a:pPr>
            <a:r>
              <a:rPr sz="2800" dirty="0">
                <a:cs typeface="Times New Roman"/>
              </a:rPr>
              <a:t>Support for </a:t>
            </a:r>
            <a:r>
              <a:rPr sz="2800" spc="-5" dirty="0">
                <a:cs typeface="Times New Roman"/>
              </a:rPr>
              <a:t>more </a:t>
            </a:r>
            <a:r>
              <a:rPr sz="2800" dirty="0">
                <a:cs typeface="Times New Roman"/>
              </a:rPr>
              <a:t>screen sizes and</a:t>
            </a:r>
            <a:r>
              <a:rPr sz="2800" spc="-90" dirty="0">
                <a:cs typeface="Times New Roman"/>
              </a:rPr>
              <a:t> </a:t>
            </a:r>
            <a:r>
              <a:rPr sz="2800" dirty="0">
                <a:cs typeface="Times New Roman"/>
              </a:rPr>
              <a:t>resolutions,  with better contrast</a:t>
            </a:r>
            <a:r>
              <a:rPr sz="2800" spc="-30" dirty="0">
                <a:cs typeface="Times New Roman"/>
              </a:rPr>
              <a:t> </a:t>
            </a:r>
            <a:r>
              <a:rPr sz="2800" dirty="0">
                <a:cs typeface="Times New Roman"/>
              </a:rPr>
              <a:t>ratio.</a:t>
            </a:r>
          </a:p>
          <a:p>
            <a:pPr marL="299085" indent="-287020">
              <a:spcBef>
                <a:spcPts val="195"/>
              </a:spcBef>
              <a:buFont typeface="Arial"/>
              <a:buChar char="•"/>
              <a:tabLst>
                <a:tab pos="299085" algn="l"/>
                <a:tab pos="299720" algn="l"/>
              </a:tabLst>
            </a:pPr>
            <a:r>
              <a:rPr sz="2800" spc="-5" dirty="0">
                <a:cs typeface="Times New Roman"/>
              </a:rPr>
              <a:t>Improved </a:t>
            </a:r>
            <a:r>
              <a:rPr sz="2800" dirty="0">
                <a:cs typeface="Times New Roman"/>
              </a:rPr>
              <a:t>Google </a:t>
            </a:r>
            <a:r>
              <a:rPr sz="2800" spc="-5" dirty="0">
                <a:cs typeface="Times New Roman"/>
              </a:rPr>
              <a:t>Maps</a:t>
            </a:r>
            <a:r>
              <a:rPr sz="2800" dirty="0">
                <a:cs typeface="Times New Roman"/>
              </a:rPr>
              <a:t> 3.1.2.</a:t>
            </a:r>
          </a:p>
          <a:p>
            <a:pPr marL="299085" marR="231775" indent="-287020">
              <a:spcBef>
                <a:spcPts val="465"/>
              </a:spcBef>
              <a:buFont typeface="Arial"/>
              <a:buChar char="•"/>
              <a:tabLst>
                <a:tab pos="299085" algn="l"/>
                <a:tab pos="299720" algn="l"/>
              </a:tabLst>
            </a:pPr>
            <a:r>
              <a:rPr sz="2800" dirty="0">
                <a:cs typeface="Times New Roman"/>
              </a:rPr>
              <a:t>MotionEvent class enhanced to track</a:t>
            </a:r>
            <a:r>
              <a:rPr sz="2800" spc="-110" dirty="0">
                <a:cs typeface="Times New Roman"/>
              </a:rPr>
              <a:t> </a:t>
            </a:r>
            <a:r>
              <a:rPr sz="2800" dirty="0">
                <a:cs typeface="Times New Roman"/>
              </a:rPr>
              <a:t>multi-  touch</a:t>
            </a:r>
            <a:r>
              <a:rPr sz="2800" spc="-10" dirty="0">
                <a:cs typeface="Times New Roman"/>
              </a:rPr>
              <a:t> </a:t>
            </a:r>
            <a:r>
              <a:rPr sz="2800" dirty="0">
                <a:cs typeface="Times New Roman"/>
              </a:rPr>
              <a:t>events.</a:t>
            </a:r>
          </a:p>
        </p:txBody>
      </p:sp>
      <p:sp>
        <p:nvSpPr>
          <p:cNvPr id="5" name="Slide Number Placeholder 4">
            <a:extLst>
              <a:ext uri="{FF2B5EF4-FFF2-40B4-BE49-F238E27FC236}">
                <a16:creationId xmlns:a16="http://schemas.microsoft.com/office/drawing/2014/main" id="{189D0463-139D-BB45-A4BE-F58FE5A062B4}"/>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17</a:t>
            </a:fld>
            <a:endParaRPr lang="en-US" dirty="0"/>
          </a:p>
        </p:txBody>
      </p:sp>
      <p:sp>
        <p:nvSpPr>
          <p:cNvPr id="6" name="Oval 5">
            <a:extLst>
              <a:ext uri="{FF2B5EF4-FFF2-40B4-BE49-F238E27FC236}">
                <a16:creationId xmlns:a16="http://schemas.microsoft.com/office/drawing/2014/main" id="{02D927D1-487C-6A4C-A0A9-46245C3A0999}"/>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5703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0521" y="206612"/>
            <a:ext cx="9367620" cy="382797"/>
          </a:xfrm>
          <a:prstGeom prst="rect">
            <a:avLst/>
          </a:prstGeom>
        </p:spPr>
        <p:txBody>
          <a:bodyPr vert="horz" wrap="square" lIns="0" tIns="13335" rIns="0" bIns="0" rtlCol="0" anchor="ctr">
            <a:spAutoFit/>
          </a:bodyPr>
          <a:lstStyle/>
          <a:p>
            <a:pPr marL="12700">
              <a:lnSpc>
                <a:spcPct val="100000"/>
              </a:lnSpc>
              <a:spcBef>
                <a:spcPts val="105"/>
              </a:spcBef>
            </a:pPr>
            <a:r>
              <a:rPr spc="-25" dirty="0"/>
              <a:t>Version: </a:t>
            </a:r>
            <a:r>
              <a:rPr dirty="0"/>
              <a:t>2.2</a:t>
            </a:r>
            <a:r>
              <a:rPr spc="-50" dirty="0"/>
              <a:t> </a:t>
            </a:r>
            <a:r>
              <a:rPr spc="-5" dirty="0"/>
              <a:t>(Froyo)</a:t>
            </a:r>
            <a:r>
              <a:rPr lang="en-US" spc="-5" dirty="0"/>
              <a:t> </a:t>
            </a:r>
            <a:r>
              <a:rPr dirty="0"/>
              <a:t>API </a:t>
            </a:r>
            <a:r>
              <a:rPr spc="-5" dirty="0"/>
              <a:t>level:</a:t>
            </a:r>
            <a:r>
              <a:rPr spc="-30" dirty="0"/>
              <a:t> </a:t>
            </a:r>
            <a:r>
              <a:rPr dirty="0"/>
              <a:t>8</a:t>
            </a:r>
          </a:p>
        </p:txBody>
      </p:sp>
      <p:sp>
        <p:nvSpPr>
          <p:cNvPr id="3" name="object 3"/>
          <p:cNvSpPr txBox="1"/>
          <p:nvPr/>
        </p:nvSpPr>
        <p:spPr>
          <a:xfrm>
            <a:off x="840521" y="1190823"/>
            <a:ext cx="7576457" cy="5401479"/>
          </a:xfrm>
          <a:prstGeom prst="rect">
            <a:avLst/>
          </a:prstGeom>
        </p:spPr>
        <p:txBody>
          <a:bodyPr vert="horz" wrap="square" lIns="0" tIns="12700" rIns="0" bIns="0" rtlCol="0">
            <a:spAutoFit/>
          </a:bodyPr>
          <a:lstStyle/>
          <a:p>
            <a:pPr marL="400685" marR="1092200" indent="-287020">
              <a:buFont typeface="Arial"/>
              <a:buChar char="•"/>
              <a:tabLst>
                <a:tab pos="400685" algn="l"/>
                <a:tab pos="401320" algn="l"/>
              </a:tabLst>
            </a:pPr>
            <a:r>
              <a:rPr sz="2800" dirty="0">
                <a:latin typeface="Times New Roman"/>
                <a:cs typeface="Times New Roman"/>
              </a:rPr>
              <a:t>Speed, </a:t>
            </a:r>
            <a:r>
              <a:rPr sz="2800" spc="-20" dirty="0">
                <a:latin typeface="Times New Roman"/>
                <a:cs typeface="Times New Roman"/>
              </a:rPr>
              <a:t>memory, </a:t>
            </a:r>
            <a:r>
              <a:rPr sz="2800" dirty="0">
                <a:latin typeface="Times New Roman"/>
                <a:cs typeface="Times New Roman"/>
              </a:rPr>
              <a:t>and</a:t>
            </a:r>
            <a:r>
              <a:rPr sz="2800" spc="-60" dirty="0">
                <a:latin typeface="Times New Roman"/>
                <a:cs typeface="Times New Roman"/>
              </a:rPr>
              <a:t> </a:t>
            </a:r>
            <a:r>
              <a:rPr sz="2800" dirty="0">
                <a:latin typeface="Times New Roman"/>
                <a:cs typeface="Times New Roman"/>
              </a:rPr>
              <a:t>performance  optimizations.</a:t>
            </a:r>
          </a:p>
          <a:p>
            <a:pPr marL="400685" indent="-287020">
              <a:spcBef>
                <a:spcPts val="195"/>
              </a:spcBef>
              <a:buFont typeface="Arial"/>
              <a:buChar char="•"/>
              <a:tabLst>
                <a:tab pos="400685" algn="l"/>
                <a:tab pos="401320" algn="l"/>
              </a:tabLst>
            </a:pPr>
            <a:r>
              <a:rPr sz="2800" dirty="0">
                <a:latin typeface="Times New Roman"/>
                <a:cs typeface="Times New Roman"/>
              </a:rPr>
              <a:t>Additional application speed</a:t>
            </a:r>
            <a:r>
              <a:rPr sz="2800" spc="-60" dirty="0">
                <a:latin typeface="Times New Roman"/>
                <a:cs typeface="Times New Roman"/>
              </a:rPr>
              <a:t> </a:t>
            </a:r>
            <a:r>
              <a:rPr sz="2800" spc="-5" dirty="0">
                <a:latin typeface="Times New Roman"/>
                <a:cs typeface="Times New Roman"/>
              </a:rPr>
              <a:t>improvements,</a:t>
            </a:r>
            <a:endParaRPr sz="2800" dirty="0">
              <a:latin typeface="Times New Roman"/>
              <a:cs typeface="Times New Roman"/>
            </a:endParaRPr>
          </a:p>
          <a:p>
            <a:pPr marL="400685"/>
            <a:r>
              <a:rPr sz="2800" spc="-5" dirty="0">
                <a:latin typeface="Times New Roman"/>
                <a:cs typeface="Times New Roman"/>
              </a:rPr>
              <a:t>implemented through </a:t>
            </a:r>
            <a:r>
              <a:rPr sz="2800" dirty="0">
                <a:latin typeface="Times New Roman"/>
                <a:cs typeface="Times New Roman"/>
              </a:rPr>
              <a:t>JIT</a:t>
            </a:r>
            <a:r>
              <a:rPr sz="2800" spc="-30" dirty="0">
                <a:latin typeface="Times New Roman"/>
                <a:cs typeface="Times New Roman"/>
              </a:rPr>
              <a:t> </a:t>
            </a:r>
            <a:r>
              <a:rPr sz="2800" dirty="0">
                <a:latin typeface="Times New Roman"/>
                <a:cs typeface="Times New Roman"/>
              </a:rPr>
              <a:t>compilation.</a:t>
            </a:r>
          </a:p>
          <a:p>
            <a:pPr marL="400685" marR="651510" indent="-287020">
              <a:spcBef>
                <a:spcPts val="465"/>
              </a:spcBef>
              <a:buFont typeface="Arial"/>
              <a:buChar char="•"/>
              <a:tabLst>
                <a:tab pos="400685" algn="l"/>
                <a:tab pos="401320" algn="l"/>
              </a:tabLst>
            </a:pPr>
            <a:r>
              <a:rPr sz="2800" dirty="0">
                <a:latin typeface="Times New Roman"/>
                <a:cs typeface="Times New Roman"/>
              </a:rPr>
              <a:t>Integration of </a:t>
            </a:r>
            <a:r>
              <a:rPr sz="2800" spc="-5" dirty="0">
                <a:latin typeface="Times New Roman"/>
                <a:cs typeface="Times New Roman"/>
              </a:rPr>
              <a:t>Chrome's V8</a:t>
            </a:r>
            <a:r>
              <a:rPr sz="2800" spc="-85" dirty="0">
                <a:latin typeface="Times New Roman"/>
                <a:cs typeface="Times New Roman"/>
              </a:rPr>
              <a:t> </a:t>
            </a:r>
            <a:r>
              <a:rPr sz="2800" dirty="0">
                <a:latin typeface="Times New Roman"/>
                <a:cs typeface="Times New Roman"/>
              </a:rPr>
              <a:t>JavaScript  engine into the </a:t>
            </a:r>
            <a:r>
              <a:rPr sz="2800" spc="-5" dirty="0">
                <a:latin typeface="Times New Roman"/>
                <a:cs typeface="Times New Roman"/>
              </a:rPr>
              <a:t>Browser</a:t>
            </a:r>
            <a:r>
              <a:rPr sz="2800" spc="-45" dirty="0">
                <a:latin typeface="Times New Roman"/>
                <a:cs typeface="Times New Roman"/>
              </a:rPr>
              <a:t> </a:t>
            </a:r>
            <a:r>
              <a:rPr sz="2800" dirty="0">
                <a:latin typeface="Times New Roman"/>
                <a:cs typeface="Times New Roman"/>
              </a:rPr>
              <a:t>application.</a:t>
            </a:r>
          </a:p>
          <a:p>
            <a:pPr marL="400685" marR="237490" indent="-287020">
              <a:spcBef>
                <a:spcPts val="440"/>
              </a:spcBef>
              <a:buFont typeface="Arial"/>
              <a:buChar char="•"/>
              <a:tabLst>
                <a:tab pos="400685" algn="l"/>
                <a:tab pos="401320" algn="l"/>
              </a:tabLst>
            </a:pPr>
            <a:r>
              <a:rPr sz="2800" dirty="0">
                <a:latin typeface="Times New Roman"/>
                <a:cs typeface="Times New Roman"/>
              </a:rPr>
              <a:t>Support for the Android Cloud to Device  </a:t>
            </a:r>
            <a:r>
              <a:rPr sz="2800" spc="-5" dirty="0">
                <a:latin typeface="Times New Roman"/>
                <a:cs typeface="Times New Roman"/>
              </a:rPr>
              <a:t>Messaging (C2DM) </a:t>
            </a:r>
            <a:r>
              <a:rPr sz="2800" dirty="0">
                <a:latin typeface="Times New Roman"/>
                <a:cs typeface="Times New Roman"/>
              </a:rPr>
              <a:t>service, enabling push  notifications.</a:t>
            </a:r>
          </a:p>
          <a:p>
            <a:pPr marL="400685" marR="1878330" indent="-287020">
              <a:spcBef>
                <a:spcPts val="445"/>
              </a:spcBef>
              <a:buFont typeface="Arial"/>
              <a:buChar char="•"/>
              <a:tabLst>
                <a:tab pos="400685" algn="l"/>
                <a:tab pos="401320" algn="l"/>
              </a:tabLst>
            </a:pPr>
            <a:r>
              <a:rPr sz="2800" spc="-5" dirty="0">
                <a:latin typeface="Times New Roman"/>
                <a:cs typeface="Times New Roman"/>
              </a:rPr>
              <a:t>USB </a:t>
            </a:r>
            <a:r>
              <a:rPr sz="2800" dirty="0">
                <a:latin typeface="Times New Roman"/>
                <a:cs typeface="Times New Roman"/>
              </a:rPr>
              <a:t>tethering and</a:t>
            </a:r>
            <a:r>
              <a:rPr sz="2800" spc="-105" dirty="0">
                <a:latin typeface="Times New Roman"/>
                <a:cs typeface="Times New Roman"/>
              </a:rPr>
              <a:t> </a:t>
            </a:r>
            <a:r>
              <a:rPr sz="2800" spc="-20" dirty="0">
                <a:latin typeface="Times New Roman"/>
                <a:cs typeface="Times New Roman"/>
              </a:rPr>
              <a:t>Wi-Fi  </a:t>
            </a:r>
            <a:r>
              <a:rPr sz="2800" dirty="0">
                <a:latin typeface="Times New Roman"/>
                <a:cs typeface="Times New Roman"/>
              </a:rPr>
              <a:t>hotspot</a:t>
            </a:r>
            <a:r>
              <a:rPr sz="2800" spc="-15" dirty="0">
                <a:latin typeface="Times New Roman"/>
                <a:cs typeface="Times New Roman"/>
              </a:rPr>
              <a:t> </a:t>
            </a:r>
            <a:r>
              <a:rPr sz="2800" spc="-10" dirty="0">
                <a:latin typeface="Times New Roman"/>
                <a:cs typeface="Times New Roman"/>
              </a:rPr>
              <a:t>functionality.</a:t>
            </a:r>
            <a:endParaRPr sz="2800" dirty="0">
              <a:latin typeface="Times New Roman"/>
              <a:cs typeface="Times New Roman"/>
            </a:endParaRPr>
          </a:p>
          <a:p>
            <a:pPr marL="400685" indent="-287020">
              <a:spcBef>
                <a:spcPts val="195"/>
              </a:spcBef>
              <a:buFont typeface="Arial"/>
              <a:buChar char="•"/>
              <a:tabLst>
                <a:tab pos="400685" algn="l"/>
                <a:tab pos="401320" algn="l"/>
              </a:tabLst>
            </a:pPr>
            <a:r>
              <a:rPr sz="2800" dirty="0">
                <a:latin typeface="Times New Roman"/>
                <a:cs typeface="Times New Roman"/>
              </a:rPr>
              <a:t>Adobe </a:t>
            </a:r>
            <a:r>
              <a:rPr sz="2800" spc="-5" dirty="0">
                <a:latin typeface="Times New Roman"/>
                <a:cs typeface="Times New Roman"/>
              </a:rPr>
              <a:t>Flash </a:t>
            </a:r>
            <a:r>
              <a:rPr sz="2800" dirty="0">
                <a:latin typeface="Times New Roman"/>
                <a:cs typeface="Times New Roman"/>
              </a:rPr>
              <a:t>support.</a:t>
            </a:r>
          </a:p>
        </p:txBody>
      </p:sp>
      <p:sp>
        <p:nvSpPr>
          <p:cNvPr id="4" name="object 4"/>
          <p:cNvSpPr/>
          <p:nvPr/>
        </p:nvSpPr>
        <p:spPr>
          <a:xfrm>
            <a:off x="8416978" y="2483256"/>
            <a:ext cx="3351927" cy="3052572"/>
          </a:xfrm>
          <a:prstGeom prst="rect">
            <a:avLst/>
          </a:prstGeom>
          <a:blipFill>
            <a:blip r:embed="rId2" cstate="print"/>
            <a:stretch>
              <a:fillRect/>
            </a:stretch>
          </a:blipFill>
        </p:spPr>
        <p:txBody>
          <a:bodyPr wrap="square" lIns="0" tIns="0" rIns="0" bIns="0" rtlCol="0"/>
          <a:lstStyle/>
          <a:p>
            <a:endParaRPr/>
          </a:p>
        </p:txBody>
      </p:sp>
      <p:sp>
        <p:nvSpPr>
          <p:cNvPr id="5" name="Slide Number Placeholder 4">
            <a:extLst>
              <a:ext uri="{FF2B5EF4-FFF2-40B4-BE49-F238E27FC236}">
                <a16:creationId xmlns:a16="http://schemas.microsoft.com/office/drawing/2014/main" id="{01544DA9-5CE8-6B45-9108-BB435691E668}"/>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18</a:t>
            </a:fld>
            <a:endParaRPr lang="en-US" dirty="0"/>
          </a:p>
        </p:txBody>
      </p:sp>
      <p:sp>
        <p:nvSpPr>
          <p:cNvPr id="6" name="Oval 5">
            <a:extLst>
              <a:ext uri="{FF2B5EF4-FFF2-40B4-BE49-F238E27FC236}">
                <a16:creationId xmlns:a16="http://schemas.microsoft.com/office/drawing/2014/main" id="{8AF7B057-12C1-8D44-AEEA-EF465A9BF2CA}"/>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5219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677" y="184310"/>
            <a:ext cx="9267284" cy="382797"/>
          </a:xfrm>
          <a:prstGeom prst="rect">
            <a:avLst/>
          </a:prstGeom>
        </p:spPr>
        <p:txBody>
          <a:bodyPr vert="horz" wrap="square" lIns="0" tIns="13335" rIns="0" bIns="0" rtlCol="0" anchor="ctr">
            <a:spAutoFit/>
          </a:bodyPr>
          <a:lstStyle/>
          <a:p>
            <a:pPr marL="12700">
              <a:lnSpc>
                <a:spcPct val="100000"/>
              </a:lnSpc>
              <a:spcBef>
                <a:spcPts val="105"/>
              </a:spcBef>
            </a:pPr>
            <a:r>
              <a:rPr spc="-25" dirty="0"/>
              <a:t>Version: </a:t>
            </a:r>
            <a:r>
              <a:rPr dirty="0"/>
              <a:t>2.3</a:t>
            </a:r>
            <a:r>
              <a:rPr spc="-35" dirty="0"/>
              <a:t> </a:t>
            </a:r>
            <a:r>
              <a:rPr spc="-5" dirty="0"/>
              <a:t>(Gingerbread)</a:t>
            </a:r>
            <a:r>
              <a:rPr lang="en-US" spc="-5" dirty="0"/>
              <a:t> </a:t>
            </a:r>
            <a:r>
              <a:rPr dirty="0"/>
              <a:t>API </a:t>
            </a:r>
            <a:r>
              <a:rPr spc="-5" dirty="0"/>
              <a:t>level:</a:t>
            </a:r>
            <a:r>
              <a:rPr spc="-25" dirty="0"/>
              <a:t> </a:t>
            </a:r>
            <a:r>
              <a:rPr dirty="0"/>
              <a:t>9</a:t>
            </a:r>
          </a:p>
        </p:txBody>
      </p:sp>
      <p:sp>
        <p:nvSpPr>
          <p:cNvPr id="3" name="object 3"/>
          <p:cNvSpPr/>
          <p:nvPr/>
        </p:nvSpPr>
        <p:spPr>
          <a:xfrm>
            <a:off x="8494087" y="2728331"/>
            <a:ext cx="3275747" cy="281025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64677" y="1019911"/>
            <a:ext cx="7629411" cy="4957767"/>
          </a:xfrm>
          <a:prstGeom prst="rect">
            <a:avLst/>
          </a:prstGeom>
        </p:spPr>
        <p:txBody>
          <a:bodyPr vert="horz" wrap="square" lIns="0" tIns="12700" rIns="0" bIns="0" rtlCol="0">
            <a:spAutoFit/>
          </a:bodyPr>
          <a:lstStyle/>
          <a:p>
            <a:pPr marL="299085" marR="876300" indent="-287020">
              <a:buFont typeface="Arial"/>
              <a:buChar char="•"/>
              <a:tabLst>
                <a:tab pos="299085" algn="l"/>
                <a:tab pos="299720" algn="l"/>
              </a:tabLst>
            </a:pPr>
            <a:r>
              <a:rPr sz="2800" dirty="0">
                <a:cs typeface="Times New Roman"/>
              </a:rPr>
              <a:t>Native support for </a:t>
            </a:r>
            <a:r>
              <a:rPr sz="2800" spc="-5" dirty="0">
                <a:cs typeface="Times New Roman"/>
              </a:rPr>
              <a:t>SIP </a:t>
            </a:r>
            <a:r>
              <a:rPr sz="2800" spc="-60" dirty="0">
                <a:cs typeface="Times New Roman"/>
              </a:rPr>
              <a:t>VoIP</a:t>
            </a:r>
            <a:r>
              <a:rPr sz="2800" spc="-245" dirty="0">
                <a:cs typeface="Times New Roman"/>
              </a:rPr>
              <a:t> </a:t>
            </a:r>
            <a:r>
              <a:rPr sz="2800" dirty="0">
                <a:cs typeface="Times New Roman"/>
              </a:rPr>
              <a:t>internet  </a:t>
            </a:r>
            <a:r>
              <a:rPr sz="2800" spc="-10" dirty="0">
                <a:cs typeface="Times New Roman"/>
              </a:rPr>
              <a:t>telephony.</a:t>
            </a:r>
            <a:endParaRPr sz="2800" dirty="0">
              <a:cs typeface="Times New Roman"/>
            </a:endParaRPr>
          </a:p>
          <a:p>
            <a:pPr marL="299085" indent="-287020">
              <a:spcBef>
                <a:spcPts val="434"/>
              </a:spcBef>
              <a:buFont typeface="Arial"/>
              <a:buChar char="•"/>
              <a:tabLst>
                <a:tab pos="299085" algn="l"/>
                <a:tab pos="299720" algn="l"/>
              </a:tabLst>
            </a:pPr>
            <a:r>
              <a:rPr sz="2800" dirty="0">
                <a:cs typeface="Times New Roman"/>
              </a:rPr>
              <a:t>Enhanced </a:t>
            </a:r>
            <a:r>
              <a:rPr sz="2800" spc="-5" dirty="0">
                <a:cs typeface="Times New Roman"/>
              </a:rPr>
              <a:t>support </a:t>
            </a:r>
            <a:r>
              <a:rPr sz="2800" dirty="0">
                <a:cs typeface="Times New Roman"/>
              </a:rPr>
              <a:t>for native</a:t>
            </a:r>
            <a:r>
              <a:rPr sz="2800" spc="-40" dirty="0">
                <a:cs typeface="Times New Roman"/>
              </a:rPr>
              <a:t> </a:t>
            </a:r>
            <a:r>
              <a:rPr sz="2800" dirty="0">
                <a:cs typeface="Times New Roman"/>
              </a:rPr>
              <a:t>code</a:t>
            </a:r>
          </a:p>
          <a:p>
            <a:pPr marL="299085"/>
            <a:r>
              <a:rPr sz="2800" dirty="0">
                <a:cs typeface="Times New Roman"/>
              </a:rPr>
              <a:t>development.</a:t>
            </a:r>
          </a:p>
          <a:p>
            <a:pPr marL="299085" marR="5080" indent="-287020">
              <a:spcBef>
                <a:spcPts val="434"/>
              </a:spcBef>
              <a:buFont typeface="Arial"/>
              <a:buChar char="•"/>
              <a:tabLst>
                <a:tab pos="299085" algn="l"/>
                <a:tab pos="299720" algn="l"/>
              </a:tabLst>
            </a:pPr>
            <a:r>
              <a:rPr sz="2800" dirty="0">
                <a:cs typeface="Times New Roman"/>
              </a:rPr>
              <a:t>Audio, graphical, and input enhancements</a:t>
            </a:r>
            <a:r>
              <a:rPr sz="2800" spc="-145" dirty="0">
                <a:cs typeface="Times New Roman"/>
              </a:rPr>
              <a:t> </a:t>
            </a:r>
            <a:r>
              <a:rPr sz="2800" dirty="0">
                <a:cs typeface="Times New Roman"/>
              </a:rPr>
              <a:t>for  game</a:t>
            </a:r>
            <a:r>
              <a:rPr sz="2800" spc="-5" dirty="0">
                <a:cs typeface="Times New Roman"/>
              </a:rPr>
              <a:t> </a:t>
            </a:r>
            <a:r>
              <a:rPr sz="2800" dirty="0">
                <a:cs typeface="Times New Roman"/>
              </a:rPr>
              <a:t>developers.</a:t>
            </a:r>
          </a:p>
          <a:p>
            <a:pPr marL="299085" indent="-287020">
              <a:spcBef>
                <a:spcPts val="430"/>
              </a:spcBef>
              <a:buFont typeface="Arial"/>
              <a:buChar char="•"/>
              <a:tabLst>
                <a:tab pos="299085" algn="l"/>
                <a:tab pos="299720" algn="l"/>
              </a:tabLst>
            </a:pPr>
            <a:r>
              <a:rPr sz="2800" dirty="0">
                <a:cs typeface="Times New Roman"/>
              </a:rPr>
              <a:t>Concurrent garbage collection for</a:t>
            </a:r>
            <a:r>
              <a:rPr sz="2800" spc="-65" dirty="0">
                <a:cs typeface="Times New Roman"/>
              </a:rPr>
              <a:t> </a:t>
            </a:r>
            <a:r>
              <a:rPr sz="2800" dirty="0">
                <a:cs typeface="Times New Roman"/>
              </a:rPr>
              <a:t>increased</a:t>
            </a:r>
          </a:p>
          <a:p>
            <a:pPr marL="299085"/>
            <a:r>
              <a:rPr sz="2800" dirty="0">
                <a:cs typeface="Times New Roman"/>
              </a:rPr>
              <a:t>performance.</a:t>
            </a:r>
          </a:p>
          <a:p>
            <a:pPr marL="299085" marR="194945" indent="-287020">
              <a:spcBef>
                <a:spcPts val="434"/>
              </a:spcBef>
              <a:buFont typeface="Arial"/>
              <a:buChar char="•"/>
              <a:tabLst>
                <a:tab pos="299085" algn="l"/>
                <a:tab pos="299720" algn="l"/>
              </a:tabLst>
            </a:pPr>
            <a:r>
              <a:rPr sz="2800" spc="-5" dirty="0">
                <a:cs typeface="Times New Roman"/>
              </a:rPr>
              <a:t>New Download </a:t>
            </a:r>
            <a:r>
              <a:rPr sz="2800" spc="-10" dirty="0">
                <a:cs typeface="Times New Roman"/>
              </a:rPr>
              <a:t>Manager, </a:t>
            </a:r>
            <a:r>
              <a:rPr sz="2800" dirty="0">
                <a:cs typeface="Times New Roman"/>
              </a:rPr>
              <a:t>giving </a:t>
            </a:r>
            <a:r>
              <a:rPr sz="2800" spc="-5" dirty="0">
                <a:cs typeface="Times New Roman"/>
              </a:rPr>
              <a:t>users </a:t>
            </a:r>
            <a:r>
              <a:rPr sz="2800" dirty="0">
                <a:cs typeface="Times New Roman"/>
              </a:rPr>
              <a:t>easy  access to any file downloaded from the  </a:t>
            </a:r>
            <a:r>
              <a:rPr sz="2800" spc="-15" dirty="0">
                <a:cs typeface="Times New Roman"/>
              </a:rPr>
              <a:t>browser, </a:t>
            </a:r>
            <a:r>
              <a:rPr sz="2800" dirty="0">
                <a:cs typeface="Times New Roman"/>
              </a:rPr>
              <a:t>email, or another</a:t>
            </a:r>
            <a:r>
              <a:rPr sz="2800" spc="-10" dirty="0">
                <a:cs typeface="Times New Roman"/>
              </a:rPr>
              <a:t> </a:t>
            </a:r>
            <a:r>
              <a:rPr sz="2800" dirty="0">
                <a:cs typeface="Times New Roman"/>
              </a:rPr>
              <a:t>application.</a:t>
            </a:r>
          </a:p>
        </p:txBody>
      </p:sp>
      <p:sp>
        <p:nvSpPr>
          <p:cNvPr id="5" name="Slide Number Placeholder 4">
            <a:extLst>
              <a:ext uri="{FF2B5EF4-FFF2-40B4-BE49-F238E27FC236}">
                <a16:creationId xmlns:a16="http://schemas.microsoft.com/office/drawing/2014/main" id="{D63F4A97-5678-9C46-B5B6-047D77AE0C39}"/>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19</a:t>
            </a:fld>
            <a:endParaRPr lang="en-US" dirty="0"/>
          </a:p>
        </p:txBody>
      </p:sp>
      <p:sp>
        <p:nvSpPr>
          <p:cNvPr id="6" name="Oval 5">
            <a:extLst>
              <a:ext uri="{FF2B5EF4-FFF2-40B4-BE49-F238E27FC236}">
                <a16:creationId xmlns:a16="http://schemas.microsoft.com/office/drawing/2014/main" id="{FBEB6B3D-73AB-8C4D-8EBC-28C89877F8B5}"/>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862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Overview </a:t>
            </a:r>
            <a:r>
              <a:rPr lang="en-US" dirty="0"/>
              <a:t>of Android Platform</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5387" y="184311"/>
            <a:ext cx="9445658" cy="382797"/>
          </a:xfrm>
          <a:prstGeom prst="rect">
            <a:avLst/>
          </a:prstGeom>
        </p:spPr>
        <p:txBody>
          <a:bodyPr vert="horz" wrap="square" lIns="0" tIns="13335" rIns="0" bIns="0" rtlCol="0" anchor="ctr">
            <a:spAutoFit/>
          </a:bodyPr>
          <a:lstStyle/>
          <a:p>
            <a:pPr marL="12700">
              <a:lnSpc>
                <a:spcPct val="100000"/>
              </a:lnSpc>
              <a:spcBef>
                <a:spcPts val="105"/>
              </a:spcBef>
            </a:pPr>
            <a:r>
              <a:rPr spc="-25" dirty="0"/>
              <a:t>Version: </a:t>
            </a:r>
            <a:r>
              <a:rPr dirty="0"/>
              <a:t>3.0</a:t>
            </a:r>
            <a:r>
              <a:rPr spc="-60" dirty="0"/>
              <a:t> </a:t>
            </a:r>
            <a:r>
              <a:rPr dirty="0"/>
              <a:t>(Honeycomb)</a:t>
            </a:r>
            <a:r>
              <a:rPr lang="en-US" dirty="0"/>
              <a:t> </a:t>
            </a:r>
            <a:r>
              <a:rPr dirty="0"/>
              <a:t>API </a:t>
            </a:r>
            <a:r>
              <a:rPr spc="-5" dirty="0"/>
              <a:t>level:</a:t>
            </a:r>
            <a:r>
              <a:rPr spc="-25" dirty="0"/>
              <a:t> </a:t>
            </a:r>
            <a:r>
              <a:rPr spc="-55" dirty="0"/>
              <a:t>11</a:t>
            </a:r>
            <a:endParaRPr dirty="0"/>
          </a:p>
        </p:txBody>
      </p:sp>
      <p:sp>
        <p:nvSpPr>
          <p:cNvPr id="3" name="object 3"/>
          <p:cNvSpPr/>
          <p:nvPr/>
        </p:nvSpPr>
        <p:spPr>
          <a:xfrm>
            <a:off x="8671531" y="2566639"/>
            <a:ext cx="3085296" cy="2971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55387" y="1066255"/>
            <a:ext cx="7816144" cy="5009064"/>
          </a:xfrm>
          <a:prstGeom prst="rect">
            <a:avLst/>
          </a:prstGeom>
        </p:spPr>
        <p:txBody>
          <a:bodyPr vert="horz" wrap="square" lIns="0" tIns="12700" rIns="0" bIns="0" rtlCol="0">
            <a:spAutoFit/>
          </a:bodyPr>
          <a:lstStyle/>
          <a:p>
            <a:pPr marL="299085" indent="-287020">
              <a:buFont typeface="Arial"/>
              <a:buChar char="•"/>
              <a:tabLst>
                <a:tab pos="299085" algn="l"/>
                <a:tab pos="299720" algn="l"/>
              </a:tabLst>
            </a:pPr>
            <a:r>
              <a:rPr sz="2800" dirty="0">
                <a:cs typeface="Times New Roman"/>
              </a:rPr>
              <a:t>Hardware</a:t>
            </a:r>
            <a:r>
              <a:rPr sz="2800" spc="-5" dirty="0">
                <a:cs typeface="Times New Roman"/>
              </a:rPr>
              <a:t> </a:t>
            </a:r>
            <a:r>
              <a:rPr sz="2800" dirty="0">
                <a:cs typeface="Times New Roman"/>
              </a:rPr>
              <a:t>acceleration</a:t>
            </a:r>
          </a:p>
          <a:p>
            <a:pPr marL="299085" indent="-287020">
              <a:spcBef>
                <a:spcPts val="215"/>
              </a:spcBef>
              <a:buFont typeface="Arial"/>
              <a:buChar char="•"/>
              <a:tabLst>
                <a:tab pos="299085" algn="l"/>
                <a:tab pos="299720" algn="l"/>
              </a:tabLst>
            </a:pPr>
            <a:r>
              <a:rPr sz="2800" dirty="0">
                <a:cs typeface="Times New Roman"/>
              </a:rPr>
              <a:t>Support for multi-core</a:t>
            </a:r>
            <a:r>
              <a:rPr sz="2800" spc="-10" dirty="0">
                <a:cs typeface="Times New Roman"/>
              </a:rPr>
              <a:t> </a:t>
            </a:r>
            <a:r>
              <a:rPr sz="2800" spc="-5" dirty="0">
                <a:cs typeface="Times New Roman"/>
              </a:rPr>
              <a:t>processors</a:t>
            </a:r>
            <a:endParaRPr sz="2800" dirty="0">
              <a:cs typeface="Times New Roman"/>
            </a:endParaRPr>
          </a:p>
          <a:p>
            <a:pPr marL="299085" indent="-287020">
              <a:spcBef>
                <a:spcPts val="215"/>
              </a:spcBef>
              <a:buFont typeface="Arial"/>
              <a:buChar char="•"/>
              <a:tabLst>
                <a:tab pos="299085" algn="l"/>
                <a:tab pos="299720" algn="l"/>
              </a:tabLst>
            </a:pPr>
            <a:r>
              <a:rPr sz="2800" dirty="0">
                <a:cs typeface="Times New Roman"/>
              </a:rPr>
              <a:t>Ability to encrypt all </a:t>
            </a:r>
            <a:r>
              <a:rPr sz="2800" spc="-5" dirty="0">
                <a:cs typeface="Times New Roman"/>
              </a:rPr>
              <a:t>user</a:t>
            </a:r>
            <a:r>
              <a:rPr sz="2800" spc="-65" dirty="0">
                <a:cs typeface="Times New Roman"/>
              </a:rPr>
              <a:t> </a:t>
            </a:r>
            <a:r>
              <a:rPr sz="2800" dirty="0">
                <a:cs typeface="Times New Roman"/>
              </a:rPr>
              <a:t>data</a:t>
            </a:r>
          </a:p>
          <a:p>
            <a:pPr marL="299085" marR="385445" indent="-287020">
              <a:spcBef>
                <a:spcPts val="470"/>
              </a:spcBef>
              <a:buFont typeface="Arial"/>
              <a:buChar char="•"/>
              <a:tabLst>
                <a:tab pos="299085" algn="l"/>
                <a:tab pos="299720" algn="l"/>
              </a:tabLst>
            </a:pPr>
            <a:r>
              <a:rPr sz="2800" spc="-5" dirty="0">
                <a:cs typeface="Times New Roman"/>
              </a:rPr>
              <a:t>HTTPS </a:t>
            </a:r>
            <a:r>
              <a:rPr sz="2800" dirty="0">
                <a:cs typeface="Times New Roman"/>
              </a:rPr>
              <a:t>stack improved with Server</a:t>
            </a:r>
            <a:r>
              <a:rPr sz="2800" spc="-75" dirty="0">
                <a:cs typeface="Times New Roman"/>
              </a:rPr>
              <a:t> </a:t>
            </a:r>
            <a:r>
              <a:rPr sz="2800" spc="-5" dirty="0">
                <a:cs typeface="Times New Roman"/>
              </a:rPr>
              <a:t>Name  </a:t>
            </a:r>
            <a:r>
              <a:rPr sz="2800" dirty="0">
                <a:cs typeface="Times New Roman"/>
              </a:rPr>
              <a:t>Indication</a:t>
            </a:r>
            <a:r>
              <a:rPr sz="2800" spc="-15" dirty="0">
                <a:cs typeface="Times New Roman"/>
              </a:rPr>
              <a:t> </a:t>
            </a:r>
            <a:r>
              <a:rPr sz="2800" spc="-5" dirty="0">
                <a:cs typeface="Times New Roman"/>
              </a:rPr>
              <a:t>(SNI)</a:t>
            </a:r>
            <a:endParaRPr sz="2800" dirty="0">
              <a:cs typeface="Times New Roman"/>
            </a:endParaRPr>
          </a:p>
          <a:p>
            <a:pPr marL="299085" marR="657860" indent="-287020">
              <a:spcBef>
                <a:spcPts val="439"/>
              </a:spcBef>
              <a:buFont typeface="Arial"/>
              <a:buChar char="•"/>
              <a:tabLst>
                <a:tab pos="299085" algn="l"/>
                <a:tab pos="299720" algn="l"/>
              </a:tabLst>
            </a:pPr>
            <a:r>
              <a:rPr sz="2800" dirty="0">
                <a:cs typeface="Times New Roman"/>
              </a:rPr>
              <a:t>Filesystem in </a:t>
            </a:r>
            <a:r>
              <a:rPr sz="2800" spc="-5" dirty="0">
                <a:cs typeface="Times New Roman"/>
              </a:rPr>
              <a:t>Userspace (FUSE;</a:t>
            </a:r>
            <a:r>
              <a:rPr sz="2800" spc="-40" dirty="0">
                <a:cs typeface="Times New Roman"/>
              </a:rPr>
              <a:t> </a:t>
            </a:r>
            <a:r>
              <a:rPr sz="2800" dirty="0">
                <a:cs typeface="Times New Roman"/>
              </a:rPr>
              <a:t>kernel  </a:t>
            </a:r>
            <a:r>
              <a:rPr sz="2800" spc="-5" dirty="0">
                <a:cs typeface="Times New Roman"/>
              </a:rPr>
              <a:t>module)</a:t>
            </a:r>
            <a:endParaRPr sz="2800" dirty="0">
              <a:cs typeface="Times New Roman"/>
            </a:endParaRPr>
          </a:p>
          <a:p>
            <a:pPr marL="299085" indent="-287020">
              <a:spcBef>
                <a:spcPts val="190"/>
              </a:spcBef>
              <a:buFont typeface="Arial"/>
              <a:buChar char="•"/>
              <a:tabLst>
                <a:tab pos="299085" algn="l"/>
                <a:tab pos="299720" algn="l"/>
              </a:tabLst>
            </a:pPr>
            <a:r>
              <a:rPr sz="2800" dirty="0">
                <a:cs typeface="Times New Roman"/>
              </a:rPr>
              <a:t>Optimized tablet support with a</a:t>
            </a:r>
            <a:r>
              <a:rPr sz="2800" spc="-50" dirty="0">
                <a:cs typeface="Times New Roman"/>
              </a:rPr>
              <a:t> </a:t>
            </a:r>
            <a:r>
              <a:rPr sz="2800" spc="-5" dirty="0">
                <a:cs typeface="Times New Roman"/>
              </a:rPr>
              <a:t>new</a:t>
            </a:r>
            <a:endParaRPr sz="2800" dirty="0">
              <a:cs typeface="Times New Roman"/>
            </a:endParaRPr>
          </a:p>
          <a:p>
            <a:pPr marL="299085"/>
            <a:r>
              <a:rPr sz="2800" dirty="0">
                <a:cs typeface="Times New Roman"/>
              </a:rPr>
              <a:t>“holographic” </a:t>
            </a:r>
            <a:r>
              <a:rPr sz="2800" spc="-5" dirty="0">
                <a:cs typeface="Times New Roman"/>
              </a:rPr>
              <a:t>user</a:t>
            </a:r>
            <a:r>
              <a:rPr sz="2800" spc="-15" dirty="0">
                <a:cs typeface="Times New Roman"/>
              </a:rPr>
              <a:t> </a:t>
            </a:r>
            <a:r>
              <a:rPr sz="2800" dirty="0">
                <a:cs typeface="Times New Roman"/>
              </a:rPr>
              <a:t>interface</a:t>
            </a:r>
          </a:p>
          <a:p>
            <a:pPr marL="299085" marR="5080" indent="-287020">
              <a:spcBef>
                <a:spcPts val="465"/>
              </a:spcBef>
              <a:buFont typeface="Arial"/>
              <a:buChar char="•"/>
              <a:tabLst>
                <a:tab pos="299085" algn="l"/>
                <a:tab pos="299720" algn="l"/>
              </a:tabLst>
            </a:pPr>
            <a:r>
              <a:rPr sz="2800" dirty="0">
                <a:cs typeface="Times New Roman"/>
              </a:rPr>
              <a:t>Quick access to </a:t>
            </a:r>
            <a:r>
              <a:rPr sz="2800" spc="-5" dirty="0">
                <a:cs typeface="Times New Roman"/>
              </a:rPr>
              <a:t>camera </a:t>
            </a:r>
            <a:r>
              <a:rPr sz="2800" dirty="0">
                <a:cs typeface="Times New Roman"/>
              </a:rPr>
              <a:t>exposure, focus,</a:t>
            </a:r>
            <a:r>
              <a:rPr sz="2800" spc="-80" dirty="0">
                <a:cs typeface="Times New Roman"/>
              </a:rPr>
              <a:t> </a:t>
            </a:r>
            <a:r>
              <a:rPr sz="2800" dirty="0">
                <a:cs typeface="Times New Roman"/>
              </a:rPr>
              <a:t>flash,  zoom, front-facing camera, time-lapse, and  other camera</a:t>
            </a:r>
            <a:r>
              <a:rPr sz="2800" spc="-10" dirty="0">
                <a:cs typeface="Times New Roman"/>
              </a:rPr>
              <a:t> </a:t>
            </a:r>
            <a:r>
              <a:rPr sz="2800" dirty="0">
                <a:cs typeface="Times New Roman"/>
              </a:rPr>
              <a:t>features</a:t>
            </a:r>
          </a:p>
        </p:txBody>
      </p:sp>
      <p:sp>
        <p:nvSpPr>
          <p:cNvPr id="5" name="Slide Number Placeholder 4">
            <a:extLst>
              <a:ext uri="{FF2B5EF4-FFF2-40B4-BE49-F238E27FC236}">
                <a16:creationId xmlns:a16="http://schemas.microsoft.com/office/drawing/2014/main" id="{15DF0460-6461-0840-8DF8-18E33EA26B2F}"/>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20</a:t>
            </a:fld>
            <a:endParaRPr lang="en-US" dirty="0"/>
          </a:p>
        </p:txBody>
      </p:sp>
      <p:sp>
        <p:nvSpPr>
          <p:cNvPr id="6" name="Oval 5">
            <a:extLst>
              <a:ext uri="{FF2B5EF4-FFF2-40B4-BE49-F238E27FC236}">
                <a16:creationId xmlns:a16="http://schemas.microsoft.com/office/drawing/2014/main" id="{74995228-350C-0446-B694-55C30441108C}"/>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4536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4785" y="193789"/>
            <a:ext cx="11259798" cy="382797"/>
          </a:xfrm>
          <a:prstGeom prst="rect">
            <a:avLst/>
          </a:prstGeom>
        </p:spPr>
        <p:txBody>
          <a:bodyPr vert="horz" wrap="square" lIns="0" tIns="13335" rIns="0" bIns="0" rtlCol="0" anchor="ctr">
            <a:spAutoFit/>
          </a:bodyPr>
          <a:lstStyle/>
          <a:p>
            <a:pPr marL="12700" marR="5080">
              <a:lnSpc>
                <a:spcPct val="100000"/>
              </a:lnSpc>
              <a:spcBef>
                <a:spcPts val="105"/>
              </a:spcBef>
            </a:pPr>
            <a:r>
              <a:rPr spc="-25" dirty="0"/>
              <a:t>Version: </a:t>
            </a:r>
            <a:r>
              <a:rPr dirty="0"/>
              <a:t>4.0 (Ice </a:t>
            </a:r>
            <a:r>
              <a:rPr spc="-5" dirty="0"/>
              <a:t>Cream</a:t>
            </a:r>
            <a:r>
              <a:rPr spc="-100" dirty="0"/>
              <a:t> </a:t>
            </a:r>
            <a:r>
              <a:rPr dirty="0"/>
              <a:t>Sandwich)  API </a:t>
            </a:r>
            <a:r>
              <a:rPr spc="-5" dirty="0"/>
              <a:t>level:</a:t>
            </a:r>
            <a:r>
              <a:rPr spc="-25" dirty="0"/>
              <a:t> </a:t>
            </a:r>
            <a:r>
              <a:rPr dirty="0"/>
              <a:t>14</a:t>
            </a:r>
          </a:p>
        </p:txBody>
      </p:sp>
      <p:sp>
        <p:nvSpPr>
          <p:cNvPr id="3" name="object 3"/>
          <p:cNvSpPr/>
          <p:nvPr/>
        </p:nvSpPr>
        <p:spPr>
          <a:xfrm>
            <a:off x="8283386" y="2338039"/>
            <a:ext cx="3496668" cy="32004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04783" y="1099002"/>
            <a:ext cx="7612195" cy="5286062"/>
          </a:xfrm>
          <a:prstGeom prst="rect">
            <a:avLst/>
          </a:prstGeom>
        </p:spPr>
        <p:txBody>
          <a:bodyPr vert="horz" wrap="square" lIns="0" tIns="12700" rIns="0" bIns="0" rtlCol="0">
            <a:spAutoFit/>
          </a:bodyPr>
          <a:lstStyle/>
          <a:p>
            <a:pPr marL="299085" marR="127000" indent="-287020">
              <a:buFont typeface="Arial"/>
              <a:buChar char="•"/>
              <a:tabLst>
                <a:tab pos="299085" algn="l"/>
                <a:tab pos="299720" algn="l"/>
              </a:tabLst>
            </a:pPr>
            <a:r>
              <a:rPr sz="2800" spc="-5" dirty="0">
                <a:latin typeface="Times New Roman"/>
                <a:cs typeface="Times New Roman"/>
              </a:rPr>
              <a:t>Soft buttons from Android 3.x are now available  </a:t>
            </a:r>
            <a:r>
              <a:rPr sz="2800" dirty="0">
                <a:latin typeface="Times New Roman"/>
                <a:cs typeface="Times New Roman"/>
              </a:rPr>
              <a:t>for </a:t>
            </a:r>
            <a:r>
              <a:rPr sz="2800" spc="-5" dirty="0">
                <a:latin typeface="Times New Roman"/>
                <a:cs typeface="Times New Roman"/>
              </a:rPr>
              <a:t>use on phones</a:t>
            </a:r>
            <a:endParaRPr sz="2800" dirty="0">
              <a:latin typeface="Times New Roman"/>
              <a:cs typeface="Times New Roman"/>
            </a:endParaRPr>
          </a:p>
          <a:p>
            <a:pPr marL="299085" marR="360045" indent="-287020">
              <a:spcBef>
                <a:spcPts val="385"/>
              </a:spcBef>
              <a:buFont typeface="Arial"/>
              <a:buChar char="•"/>
              <a:tabLst>
                <a:tab pos="299085" algn="l"/>
                <a:tab pos="299720" algn="l"/>
              </a:tabLst>
            </a:pPr>
            <a:r>
              <a:rPr sz="2800" spc="-5" dirty="0">
                <a:latin typeface="Times New Roman"/>
                <a:cs typeface="Times New Roman"/>
              </a:rPr>
              <a:t>Separation of widgets in a new tab, listed in a  similar </a:t>
            </a:r>
            <a:r>
              <a:rPr sz="2800" spc="-10" dirty="0">
                <a:latin typeface="Times New Roman"/>
                <a:cs typeface="Times New Roman"/>
              </a:rPr>
              <a:t>manner </a:t>
            </a:r>
            <a:r>
              <a:rPr sz="2800" spc="-5" dirty="0">
                <a:latin typeface="Times New Roman"/>
                <a:cs typeface="Times New Roman"/>
              </a:rPr>
              <a:t>to</a:t>
            </a:r>
            <a:r>
              <a:rPr sz="2800" spc="110" dirty="0">
                <a:latin typeface="Times New Roman"/>
                <a:cs typeface="Times New Roman"/>
              </a:rPr>
              <a:t> </a:t>
            </a:r>
            <a:r>
              <a:rPr sz="2800" spc="-5" dirty="0">
                <a:latin typeface="Times New Roman"/>
                <a:cs typeface="Times New Roman"/>
              </a:rPr>
              <a:t>applications</a:t>
            </a:r>
            <a:endParaRPr sz="2800" dirty="0">
              <a:latin typeface="Times New Roman"/>
              <a:cs typeface="Times New Roman"/>
            </a:endParaRPr>
          </a:p>
          <a:p>
            <a:pPr marL="299085" indent="-287020">
              <a:buFont typeface="Arial"/>
              <a:buChar char="•"/>
              <a:tabLst>
                <a:tab pos="299085" algn="l"/>
                <a:tab pos="299720" algn="l"/>
              </a:tabLst>
            </a:pPr>
            <a:r>
              <a:rPr sz="2800" spc="-5" dirty="0">
                <a:latin typeface="Times New Roman"/>
                <a:cs typeface="Times New Roman"/>
              </a:rPr>
              <a:t>Easier-to-create </a:t>
            </a:r>
            <a:r>
              <a:rPr sz="2800" dirty="0">
                <a:latin typeface="Times New Roman"/>
                <a:cs typeface="Times New Roman"/>
              </a:rPr>
              <a:t>folders, </a:t>
            </a:r>
            <a:r>
              <a:rPr sz="2800" spc="-5" dirty="0">
                <a:latin typeface="Times New Roman"/>
                <a:cs typeface="Times New Roman"/>
              </a:rPr>
              <a:t>with a</a:t>
            </a:r>
            <a:r>
              <a:rPr sz="2800" spc="75" dirty="0">
                <a:latin typeface="Times New Roman"/>
                <a:cs typeface="Times New Roman"/>
              </a:rPr>
              <a:t> </a:t>
            </a:r>
            <a:r>
              <a:rPr sz="2800" spc="-5" dirty="0">
                <a:latin typeface="Times New Roman"/>
                <a:cs typeface="Times New Roman"/>
              </a:rPr>
              <a:t>drag-and-drop</a:t>
            </a:r>
            <a:endParaRPr sz="2800" dirty="0">
              <a:latin typeface="Times New Roman"/>
              <a:cs typeface="Times New Roman"/>
            </a:endParaRPr>
          </a:p>
          <a:p>
            <a:pPr marL="299085"/>
            <a:r>
              <a:rPr sz="2800" spc="-5" dirty="0">
                <a:latin typeface="Times New Roman"/>
                <a:cs typeface="Times New Roman"/>
              </a:rPr>
              <a:t>style</a:t>
            </a:r>
            <a:endParaRPr sz="2800" dirty="0">
              <a:latin typeface="Times New Roman"/>
              <a:cs typeface="Times New Roman"/>
            </a:endParaRPr>
          </a:p>
          <a:p>
            <a:pPr marL="299085" indent="-287020">
              <a:buFont typeface="Arial"/>
              <a:buChar char="•"/>
              <a:tabLst>
                <a:tab pos="299085" algn="l"/>
                <a:tab pos="299720" algn="l"/>
              </a:tabLst>
            </a:pPr>
            <a:r>
              <a:rPr sz="2800" spc="-10" dirty="0">
                <a:latin typeface="Times New Roman"/>
                <a:cs typeface="Times New Roman"/>
              </a:rPr>
              <a:t>Improved </a:t>
            </a:r>
            <a:r>
              <a:rPr sz="2800" spc="-5" dirty="0">
                <a:latin typeface="Times New Roman"/>
                <a:cs typeface="Times New Roman"/>
              </a:rPr>
              <a:t>error correction on the</a:t>
            </a:r>
            <a:r>
              <a:rPr sz="2800" spc="130" dirty="0">
                <a:latin typeface="Times New Roman"/>
                <a:cs typeface="Times New Roman"/>
              </a:rPr>
              <a:t> </a:t>
            </a:r>
            <a:r>
              <a:rPr sz="2800" spc="-5" dirty="0">
                <a:latin typeface="Times New Roman"/>
                <a:cs typeface="Times New Roman"/>
              </a:rPr>
              <a:t>keyboard</a:t>
            </a:r>
            <a:endParaRPr sz="2800" dirty="0">
              <a:latin typeface="Times New Roman"/>
              <a:cs typeface="Times New Roman"/>
            </a:endParaRPr>
          </a:p>
          <a:p>
            <a:pPr marL="299085" indent="-287020">
              <a:buFont typeface="Arial"/>
              <a:buChar char="•"/>
              <a:tabLst>
                <a:tab pos="299085" algn="l"/>
                <a:tab pos="299720" algn="l"/>
              </a:tabLst>
            </a:pPr>
            <a:r>
              <a:rPr sz="2800" spc="-10" dirty="0">
                <a:latin typeface="Times New Roman"/>
                <a:cs typeface="Times New Roman"/>
              </a:rPr>
              <a:t>Improved </a:t>
            </a:r>
            <a:r>
              <a:rPr sz="2800" spc="-5" dirty="0">
                <a:latin typeface="Times New Roman"/>
                <a:cs typeface="Times New Roman"/>
              </a:rPr>
              <a:t>copy and paste</a:t>
            </a:r>
            <a:r>
              <a:rPr sz="2800" spc="80" dirty="0">
                <a:latin typeface="Times New Roman"/>
                <a:cs typeface="Times New Roman"/>
              </a:rPr>
              <a:t> </a:t>
            </a:r>
            <a:r>
              <a:rPr sz="2800" spc="-5" dirty="0">
                <a:latin typeface="Times New Roman"/>
                <a:cs typeface="Times New Roman"/>
              </a:rPr>
              <a:t>functionality</a:t>
            </a:r>
            <a:endParaRPr sz="2800" dirty="0">
              <a:latin typeface="Times New Roman"/>
              <a:cs typeface="Times New Roman"/>
            </a:endParaRPr>
          </a:p>
          <a:p>
            <a:pPr marL="299085" marR="5080" indent="-287020">
              <a:spcBef>
                <a:spcPts val="370"/>
              </a:spcBef>
              <a:buFont typeface="Arial"/>
              <a:buChar char="•"/>
              <a:tabLst>
                <a:tab pos="299085" algn="l"/>
                <a:tab pos="299720" algn="l"/>
              </a:tabLst>
            </a:pPr>
            <a:r>
              <a:rPr sz="2800" spc="-5" dirty="0">
                <a:latin typeface="Times New Roman"/>
                <a:cs typeface="Times New Roman"/>
              </a:rPr>
              <a:t>Face Unlock, a feature that allows users to unlock  handsets using facial recognition</a:t>
            </a:r>
            <a:r>
              <a:rPr sz="2800" spc="70" dirty="0">
                <a:latin typeface="Times New Roman"/>
                <a:cs typeface="Times New Roman"/>
              </a:rPr>
              <a:t> </a:t>
            </a:r>
            <a:r>
              <a:rPr sz="2800" spc="-5" dirty="0">
                <a:latin typeface="Times New Roman"/>
                <a:cs typeface="Times New Roman"/>
              </a:rPr>
              <a:t>software</a:t>
            </a:r>
            <a:endParaRPr sz="2800" dirty="0">
              <a:latin typeface="Times New Roman"/>
              <a:cs typeface="Times New Roman"/>
            </a:endParaRPr>
          </a:p>
          <a:p>
            <a:pPr marL="299085" indent="-287020">
              <a:spcBef>
                <a:spcPts val="5"/>
              </a:spcBef>
              <a:buFont typeface="Arial"/>
              <a:buChar char="•"/>
              <a:tabLst>
                <a:tab pos="299085" algn="l"/>
                <a:tab pos="299720" algn="l"/>
              </a:tabLst>
            </a:pPr>
            <a:r>
              <a:rPr sz="2800" spc="-5" dirty="0">
                <a:latin typeface="Times New Roman"/>
                <a:cs typeface="Times New Roman"/>
              </a:rPr>
              <a:t>Built-in photo</a:t>
            </a:r>
            <a:r>
              <a:rPr sz="2800" spc="5" dirty="0">
                <a:latin typeface="Times New Roman"/>
                <a:cs typeface="Times New Roman"/>
              </a:rPr>
              <a:t> </a:t>
            </a:r>
            <a:r>
              <a:rPr sz="2800" spc="-5" dirty="0">
                <a:latin typeface="Times New Roman"/>
                <a:cs typeface="Times New Roman"/>
              </a:rPr>
              <a:t>editor</a:t>
            </a:r>
            <a:endParaRPr sz="2800" dirty="0">
              <a:latin typeface="Times New Roman"/>
              <a:cs typeface="Times New Roman"/>
            </a:endParaRPr>
          </a:p>
          <a:p>
            <a:pPr marL="299085" indent="-287020">
              <a:buFont typeface="Arial"/>
              <a:buChar char="•"/>
              <a:tabLst>
                <a:tab pos="299085" algn="l"/>
                <a:tab pos="299720" algn="l"/>
              </a:tabLst>
            </a:pPr>
            <a:r>
              <a:rPr sz="2800" spc="-5" dirty="0">
                <a:latin typeface="Times New Roman"/>
                <a:cs typeface="Times New Roman"/>
              </a:rPr>
              <a:t>1080p video recording </a:t>
            </a:r>
            <a:r>
              <a:rPr sz="2800" dirty="0">
                <a:latin typeface="Times New Roman"/>
                <a:cs typeface="Times New Roman"/>
              </a:rPr>
              <a:t>for </a:t>
            </a:r>
            <a:r>
              <a:rPr sz="2800" spc="-5" dirty="0">
                <a:latin typeface="Times New Roman"/>
                <a:cs typeface="Times New Roman"/>
              </a:rPr>
              <a:t>stock Android</a:t>
            </a:r>
            <a:r>
              <a:rPr sz="2800" spc="10" dirty="0">
                <a:latin typeface="Times New Roman"/>
                <a:cs typeface="Times New Roman"/>
              </a:rPr>
              <a:t> </a:t>
            </a:r>
            <a:r>
              <a:rPr sz="2800" spc="-5" dirty="0">
                <a:latin typeface="Times New Roman"/>
                <a:cs typeface="Times New Roman"/>
              </a:rPr>
              <a:t>devices</a:t>
            </a:r>
            <a:endParaRPr sz="2800" dirty="0">
              <a:latin typeface="Times New Roman"/>
              <a:cs typeface="Times New Roman"/>
            </a:endParaRPr>
          </a:p>
        </p:txBody>
      </p:sp>
      <p:sp>
        <p:nvSpPr>
          <p:cNvPr id="5" name="Slide Number Placeholder 4">
            <a:extLst>
              <a:ext uri="{FF2B5EF4-FFF2-40B4-BE49-F238E27FC236}">
                <a16:creationId xmlns:a16="http://schemas.microsoft.com/office/drawing/2014/main" id="{9F0DF0CE-B59F-2C4E-8E71-D2FDFB536F68}"/>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21</a:t>
            </a:fld>
            <a:endParaRPr lang="en-US" dirty="0"/>
          </a:p>
        </p:txBody>
      </p:sp>
      <p:sp>
        <p:nvSpPr>
          <p:cNvPr id="6" name="Oval 5">
            <a:extLst>
              <a:ext uri="{FF2B5EF4-FFF2-40B4-BE49-F238E27FC236}">
                <a16:creationId xmlns:a16="http://schemas.microsoft.com/office/drawing/2014/main" id="{4BCDB610-F61C-1A44-821F-9F8ADA83F16A}"/>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446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0488" y="184310"/>
            <a:ext cx="9423361" cy="382797"/>
          </a:xfrm>
          <a:prstGeom prst="rect">
            <a:avLst/>
          </a:prstGeom>
        </p:spPr>
        <p:txBody>
          <a:bodyPr vert="horz" wrap="square" lIns="0" tIns="13335" rIns="0" bIns="0" rtlCol="0" anchor="ctr">
            <a:spAutoFit/>
          </a:bodyPr>
          <a:lstStyle/>
          <a:p>
            <a:pPr marL="12700" marR="5080">
              <a:lnSpc>
                <a:spcPct val="100000"/>
              </a:lnSpc>
              <a:spcBef>
                <a:spcPts val="105"/>
              </a:spcBef>
            </a:pPr>
            <a:r>
              <a:rPr spc="-25" dirty="0"/>
              <a:t>Version: </a:t>
            </a:r>
            <a:r>
              <a:rPr dirty="0"/>
              <a:t>4.1 (Jelly</a:t>
            </a:r>
            <a:r>
              <a:rPr spc="-105" dirty="0"/>
              <a:t> </a:t>
            </a:r>
            <a:r>
              <a:rPr dirty="0"/>
              <a:t>Bean)  API </a:t>
            </a:r>
            <a:r>
              <a:rPr spc="-5" dirty="0"/>
              <a:t>level:</a:t>
            </a:r>
            <a:r>
              <a:rPr spc="-30" dirty="0"/>
              <a:t> </a:t>
            </a:r>
            <a:r>
              <a:rPr dirty="0"/>
              <a:t>16</a:t>
            </a:r>
          </a:p>
        </p:txBody>
      </p:sp>
      <p:sp>
        <p:nvSpPr>
          <p:cNvPr id="3" name="object 3"/>
          <p:cNvSpPr/>
          <p:nvPr/>
        </p:nvSpPr>
        <p:spPr>
          <a:xfrm>
            <a:off x="8555032" y="2313878"/>
            <a:ext cx="3397635" cy="31242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30488" y="1021502"/>
            <a:ext cx="7753716" cy="5251822"/>
          </a:xfrm>
          <a:prstGeom prst="rect">
            <a:avLst/>
          </a:prstGeom>
        </p:spPr>
        <p:txBody>
          <a:bodyPr vert="horz" wrap="square" lIns="0" tIns="13335" rIns="0" bIns="0" rtlCol="0">
            <a:spAutoFit/>
          </a:bodyPr>
          <a:lstStyle/>
          <a:p>
            <a:pPr marL="299085" indent="-287020">
              <a:spcBef>
                <a:spcPts val="1560"/>
              </a:spcBef>
              <a:buFont typeface="Arial"/>
              <a:buChar char="•"/>
              <a:tabLst>
                <a:tab pos="299085" algn="l"/>
                <a:tab pos="299720" algn="l"/>
              </a:tabLst>
            </a:pPr>
            <a:r>
              <a:rPr sz="2800" spc="-5" dirty="0">
                <a:cs typeface="Times New Roman"/>
              </a:rPr>
              <a:t>Smoother </a:t>
            </a:r>
            <a:r>
              <a:rPr sz="2800" dirty="0">
                <a:cs typeface="Times New Roman"/>
              </a:rPr>
              <a:t>user</a:t>
            </a:r>
            <a:r>
              <a:rPr sz="2800" spc="-25" dirty="0">
                <a:cs typeface="Times New Roman"/>
              </a:rPr>
              <a:t> </a:t>
            </a:r>
            <a:r>
              <a:rPr sz="2800" spc="-5" dirty="0">
                <a:cs typeface="Times New Roman"/>
              </a:rPr>
              <a:t>interface</a:t>
            </a:r>
            <a:endParaRPr sz="2800" dirty="0">
              <a:cs typeface="Times New Roman"/>
            </a:endParaRPr>
          </a:p>
          <a:p>
            <a:pPr marL="299085" indent="-287020">
              <a:buFont typeface="Arial"/>
              <a:buChar char="•"/>
              <a:tabLst>
                <a:tab pos="299085" algn="l"/>
                <a:tab pos="299720" algn="l"/>
              </a:tabLst>
            </a:pPr>
            <a:r>
              <a:rPr sz="2800" dirty="0">
                <a:cs typeface="Times New Roman"/>
              </a:rPr>
              <a:t>Enhanced</a:t>
            </a:r>
            <a:r>
              <a:rPr sz="2800" spc="-35" dirty="0">
                <a:cs typeface="Times New Roman"/>
              </a:rPr>
              <a:t> </a:t>
            </a:r>
            <a:r>
              <a:rPr sz="2800" spc="-5" dirty="0">
                <a:cs typeface="Times New Roman"/>
              </a:rPr>
              <a:t>accessibility</a:t>
            </a:r>
            <a:endParaRPr sz="2800" dirty="0">
              <a:cs typeface="Times New Roman"/>
            </a:endParaRPr>
          </a:p>
          <a:p>
            <a:pPr marL="299085" marR="563880" indent="-287020">
              <a:lnSpc>
                <a:spcPct val="80000"/>
              </a:lnSpc>
              <a:spcBef>
                <a:spcPts val="405"/>
              </a:spcBef>
              <a:buFont typeface="Arial"/>
              <a:buChar char="•"/>
              <a:tabLst>
                <a:tab pos="299085" algn="l"/>
                <a:tab pos="299720" algn="l"/>
              </a:tabLst>
            </a:pPr>
            <a:r>
              <a:rPr sz="2800" spc="-5" dirty="0">
                <a:cs typeface="Times New Roman"/>
              </a:rPr>
              <a:t>Bi-directional </a:t>
            </a:r>
            <a:r>
              <a:rPr sz="2800" dirty="0">
                <a:cs typeface="Times New Roman"/>
              </a:rPr>
              <a:t>text and </a:t>
            </a:r>
            <a:r>
              <a:rPr sz="2800" spc="-5" dirty="0">
                <a:cs typeface="Times New Roman"/>
              </a:rPr>
              <a:t>other </a:t>
            </a:r>
            <a:r>
              <a:rPr sz="2800" dirty="0">
                <a:cs typeface="Times New Roman"/>
              </a:rPr>
              <a:t>language  support</a:t>
            </a:r>
          </a:p>
          <a:p>
            <a:pPr marL="299085" indent="-287020">
              <a:spcBef>
                <a:spcPts val="5"/>
              </a:spcBef>
              <a:buFont typeface="Arial"/>
              <a:buChar char="•"/>
              <a:tabLst>
                <a:tab pos="299085" algn="l"/>
                <a:tab pos="299720" algn="l"/>
              </a:tabLst>
            </a:pPr>
            <a:r>
              <a:rPr sz="2800" spc="-5" dirty="0">
                <a:cs typeface="Times New Roman"/>
              </a:rPr>
              <a:t>User-installable </a:t>
            </a:r>
            <a:r>
              <a:rPr sz="2800" dirty="0">
                <a:cs typeface="Times New Roman"/>
              </a:rPr>
              <a:t>keyboard</a:t>
            </a:r>
            <a:r>
              <a:rPr sz="2800" spc="-40" dirty="0">
                <a:cs typeface="Times New Roman"/>
              </a:rPr>
              <a:t> </a:t>
            </a:r>
            <a:r>
              <a:rPr sz="2800" dirty="0">
                <a:cs typeface="Times New Roman"/>
              </a:rPr>
              <a:t>maps</a:t>
            </a:r>
          </a:p>
          <a:p>
            <a:pPr marL="299085" indent="-287020">
              <a:buFont typeface="Arial"/>
              <a:buChar char="•"/>
              <a:tabLst>
                <a:tab pos="299085" algn="l"/>
                <a:tab pos="299720" algn="l"/>
              </a:tabLst>
            </a:pPr>
            <a:r>
              <a:rPr sz="2800" dirty="0">
                <a:cs typeface="Times New Roman"/>
              </a:rPr>
              <a:t>Expandable</a:t>
            </a:r>
            <a:r>
              <a:rPr sz="2800" spc="-40" dirty="0">
                <a:cs typeface="Times New Roman"/>
              </a:rPr>
              <a:t> </a:t>
            </a:r>
            <a:r>
              <a:rPr sz="2800" spc="-5" dirty="0">
                <a:cs typeface="Times New Roman"/>
              </a:rPr>
              <a:t>notifications</a:t>
            </a:r>
            <a:endParaRPr sz="2800" dirty="0">
              <a:cs typeface="Times New Roman"/>
            </a:endParaRPr>
          </a:p>
          <a:p>
            <a:pPr marL="299085" marR="637540" indent="-287020">
              <a:lnSpc>
                <a:spcPct val="80000"/>
              </a:lnSpc>
              <a:spcBef>
                <a:spcPts val="405"/>
              </a:spcBef>
              <a:buFont typeface="Arial"/>
              <a:buChar char="•"/>
              <a:tabLst>
                <a:tab pos="299085" algn="l"/>
                <a:tab pos="299720" algn="l"/>
              </a:tabLst>
            </a:pPr>
            <a:r>
              <a:rPr sz="2800" spc="-5" dirty="0">
                <a:cs typeface="Times New Roman"/>
              </a:rPr>
              <a:t>Ability to </a:t>
            </a:r>
            <a:r>
              <a:rPr sz="2800" dirty="0">
                <a:cs typeface="Times New Roman"/>
              </a:rPr>
              <a:t>turn </a:t>
            </a:r>
            <a:r>
              <a:rPr sz="2800" spc="-15" dirty="0">
                <a:cs typeface="Times New Roman"/>
              </a:rPr>
              <a:t>off </a:t>
            </a:r>
            <a:r>
              <a:rPr sz="2800" spc="-5" dirty="0">
                <a:cs typeface="Times New Roman"/>
              </a:rPr>
              <a:t>notifications </a:t>
            </a:r>
            <a:r>
              <a:rPr sz="2800" dirty="0">
                <a:cs typeface="Times New Roman"/>
              </a:rPr>
              <a:t>on an  </a:t>
            </a:r>
            <a:r>
              <a:rPr sz="2800" spc="-5" dirty="0">
                <a:cs typeface="Times New Roman"/>
              </a:rPr>
              <a:t>application-specific</a:t>
            </a:r>
            <a:r>
              <a:rPr sz="2800" spc="-15" dirty="0">
                <a:cs typeface="Times New Roman"/>
              </a:rPr>
              <a:t> </a:t>
            </a:r>
            <a:r>
              <a:rPr sz="2800" spc="-5" dirty="0">
                <a:cs typeface="Times New Roman"/>
              </a:rPr>
              <a:t>basis</a:t>
            </a:r>
            <a:endParaRPr sz="2800" dirty="0">
              <a:cs typeface="Times New Roman"/>
            </a:endParaRPr>
          </a:p>
          <a:p>
            <a:pPr marL="299085" indent="-287020">
              <a:buFont typeface="Arial"/>
              <a:buChar char="•"/>
              <a:tabLst>
                <a:tab pos="299085" algn="l"/>
                <a:tab pos="299720" algn="l"/>
              </a:tabLst>
            </a:pPr>
            <a:r>
              <a:rPr sz="2800" spc="-5" dirty="0">
                <a:cs typeface="Times New Roman"/>
              </a:rPr>
              <a:t>Bluetooth data transfer </a:t>
            </a:r>
            <a:r>
              <a:rPr sz="2800" dirty="0">
                <a:cs typeface="Times New Roman"/>
              </a:rPr>
              <a:t>for Android</a:t>
            </a:r>
            <a:r>
              <a:rPr sz="2800" spc="-130" dirty="0">
                <a:cs typeface="Times New Roman"/>
              </a:rPr>
              <a:t> </a:t>
            </a:r>
            <a:r>
              <a:rPr sz="2800" dirty="0">
                <a:cs typeface="Times New Roman"/>
              </a:rPr>
              <a:t>Beam</a:t>
            </a:r>
          </a:p>
          <a:p>
            <a:pPr marL="299085" marR="5080" indent="-287020">
              <a:lnSpc>
                <a:spcPct val="80100"/>
              </a:lnSpc>
              <a:spcBef>
                <a:spcPts val="405"/>
              </a:spcBef>
              <a:buFont typeface="Arial"/>
              <a:buChar char="•"/>
              <a:tabLst>
                <a:tab pos="299085" algn="l"/>
                <a:tab pos="299720" algn="l"/>
              </a:tabLst>
            </a:pPr>
            <a:r>
              <a:rPr sz="2800" spc="-20" dirty="0">
                <a:cs typeface="Times New Roman"/>
              </a:rPr>
              <a:t>Tablets </a:t>
            </a:r>
            <a:r>
              <a:rPr sz="2800" spc="-5" dirty="0">
                <a:cs typeface="Times New Roman"/>
              </a:rPr>
              <a:t>with smaller </a:t>
            </a:r>
            <a:r>
              <a:rPr sz="2800" dirty="0">
                <a:cs typeface="Times New Roman"/>
              </a:rPr>
              <a:t>screens now use an  </a:t>
            </a:r>
            <a:r>
              <a:rPr sz="2800" spc="-5" dirty="0">
                <a:cs typeface="Times New Roman"/>
              </a:rPr>
              <a:t>expanded version </a:t>
            </a:r>
            <a:r>
              <a:rPr sz="2800" dirty="0">
                <a:cs typeface="Times New Roman"/>
              </a:rPr>
              <a:t>of </a:t>
            </a:r>
            <a:r>
              <a:rPr sz="2800" spc="-5" dirty="0">
                <a:cs typeface="Times New Roman"/>
              </a:rPr>
              <a:t>the interface layout and  home </a:t>
            </a:r>
            <a:r>
              <a:rPr sz="2800" dirty="0">
                <a:cs typeface="Times New Roman"/>
              </a:rPr>
              <a:t>screen used by</a:t>
            </a:r>
            <a:r>
              <a:rPr sz="2800" spc="-55" dirty="0">
                <a:cs typeface="Times New Roman"/>
              </a:rPr>
              <a:t> </a:t>
            </a:r>
            <a:r>
              <a:rPr sz="2800" dirty="0">
                <a:cs typeface="Times New Roman"/>
              </a:rPr>
              <a:t>phones.</a:t>
            </a:r>
          </a:p>
          <a:p>
            <a:pPr marL="299085" indent="-287020">
              <a:buFont typeface="Arial"/>
              <a:buChar char="•"/>
              <a:tabLst>
                <a:tab pos="299085" algn="l"/>
                <a:tab pos="299720" algn="l"/>
              </a:tabLst>
            </a:pPr>
            <a:r>
              <a:rPr sz="2800" dirty="0">
                <a:cs typeface="Times New Roman"/>
              </a:rPr>
              <a:t>Improved camera</a:t>
            </a:r>
            <a:r>
              <a:rPr sz="2800" spc="-55" dirty="0">
                <a:cs typeface="Times New Roman"/>
              </a:rPr>
              <a:t> </a:t>
            </a:r>
            <a:r>
              <a:rPr sz="2800" spc="-5" dirty="0">
                <a:cs typeface="Times New Roman"/>
              </a:rPr>
              <a:t>application</a:t>
            </a:r>
            <a:endParaRPr sz="2800" dirty="0">
              <a:cs typeface="Times New Roman"/>
            </a:endParaRPr>
          </a:p>
          <a:p>
            <a:pPr marL="299085" indent="-287020">
              <a:buFont typeface="Arial"/>
              <a:buChar char="•"/>
              <a:tabLst>
                <a:tab pos="299085" algn="l"/>
                <a:tab pos="299720" algn="l"/>
              </a:tabLst>
            </a:pPr>
            <a:r>
              <a:rPr sz="2800" dirty="0">
                <a:cs typeface="Times New Roman"/>
              </a:rPr>
              <a:t>Multichannel</a:t>
            </a:r>
            <a:r>
              <a:rPr sz="2800" spc="-10" dirty="0">
                <a:cs typeface="Times New Roman"/>
              </a:rPr>
              <a:t> </a:t>
            </a:r>
            <a:r>
              <a:rPr sz="2800" spc="-5" dirty="0">
                <a:cs typeface="Times New Roman"/>
              </a:rPr>
              <a:t>audio</a:t>
            </a:r>
            <a:endParaRPr sz="2800" dirty="0">
              <a:cs typeface="Times New Roman"/>
            </a:endParaRPr>
          </a:p>
        </p:txBody>
      </p:sp>
      <p:sp>
        <p:nvSpPr>
          <p:cNvPr id="5" name="Slide Number Placeholder 4">
            <a:extLst>
              <a:ext uri="{FF2B5EF4-FFF2-40B4-BE49-F238E27FC236}">
                <a16:creationId xmlns:a16="http://schemas.microsoft.com/office/drawing/2014/main" id="{E00744B0-092D-6C47-8761-71A38DF8010B}"/>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22</a:t>
            </a:fld>
            <a:endParaRPr lang="en-US" dirty="0"/>
          </a:p>
        </p:txBody>
      </p:sp>
      <p:sp>
        <p:nvSpPr>
          <p:cNvPr id="6" name="Oval 5">
            <a:extLst>
              <a:ext uri="{FF2B5EF4-FFF2-40B4-BE49-F238E27FC236}">
                <a16:creationId xmlns:a16="http://schemas.microsoft.com/office/drawing/2014/main" id="{1B53D966-D996-F949-B075-23AC3ED7BF36}"/>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6593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238" y="195461"/>
            <a:ext cx="9512548" cy="382797"/>
          </a:xfrm>
          <a:prstGeom prst="rect">
            <a:avLst/>
          </a:prstGeom>
        </p:spPr>
        <p:txBody>
          <a:bodyPr vert="horz" wrap="square" lIns="0" tIns="13335" rIns="0" bIns="0" rtlCol="0" anchor="ctr">
            <a:spAutoFit/>
          </a:bodyPr>
          <a:lstStyle/>
          <a:p>
            <a:pPr marL="12700">
              <a:lnSpc>
                <a:spcPct val="100000"/>
              </a:lnSpc>
              <a:spcBef>
                <a:spcPts val="105"/>
              </a:spcBef>
            </a:pPr>
            <a:r>
              <a:rPr spc="-25" dirty="0"/>
              <a:t>Version: </a:t>
            </a:r>
            <a:r>
              <a:rPr dirty="0"/>
              <a:t>4.4</a:t>
            </a:r>
            <a:r>
              <a:rPr spc="-70" dirty="0"/>
              <a:t> </a:t>
            </a:r>
            <a:r>
              <a:rPr dirty="0"/>
              <a:t>(KitKat)</a:t>
            </a:r>
            <a:r>
              <a:rPr lang="en-US" dirty="0"/>
              <a:t> </a:t>
            </a:r>
            <a:r>
              <a:rPr dirty="0"/>
              <a:t>API </a:t>
            </a:r>
            <a:r>
              <a:rPr spc="-5" dirty="0"/>
              <a:t>level:</a:t>
            </a:r>
            <a:r>
              <a:rPr spc="-30" dirty="0"/>
              <a:t> </a:t>
            </a:r>
            <a:r>
              <a:rPr dirty="0"/>
              <a:t>19</a:t>
            </a:r>
          </a:p>
        </p:txBody>
      </p:sp>
      <p:sp>
        <p:nvSpPr>
          <p:cNvPr id="3" name="object 3"/>
          <p:cNvSpPr/>
          <p:nvPr/>
        </p:nvSpPr>
        <p:spPr>
          <a:xfrm>
            <a:off x="8571196" y="2367776"/>
            <a:ext cx="3275747" cy="310286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44238" y="1162723"/>
            <a:ext cx="8063266" cy="5440592"/>
          </a:xfrm>
          <a:prstGeom prst="rect">
            <a:avLst/>
          </a:prstGeom>
        </p:spPr>
        <p:txBody>
          <a:bodyPr vert="horz" wrap="square" lIns="0" tIns="13335" rIns="0" bIns="0" rtlCol="0">
            <a:spAutoFit/>
          </a:bodyPr>
          <a:lstStyle/>
          <a:p>
            <a:pPr marL="299085" marR="574675" indent="-287020">
              <a:buFont typeface="Arial"/>
              <a:buChar char="•"/>
              <a:tabLst>
                <a:tab pos="299085" algn="l"/>
                <a:tab pos="299720" algn="l"/>
              </a:tabLst>
            </a:pPr>
            <a:r>
              <a:rPr sz="2800" dirty="0">
                <a:cs typeface="Times New Roman"/>
              </a:rPr>
              <a:t>Refreshed </a:t>
            </a:r>
            <a:r>
              <a:rPr sz="2800" spc="-5" dirty="0">
                <a:cs typeface="Times New Roman"/>
              </a:rPr>
              <a:t>interface with white elements  instead </a:t>
            </a:r>
            <a:r>
              <a:rPr sz="2800" dirty="0">
                <a:cs typeface="Times New Roman"/>
              </a:rPr>
              <a:t>of</a:t>
            </a:r>
            <a:r>
              <a:rPr sz="2800" spc="-10" dirty="0">
                <a:cs typeface="Times New Roman"/>
              </a:rPr>
              <a:t> </a:t>
            </a:r>
            <a:r>
              <a:rPr sz="2800" dirty="0">
                <a:cs typeface="Times New Roman"/>
              </a:rPr>
              <a:t>blue</a:t>
            </a:r>
          </a:p>
          <a:p>
            <a:pPr marL="299085" indent="-287020">
              <a:spcBef>
                <a:spcPts val="170"/>
              </a:spcBef>
              <a:buFont typeface="Arial"/>
              <a:buChar char="•"/>
              <a:tabLst>
                <a:tab pos="299085" algn="l"/>
                <a:tab pos="299720" algn="l"/>
              </a:tabLst>
            </a:pPr>
            <a:r>
              <a:rPr sz="2800" spc="-5" dirty="0">
                <a:cs typeface="Times New Roman"/>
              </a:rPr>
              <a:t>Ability </a:t>
            </a:r>
            <a:r>
              <a:rPr sz="2800" dirty="0">
                <a:cs typeface="Times New Roman"/>
              </a:rPr>
              <a:t>for </a:t>
            </a:r>
            <a:r>
              <a:rPr sz="2800" spc="-5" dirty="0">
                <a:cs typeface="Times New Roman"/>
              </a:rPr>
              <a:t>applications </a:t>
            </a:r>
            <a:r>
              <a:rPr sz="2800" dirty="0">
                <a:cs typeface="Times New Roman"/>
              </a:rPr>
              <a:t>to trigger</a:t>
            </a:r>
            <a:r>
              <a:rPr sz="2800" spc="-20" dirty="0">
                <a:cs typeface="Times New Roman"/>
              </a:rPr>
              <a:t> </a:t>
            </a:r>
            <a:r>
              <a:rPr sz="2800" dirty="0">
                <a:cs typeface="Times New Roman"/>
              </a:rPr>
              <a:t>translucency</a:t>
            </a:r>
          </a:p>
          <a:p>
            <a:pPr marL="299085"/>
            <a:r>
              <a:rPr sz="2800" spc="-5" dirty="0">
                <a:cs typeface="Times New Roman"/>
              </a:rPr>
              <a:t>in </a:t>
            </a:r>
            <a:r>
              <a:rPr sz="2800" dirty="0">
                <a:cs typeface="Times New Roman"/>
              </a:rPr>
              <a:t>the </a:t>
            </a:r>
            <a:r>
              <a:rPr sz="2800" spc="-5" dirty="0">
                <a:cs typeface="Times New Roman"/>
              </a:rPr>
              <a:t>navigation </a:t>
            </a:r>
            <a:r>
              <a:rPr sz="2800" dirty="0">
                <a:cs typeface="Times New Roman"/>
              </a:rPr>
              <a:t>and </a:t>
            </a:r>
            <a:r>
              <a:rPr sz="2800" spc="-5" dirty="0">
                <a:cs typeface="Times New Roman"/>
              </a:rPr>
              <a:t>status</a:t>
            </a:r>
            <a:r>
              <a:rPr sz="2800" spc="-30" dirty="0">
                <a:cs typeface="Times New Roman"/>
              </a:rPr>
              <a:t> </a:t>
            </a:r>
            <a:r>
              <a:rPr sz="2800" dirty="0">
                <a:cs typeface="Times New Roman"/>
              </a:rPr>
              <a:t>bars</a:t>
            </a:r>
          </a:p>
          <a:p>
            <a:pPr marL="299085" marR="31750" indent="-287020">
              <a:spcBef>
                <a:spcPts val="434"/>
              </a:spcBef>
              <a:buFont typeface="Arial"/>
              <a:buChar char="•"/>
              <a:tabLst>
                <a:tab pos="299085" algn="l"/>
                <a:tab pos="299720" algn="l"/>
              </a:tabLst>
            </a:pPr>
            <a:r>
              <a:rPr sz="2800" dirty="0">
                <a:cs typeface="Times New Roman"/>
              </a:rPr>
              <a:t>NFC host card </a:t>
            </a:r>
            <a:r>
              <a:rPr sz="2800" spc="-5" dirty="0">
                <a:cs typeface="Times New Roman"/>
              </a:rPr>
              <a:t>emulation, enabling </a:t>
            </a:r>
            <a:r>
              <a:rPr sz="2800" dirty="0">
                <a:cs typeface="Times New Roman"/>
              </a:rPr>
              <a:t>a device</a:t>
            </a:r>
            <a:r>
              <a:rPr sz="2800" spc="-60" dirty="0">
                <a:cs typeface="Times New Roman"/>
              </a:rPr>
              <a:t> </a:t>
            </a:r>
            <a:r>
              <a:rPr sz="2800" spc="-5" dirty="0">
                <a:cs typeface="Times New Roman"/>
              </a:rPr>
              <a:t>to  replace smart</a:t>
            </a:r>
            <a:r>
              <a:rPr sz="2800" spc="-25" dirty="0">
                <a:cs typeface="Times New Roman"/>
              </a:rPr>
              <a:t> </a:t>
            </a:r>
            <a:r>
              <a:rPr sz="2800" dirty="0">
                <a:cs typeface="Times New Roman"/>
              </a:rPr>
              <a:t>cards</a:t>
            </a:r>
          </a:p>
          <a:p>
            <a:pPr marL="299085" marR="391795" indent="-287020">
              <a:spcBef>
                <a:spcPts val="400"/>
              </a:spcBef>
              <a:buFont typeface="Arial"/>
              <a:buChar char="•"/>
              <a:tabLst>
                <a:tab pos="299085" algn="l"/>
                <a:tab pos="299720" algn="l"/>
              </a:tabLst>
            </a:pPr>
            <a:r>
              <a:rPr sz="2800" dirty="0">
                <a:cs typeface="Times New Roman"/>
              </a:rPr>
              <a:t>Sensor </a:t>
            </a:r>
            <a:r>
              <a:rPr sz="2800" spc="-5" dirty="0">
                <a:cs typeface="Times New Roman"/>
              </a:rPr>
              <a:t>batching, step detector </a:t>
            </a:r>
            <a:r>
              <a:rPr sz="2800" dirty="0">
                <a:cs typeface="Times New Roman"/>
              </a:rPr>
              <a:t>and</a:t>
            </a:r>
            <a:r>
              <a:rPr sz="2800" spc="-45" dirty="0">
                <a:cs typeface="Times New Roman"/>
              </a:rPr>
              <a:t> </a:t>
            </a:r>
            <a:r>
              <a:rPr sz="2800" dirty="0">
                <a:cs typeface="Times New Roman"/>
              </a:rPr>
              <a:t>counter  APIs</a:t>
            </a:r>
          </a:p>
          <a:p>
            <a:pPr marL="299085" indent="-287020">
              <a:spcBef>
                <a:spcPts val="175"/>
              </a:spcBef>
              <a:buFont typeface="Arial"/>
              <a:buChar char="•"/>
              <a:tabLst>
                <a:tab pos="299085" algn="l"/>
                <a:tab pos="299720" algn="l"/>
              </a:tabLst>
            </a:pPr>
            <a:r>
              <a:rPr sz="2800" spc="-5" dirty="0">
                <a:cs typeface="Times New Roman"/>
              </a:rPr>
              <a:t>Audio tunneling, audio monitoring</a:t>
            </a:r>
            <a:r>
              <a:rPr sz="2800" spc="5" dirty="0">
                <a:cs typeface="Times New Roman"/>
              </a:rPr>
              <a:t> </a:t>
            </a:r>
            <a:r>
              <a:rPr sz="2800" dirty="0">
                <a:cs typeface="Times New Roman"/>
              </a:rPr>
              <a:t>and</a:t>
            </a:r>
          </a:p>
          <a:p>
            <a:pPr marL="299085"/>
            <a:r>
              <a:rPr sz="2800" dirty="0">
                <a:cs typeface="Times New Roman"/>
              </a:rPr>
              <a:t>loudness</a:t>
            </a:r>
            <a:r>
              <a:rPr sz="2800" spc="-20" dirty="0">
                <a:cs typeface="Times New Roman"/>
              </a:rPr>
              <a:t> </a:t>
            </a:r>
            <a:r>
              <a:rPr sz="2800" dirty="0">
                <a:cs typeface="Times New Roman"/>
              </a:rPr>
              <a:t>enhancer</a:t>
            </a:r>
          </a:p>
          <a:p>
            <a:pPr marL="299085" marR="5080" indent="-287020">
              <a:spcBef>
                <a:spcPts val="434"/>
              </a:spcBef>
              <a:buFont typeface="Arial"/>
              <a:buChar char="•"/>
              <a:tabLst>
                <a:tab pos="299085" algn="l"/>
                <a:tab pos="299720" algn="l"/>
              </a:tabLst>
            </a:pPr>
            <a:r>
              <a:rPr sz="2800" spc="-5" dirty="0">
                <a:cs typeface="Times New Roman"/>
              </a:rPr>
              <a:t>Built-in </a:t>
            </a:r>
            <a:r>
              <a:rPr sz="2800" dirty="0">
                <a:cs typeface="Times New Roman"/>
              </a:rPr>
              <a:t>screen </a:t>
            </a:r>
            <a:r>
              <a:rPr sz="2800" spc="-5" dirty="0">
                <a:cs typeface="Times New Roman"/>
              </a:rPr>
              <a:t>recording feature (primarily </a:t>
            </a:r>
            <a:r>
              <a:rPr sz="2800" dirty="0">
                <a:cs typeface="Times New Roman"/>
              </a:rPr>
              <a:t>for  </a:t>
            </a:r>
            <a:r>
              <a:rPr sz="2800" spc="-5" dirty="0">
                <a:cs typeface="Times New Roman"/>
              </a:rPr>
              <a:t>developers, </a:t>
            </a:r>
            <a:r>
              <a:rPr sz="2800" dirty="0">
                <a:cs typeface="Times New Roman"/>
              </a:rPr>
              <a:t>as usage of </a:t>
            </a:r>
            <a:r>
              <a:rPr sz="2800" spc="5" dirty="0">
                <a:cs typeface="Times New Roman"/>
              </a:rPr>
              <a:t>ADB </a:t>
            </a:r>
            <a:r>
              <a:rPr sz="2800" spc="-5" dirty="0">
                <a:cs typeface="Times New Roman"/>
              </a:rPr>
              <a:t>is</a:t>
            </a:r>
            <a:r>
              <a:rPr sz="2800" spc="-170" dirty="0">
                <a:cs typeface="Times New Roman"/>
              </a:rPr>
              <a:t> </a:t>
            </a:r>
            <a:r>
              <a:rPr sz="2800" dirty="0">
                <a:cs typeface="Times New Roman"/>
              </a:rPr>
              <a:t>required)</a:t>
            </a:r>
          </a:p>
          <a:p>
            <a:pPr marL="299085" marR="425450" indent="-287020">
              <a:spcBef>
                <a:spcPts val="400"/>
              </a:spcBef>
              <a:buFont typeface="Arial"/>
              <a:buChar char="•"/>
              <a:tabLst>
                <a:tab pos="299085" algn="l"/>
                <a:tab pos="299720" algn="l"/>
              </a:tabLst>
            </a:pPr>
            <a:r>
              <a:rPr sz="2800" spc="-5" dirty="0">
                <a:cs typeface="Times New Roman"/>
              </a:rPr>
              <a:t>Bluetooth </a:t>
            </a:r>
            <a:r>
              <a:rPr sz="2800" dirty="0">
                <a:cs typeface="Times New Roman"/>
              </a:rPr>
              <a:t>Message Access </a:t>
            </a:r>
            <a:r>
              <a:rPr sz="2800" spc="-5" dirty="0">
                <a:cs typeface="Times New Roman"/>
              </a:rPr>
              <a:t>Profile</a:t>
            </a:r>
            <a:r>
              <a:rPr sz="2800" spc="-155" dirty="0">
                <a:cs typeface="Times New Roman"/>
              </a:rPr>
              <a:t> </a:t>
            </a:r>
            <a:r>
              <a:rPr sz="2800" dirty="0">
                <a:cs typeface="Times New Roman"/>
              </a:rPr>
              <a:t>(MAP)  support</a:t>
            </a:r>
          </a:p>
        </p:txBody>
      </p:sp>
      <p:sp>
        <p:nvSpPr>
          <p:cNvPr id="5" name="Slide Number Placeholder 4">
            <a:extLst>
              <a:ext uri="{FF2B5EF4-FFF2-40B4-BE49-F238E27FC236}">
                <a16:creationId xmlns:a16="http://schemas.microsoft.com/office/drawing/2014/main" id="{554FED11-5870-D84C-AC81-FC79416B0319}"/>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23</a:t>
            </a:fld>
            <a:endParaRPr lang="en-US" dirty="0"/>
          </a:p>
        </p:txBody>
      </p:sp>
      <p:sp>
        <p:nvSpPr>
          <p:cNvPr id="6" name="Oval 5">
            <a:extLst>
              <a:ext uri="{FF2B5EF4-FFF2-40B4-BE49-F238E27FC236}">
                <a16:creationId xmlns:a16="http://schemas.microsoft.com/office/drawing/2014/main" id="{F87CB35F-0C98-A841-A02C-DEC3A80680CF}"/>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321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7684" y="184310"/>
            <a:ext cx="9434508" cy="382797"/>
          </a:xfrm>
          <a:prstGeom prst="rect">
            <a:avLst/>
          </a:prstGeom>
        </p:spPr>
        <p:txBody>
          <a:bodyPr vert="horz" wrap="square" lIns="0" tIns="13335" rIns="0" bIns="0" rtlCol="0" anchor="ctr">
            <a:spAutoFit/>
          </a:bodyPr>
          <a:lstStyle/>
          <a:p>
            <a:pPr marL="12700">
              <a:lnSpc>
                <a:spcPct val="100000"/>
              </a:lnSpc>
              <a:spcBef>
                <a:spcPts val="105"/>
              </a:spcBef>
            </a:pPr>
            <a:r>
              <a:rPr spc="-25" dirty="0"/>
              <a:t>Version: </a:t>
            </a:r>
            <a:r>
              <a:rPr dirty="0"/>
              <a:t>5.0</a:t>
            </a:r>
            <a:r>
              <a:rPr spc="-60" dirty="0"/>
              <a:t> </a:t>
            </a:r>
            <a:r>
              <a:rPr dirty="0"/>
              <a:t>(Lollipop)</a:t>
            </a:r>
            <a:r>
              <a:rPr lang="en-US" dirty="0"/>
              <a:t> </a:t>
            </a:r>
            <a:r>
              <a:rPr dirty="0"/>
              <a:t>API </a:t>
            </a:r>
            <a:r>
              <a:rPr spc="-5" dirty="0"/>
              <a:t>level:</a:t>
            </a:r>
            <a:r>
              <a:rPr spc="-30" dirty="0"/>
              <a:t> </a:t>
            </a:r>
            <a:r>
              <a:rPr dirty="0"/>
              <a:t>21</a:t>
            </a:r>
          </a:p>
        </p:txBody>
      </p:sp>
      <p:sp>
        <p:nvSpPr>
          <p:cNvPr id="3" name="object 3"/>
          <p:cNvSpPr/>
          <p:nvPr/>
        </p:nvSpPr>
        <p:spPr>
          <a:xfrm>
            <a:off x="8580487" y="2436542"/>
            <a:ext cx="3199567" cy="315468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77683" y="1039642"/>
            <a:ext cx="7617333" cy="5388013"/>
          </a:xfrm>
          <a:prstGeom prst="rect">
            <a:avLst/>
          </a:prstGeom>
        </p:spPr>
        <p:txBody>
          <a:bodyPr vert="horz" wrap="square" lIns="0" tIns="12065" rIns="0" bIns="0" rtlCol="0">
            <a:spAutoFit/>
          </a:bodyPr>
          <a:lstStyle/>
          <a:p>
            <a:pPr marL="299085" indent="-287020">
              <a:spcBef>
                <a:spcPts val="1565"/>
              </a:spcBef>
              <a:buFont typeface="Arial"/>
              <a:buChar char="•"/>
              <a:tabLst>
                <a:tab pos="299085" algn="l"/>
                <a:tab pos="299720" algn="l"/>
              </a:tabLst>
            </a:pPr>
            <a:r>
              <a:rPr sz="2800" dirty="0">
                <a:cs typeface="Times New Roman"/>
              </a:rPr>
              <a:t>Project </a:t>
            </a:r>
            <a:r>
              <a:rPr sz="2800" spc="-40" dirty="0">
                <a:cs typeface="Times New Roman"/>
              </a:rPr>
              <a:t>Volta, </a:t>
            </a:r>
            <a:r>
              <a:rPr sz="2800" dirty="0">
                <a:cs typeface="Times New Roman"/>
              </a:rPr>
              <a:t>for battery life</a:t>
            </a:r>
            <a:r>
              <a:rPr sz="2800" spc="-35" dirty="0">
                <a:cs typeface="Times New Roman"/>
              </a:rPr>
              <a:t> </a:t>
            </a:r>
            <a:r>
              <a:rPr sz="2800" spc="-5" dirty="0">
                <a:cs typeface="Times New Roman"/>
              </a:rPr>
              <a:t>improvements</a:t>
            </a:r>
            <a:endParaRPr sz="2800" dirty="0">
              <a:cs typeface="Times New Roman"/>
            </a:endParaRPr>
          </a:p>
          <a:p>
            <a:pPr marL="299085" marR="206375" indent="-287020">
              <a:spcBef>
                <a:spcPts val="430"/>
              </a:spcBef>
              <a:buFont typeface="Arial"/>
              <a:buChar char="•"/>
              <a:tabLst>
                <a:tab pos="299085" algn="l"/>
                <a:tab pos="299720" algn="l"/>
              </a:tabLst>
            </a:pPr>
            <a:r>
              <a:rPr sz="2800" dirty="0">
                <a:cs typeface="Times New Roman"/>
              </a:rPr>
              <a:t>Searches can be </a:t>
            </a:r>
            <a:r>
              <a:rPr sz="2800" spc="-5" dirty="0">
                <a:cs typeface="Times New Roman"/>
              </a:rPr>
              <a:t>performed </a:t>
            </a:r>
            <a:r>
              <a:rPr sz="2800" dirty="0">
                <a:cs typeface="Times New Roman"/>
              </a:rPr>
              <a:t>within the system  settings for quicker access to particular</a:t>
            </a:r>
            <a:r>
              <a:rPr sz="2800" spc="-120" dirty="0">
                <a:cs typeface="Times New Roman"/>
              </a:rPr>
              <a:t> </a:t>
            </a:r>
            <a:r>
              <a:rPr sz="2800" dirty="0">
                <a:cs typeface="Times New Roman"/>
              </a:rPr>
              <a:t>settings</a:t>
            </a:r>
          </a:p>
          <a:p>
            <a:pPr marL="299085" marR="5080" indent="-287020">
              <a:spcBef>
                <a:spcPts val="415"/>
              </a:spcBef>
              <a:buFont typeface="Arial"/>
              <a:buChar char="•"/>
              <a:tabLst>
                <a:tab pos="299085" algn="l"/>
                <a:tab pos="299720" algn="l"/>
              </a:tabLst>
            </a:pPr>
            <a:r>
              <a:rPr sz="2800" dirty="0">
                <a:cs typeface="Times New Roman"/>
              </a:rPr>
              <a:t>Lock screen provides shortcuts to application</a:t>
            </a:r>
            <a:r>
              <a:rPr sz="2800" spc="-145" dirty="0">
                <a:cs typeface="Times New Roman"/>
              </a:rPr>
              <a:t> </a:t>
            </a:r>
            <a:r>
              <a:rPr sz="2800" dirty="0">
                <a:cs typeface="Times New Roman"/>
              </a:rPr>
              <a:t>and  notification</a:t>
            </a:r>
            <a:r>
              <a:rPr sz="2800" spc="-35" dirty="0">
                <a:cs typeface="Times New Roman"/>
              </a:rPr>
              <a:t> </a:t>
            </a:r>
            <a:r>
              <a:rPr sz="2800" dirty="0">
                <a:cs typeface="Times New Roman"/>
              </a:rPr>
              <a:t>settings</a:t>
            </a:r>
          </a:p>
          <a:p>
            <a:pPr marL="299085" marR="550545" indent="-287020">
              <a:spcBef>
                <a:spcPts val="445"/>
              </a:spcBef>
              <a:buFont typeface="Arial"/>
              <a:buChar char="•"/>
              <a:tabLst>
                <a:tab pos="299085" algn="l"/>
                <a:tab pos="299720" algn="l"/>
              </a:tabLst>
            </a:pPr>
            <a:r>
              <a:rPr sz="2800" spc="-5" dirty="0">
                <a:cs typeface="Times New Roman"/>
              </a:rPr>
              <a:t>Guest </a:t>
            </a:r>
            <a:r>
              <a:rPr sz="2800" dirty="0">
                <a:cs typeface="Times New Roman"/>
              </a:rPr>
              <a:t>logins and multiple </a:t>
            </a:r>
            <a:r>
              <a:rPr sz="2800" spc="-5" dirty="0">
                <a:cs typeface="Times New Roman"/>
              </a:rPr>
              <a:t>user </a:t>
            </a:r>
            <a:r>
              <a:rPr sz="2800" dirty="0">
                <a:cs typeface="Times New Roman"/>
              </a:rPr>
              <a:t>accounts</a:t>
            </a:r>
            <a:r>
              <a:rPr sz="2800" spc="-85" dirty="0">
                <a:cs typeface="Times New Roman"/>
              </a:rPr>
              <a:t> </a:t>
            </a:r>
            <a:r>
              <a:rPr sz="2800" dirty="0">
                <a:cs typeface="Times New Roman"/>
              </a:rPr>
              <a:t>are  available on </a:t>
            </a:r>
            <a:r>
              <a:rPr sz="2800" spc="-5" dirty="0">
                <a:cs typeface="Times New Roman"/>
              </a:rPr>
              <a:t>more </a:t>
            </a:r>
            <a:r>
              <a:rPr sz="2800" dirty="0">
                <a:cs typeface="Times New Roman"/>
              </a:rPr>
              <a:t>devices, such </a:t>
            </a:r>
            <a:r>
              <a:rPr sz="2800" spc="-5" dirty="0">
                <a:cs typeface="Times New Roman"/>
              </a:rPr>
              <a:t>as</a:t>
            </a:r>
            <a:r>
              <a:rPr sz="2800" spc="-90" dirty="0">
                <a:cs typeface="Times New Roman"/>
              </a:rPr>
              <a:t> </a:t>
            </a:r>
            <a:r>
              <a:rPr sz="2800" dirty="0">
                <a:cs typeface="Times New Roman"/>
              </a:rPr>
              <a:t>phones.</a:t>
            </a:r>
          </a:p>
          <a:p>
            <a:pPr marL="299085" indent="-287020">
              <a:buFont typeface="Arial"/>
              <a:buChar char="•"/>
              <a:tabLst>
                <a:tab pos="299085" algn="l"/>
                <a:tab pos="299720" algn="l"/>
              </a:tabLst>
            </a:pPr>
            <a:r>
              <a:rPr sz="2800" dirty="0">
                <a:cs typeface="Times New Roman"/>
              </a:rPr>
              <a:t>Audio input and output through </a:t>
            </a:r>
            <a:r>
              <a:rPr sz="2800" spc="-5" dirty="0">
                <a:cs typeface="Times New Roman"/>
              </a:rPr>
              <a:t>USB</a:t>
            </a:r>
            <a:r>
              <a:rPr sz="2800" spc="-50" dirty="0">
                <a:cs typeface="Times New Roman"/>
              </a:rPr>
              <a:t> </a:t>
            </a:r>
            <a:r>
              <a:rPr sz="2800" dirty="0">
                <a:cs typeface="Times New Roman"/>
              </a:rPr>
              <a:t>devices</a:t>
            </a:r>
          </a:p>
          <a:p>
            <a:pPr marL="299085" indent="-287020">
              <a:buFont typeface="Arial"/>
              <a:buChar char="•"/>
              <a:tabLst>
                <a:tab pos="299085" algn="l"/>
                <a:tab pos="299720" algn="l"/>
              </a:tabLst>
            </a:pPr>
            <a:r>
              <a:rPr sz="2800" spc="-5" dirty="0">
                <a:cs typeface="Times New Roman"/>
              </a:rPr>
              <a:t>Smart </a:t>
            </a:r>
            <a:r>
              <a:rPr sz="2800" dirty="0">
                <a:cs typeface="Times New Roman"/>
              </a:rPr>
              <a:t>lock feature</a:t>
            </a:r>
          </a:p>
          <a:p>
            <a:pPr marL="299085" indent="-287020">
              <a:buFont typeface="Arial"/>
              <a:buChar char="•"/>
              <a:tabLst>
                <a:tab pos="299085" algn="l"/>
                <a:tab pos="299720" algn="l"/>
              </a:tabLst>
            </a:pPr>
            <a:r>
              <a:rPr sz="2800" dirty="0">
                <a:cs typeface="Times New Roman"/>
              </a:rPr>
              <a:t>Updated</a:t>
            </a:r>
            <a:r>
              <a:rPr sz="2800" spc="-10" dirty="0">
                <a:cs typeface="Times New Roman"/>
              </a:rPr>
              <a:t> </a:t>
            </a:r>
            <a:r>
              <a:rPr sz="2800" dirty="0">
                <a:cs typeface="Times New Roman"/>
              </a:rPr>
              <a:t>emoji</a:t>
            </a:r>
          </a:p>
          <a:p>
            <a:pPr marL="299085" marR="598170" indent="-287020">
              <a:spcBef>
                <a:spcPts val="434"/>
              </a:spcBef>
              <a:buFont typeface="Arial"/>
              <a:buChar char="•"/>
              <a:tabLst>
                <a:tab pos="299085" algn="l"/>
                <a:tab pos="299720" algn="l"/>
              </a:tabLst>
            </a:pPr>
            <a:r>
              <a:rPr sz="2800" spc="-5" dirty="0">
                <a:cs typeface="Times New Roman"/>
              </a:rPr>
              <a:t>Improved </a:t>
            </a:r>
            <a:r>
              <a:rPr sz="2800" dirty="0">
                <a:cs typeface="Times New Roman"/>
              </a:rPr>
              <a:t>accessibility support (e.g.</a:t>
            </a:r>
            <a:r>
              <a:rPr sz="2800" spc="-60" dirty="0">
                <a:cs typeface="Times New Roman"/>
              </a:rPr>
              <a:t> </a:t>
            </a:r>
            <a:r>
              <a:rPr sz="2800" spc="-5" dirty="0">
                <a:cs typeface="Times New Roman"/>
              </a:rPr>
              <a:t>switch  </a:t>
            </a:r>
            <a:r>
              <a:rPr sz="2800" dirty="0">
                <a:cs typeface="Times New Roman"/>
              </a:rPr>
              <a:t>access</a:t>
            </a:r>
            <a:r>
              <a:rPr sz="2800" spc="-15" dirty="0">
                <a:cs typeface="Times New Roman"/>
              </a:rPr>
              <a:t> </a:t>
            </a:r>
            <a:r>
              <a:rPr sz="2800" dirty="0">
                <a:cs typeface="Times New Roman"/>
              </a:rPr>
              <a:t>support</a:t>
            </a:r>
          </a:p>
        </p:txBody>
      </p:sp>
      <p:sp>
        <p:nvSpPr>
          <p:cNvPr id="5" name="Slide Number Placeholder 4">
            <a:extLst>
              <a:ext uri="{FF2B5EF4-FFF2-40B4-BE49-F238E27FC236}">
                <a16:creationId xmlns:a16="http://schemas.microsoft.com/office/drawing/2014/main" id="{11911088-E6AA-814F-8B2C-4414BA68F6F3}"/>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24</a:t>
            </a:fld>
            <a:endParaRPr lang="en-US" dirty="0"/>
          </a:p>
        </p:txBody>
      </p:sp>
      <p:sp>
        <p:nvSpPr>
          <p:cNvPr id="6" name="Oval 5">
            <a:extLst>
              <a:ext uri="{FF2B5EF4-FFF2-40B4-BE49-F238E27FC236}">
                <a16:creationId xmlns:a16="http://schemas.microsoft.com/office/drawing/2014/main" id="{16492F0E-FEF1-B041-9E7D-62708E0A5893}"/>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0810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237" y="217764"/>
            <a:ext cx="9657476" cy="382797"/>
          </a:xfrm>
          <a:prstGeom prst="rect">
            <a:avLst/>
          </a:prstGeom>
        </p:spPr>
        <p:txBody>
          <a:bodyPr vert="horz" wrap="square" lIns="0" tIns="13335" rIns="0" bIns="0" rtlCol="0" anchor="ctr">
            <a:spAutoFit/>
          </a:bodyPr>
          <a:lstStyle/>
          <a:p>
            <a:pPr marL="12700">
              <a:lnSpc>
                <a:spcPct val="100000"/>
              </a:lnSpc>
              <a:spcBef>
                <a:spcPts val="105"/>
              </a:spcBef>
            </a:pPr>
            <a:r>
              <a:rPr spc="-25" dirty="0"/>
              <a:t>Version: </a:t>
            </a:r>
            <a:r>
              <a:rPr dirty="0"/>
              <a:t>6.0</a:t>
            </a:r>
            <a:r>
              <a:rPr spc="-20" dirty="0"/>
              <a:t> </a:t>
            </a:r>
            <a:r>
              <a:rPr spc="-5" dirty="0"/>
              <a:t>(Marshmallow)</a:t>
            </a:r>
            <a:r>
              <a:rPr lang="en-US" spc="-5" dirty="0"/>
              <a:t> </a:t>
            </a:r>
            <a:r>
              <a:rPr dirty="0"/>
              <a:t>API </a:t>
            </a:r>
            <a:r>
              <a:rPr spc="-5" dirty="0"/>
              <a:t>level:</a:t>
            </a:r>
            <a:r>
              <a:rPr spc="-25" dirty="0"/>
              <a:t> </a:t>
            </a:r>
            <a:r>
              <a:rPr dirty="0"/>
              <a:t>23</a:t>
            </a:r>
          </a:p>
        </p:txBody>
      </p:sp>
      <p:sp>
        <p:nvSpPr>
          <p:cNvPr id="3" name="object 3"/>
          <p:cNvSpPr/>
          <p:nvPr/>
        </p:nvSpPr>
        <p:spPr>
          <a:xfrm>
            <a:off x="8493159" y="2557346"/>
            <a:ext cx="3275747" cy="30571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44237" y="1084469"/>
            <a:ext cx="7829153" cy="5845831"/>
          </a:xfrm>
          <a:prstGeom prst="rect">
            <a:avLst/>
          </a:prstGeom>
        </p:spPr>
        <p:txBody>
          <a:bodyPr vert="horz" wrap="square" lIns="0" tIns="13335" rIns="0" bIns="0" rtlCol="0">
            <a:spAutoFit/>
          </a:bodyPr>
          <a:lstStyle/>
          <a:p>
            <a:pPr marL="299085" indent="-287020">
              <a:spcBef>
                <a:spcPts val="5"/>
              </a:spcBef>
              <a:buFont typeface="Arial"/>
              <a:buChar char="•"/>
              <a:tabLst>
                <a:tab pos="299085" algn="l"/>
                <a:tab pos="299720" algn="l"/>
              </a:tabLst>
            </a:pPr>
            <a:r>
              <a:rPr sz="2800" spc="-5" dirty="0">
                <a:cs typeface="Times New Roman"/>
              </a:rPr>
              <a:t>App Standby</a:t>
            </a:r>
            <a:r>
              <a:rPr sz="2800" spc="-15" dirty="0">
                <a:cs typeface="Times New Roman"/>
              </a:rPr>
              <a:t> </a:t>
            </a:r>
            <a:r>
              <a:rPr sz="2800" spc="-5" dirty="0">
                <a:cs typeface="Times New Roman"/>
              </a:rPr>
              <a:t>feature</a:t>
            </a:r>
            <a:r>
              <a:rPr lang="en-US" sz="2800" dirty="0">
                <a:cs typeface="Times New Roman"/>
              </a:rPr>
              <a:t> &amp; </a:t>
            </a:r>
            <a:r>
              <a:rPr lang="en-US" sz="2800" spc="-5" dirty="0">
                <a:cs typeface="Times New Roman"/>
              </a:rPr>
              <a:t>a</a:t>
            </a:r>
            <a:r>
              <a:rPr sz="2800" spc="-5" dirty="0">
                <a:cs typeface="Times New Roman"/>
              </a:rPr>
              <a:t>lphabetically accessible vertical application  drawer</a:t>
            </a:r>
            <a:endParaRPr sz="2800" dirty="0">
              <a:cs typeface="Times New Roman"/>
            </a:endParaRPr>
          </a:p>
          <a:p>
            <a:pPr marL="299085" indent="-287020">
              <a:spcBef>
                <a:spcPts val="165"/>
              </a:spcBef>
              <a:buFont typeface="Arial"/>
              <a:buChar char="•"/>
              <a:tabLst>
                <a:tab pos="299085" algn="l"/>
                <a:tab pos="299720" algn="l"/>
              </a:tabLst>
            </a:pPr>
            <a:r>
              <a:rPr sz="2800" spc="-5" dirty="0">
                <a:cs typeface="Times New Roman"/>
              </a:rPr>
              <a:t>Application search bar</a:t>
            </a:r>
            <a:r>
              <a:rPr lang="en-US" sz="2800" spc="-5" dirty="0">
                <a:cs typeface="Times New Roman"/>
              </a:rPr>
              <a:t>, </a:t>
            </a:r>
            <a:r>
              <a:rPr sz="2800" spc="-5" dirty="0">
                <a:cs typeface="Times New Roman"/>
              </a:rPr>
              <a:t>favorites</a:t>
            </a:r>
            <a:r>
              <a:rPr lang="en-US" sz="2800" dirty="0">
                <a:cs typeface="Times New Roman"/>
              </a:rPr>
              <a:t> &amp; </a:t>
            </a:r>
            <a:r>
              <a:rPr lang="en-US" sz="2800" spc="-5" dirty="0">
                <a:cs typeface="Times New Roman"/>
              </a:rPr>
              <a:t>n</a:t>
            </a:r>
            <a:r>
              <a:rPr sz="2800" spc="-5" dirty="0">
                <a:cs typeface="Times New Roman"/>
              </a:rPr>
              <a:t>ative fingerprint reader</a:t>
            </a:r>
            <a:r>
              <a:rPr sz="2800" spc="70" dirty="0">
                <a:cs typeface="Times New Roman"/>
              </a:rPr>
              <a:t> </a:t>
            </a:r>
            <a:r>
              <a:rPr sz="2800" spc="-5" dirty="0">
                <a:cs typeface="Times New Roman"/>
              </a:rPr>
              <a:t>support</a:t>
            </a:r>
            <a:endParaRPr sz="2800" dirty="0">
              <a:cs typeface="Times New Roman"/>
            </a:endParaRPr>
          </a:p>
          <a:p>
            <a:pPr marL="299085" marR="24765" indent="-287020">
              <a:spcBef>
                <a:spcPts val="405"/>
              </a:spcBef>
              <a:buFont typeface="Arial"/>
              <a:buChar char="•"/>
              <a:tabLst>
                <a:tab pos="299085" algn="l"/>
                <a:tab pos="299720" algn="l"/>
              </a:tabLst>
            </a:pPr>
            <a:r>
              <a:rPr sz="2800" spc="-5" dirty="0">
                <a:cs typeface="Times New Roman"/>
              </a:rPr>
              <a:t>Direct Share feature </a:t>
            </a:r>
            <a:r>
              <a:rPr sz="2800" dirty="0">
                <a:cs typeface="Times New Roman"/>
              </a:rPr>
              <a:t>for </a:t>
            </a:r>
            <a:r>
              <a:rPr sz="2800" spc="-5" dirty="0">
                <a:cs typeface="Times New Roman"/>
              </a:rPr>
              <a:t>target-specific sharing  between</a:t>
            </a:r>
            <a:r>
              <a:rPr sz="2800" spc="5" dirty="0">
                <a:cs typeface="Times New Roman"/>
              </a:rPr>
              <a:t> </a:t>
            </a:r>
            <a:r>
              <a:rPr sz="2800" spc="-5" dirty="0">
                <a:cs typeface="Times New Roman"/>
              </a:rPr>
              <a:t>apps</a:t>
            </a:r>
            <a:endParaRPr sz="2800" dirty="0">
              <a:cs typeface="Times New Roman"/>
            </a:endParaRPr>
          </a:p>
          <a:p>
            <a:pPr marL="299085" marR="20955" indent="-287020">
              <a:spcBef>
                <a:spcPts val="380"/>
              </a:spcBef>
              <a:buFont typeface="Arial"/>
              <a:buChar char="•"/>
              <a:tabLst>
                <a:tab pos="299085" algn="l"/>
                <a:tab pos="299720" algn="l"/>
              </a:tabLst>
            </a:pPr>
            <a:r>
              <a:rPr sz="2800" spc="-10" dirty="0">
                <a:cs typeface="Times New Roman"/>
              </a:rPr>
              <a:t>Renamed </a:t>
            </a:r>
            <a:r>
              <a:rPr sz="2800" spc="-5" dirty="0">
                <a:cs typeface="Times New Roman"/>
              </a:rPr>
              <a:t>"Priority" </a:t>
            </a:r>
            <a:r>
              <a:rPr lang="en-IN" sz="2800" spc="-15" dirty="0">
                <a:cs typeface="Times New Roman"/>
              </a:rPr>
              <a:t>to </a:t>
            </a:r>
            <a:r>
              <a:rPr sz="2800" spc="-10" dirty="0">
                <a:cs typeface="Times New Roman"/>
              </a:rPr>
              <a:t>"Do </a:t>
            </a:r>
            <a:r>
              <a:rPr sz="2800" spc="-5" dirty="0">
                <a:cs typeface="Times New Roman"/>
              </a:rPr>
              <a:t>Not Disturb"  </a:t>
            </a:r>
            <a:r>
              <a:rPr sz="2800" spc="-15" dirty="0">
                <a:cs typeface="Times New Roman"/>
              </a:rPr>
              <a:t>mode</a:t>
            </a:r>
            <a:endParaRPr sz="2800" dirty="0">
              <a:cs typeface="Times New Roman"/>
            </a:endParaRPr>
          </a:p>
          <a:p>
            <a:pPr marL="299085" indent="-287020">
              <a:spcBef>
                <a:spcPts val="165"/>
              </a:spcBef>
              <a:buFont typeface="Arial"/>
              <a:buChar char="•"/>
              <a:tabLst>
                <a:tab pos="299085" algn="l"/>
                <a:tab pos="299720" algn="l"/>
              </a:tabLst>
            </a:pPr>
            <a:r>
              <a:rPr sz="2800" spc="-5" dirty="0">
                <a:cs typeface="Times New Roman"/>
              </a:rPr>
              <a:t>App Linking </a:t>
            </a:r>
            <a:r>
              <a:rPr sz="2800" dirty="0">
                <a:cs typeface="Times New Roman"/>
              </a:rPr>
              <a:t>for faster </a:t>
            </a:r>
            <a:r>
              <a:rPr sz="2800" spc="-5" dirty="0">
                <a:cs typeface="Times New Roman"/>
              </a:rPr>
              <a:t>instinctive </a:t>
            </a:r>
            <a:r>
              <a:rPr sz="2800" dirty="0">
                <a:cs typeface="Times New Roman"/>
              </a:rPr>
              <a:t>opening</a:t>
            </a:r>
            <a:r>
              <a:rPr sz="2800" spc="35" dirty="0">
                <a:cs typeface="Times New Roman"/>
              </a:rPr>
              <a:t> </a:t>
            </a:r>
            <a:r>
              <a:rPr sz="2800" spc="-5" dirty="0">
                <a:cs typeface="Times New Roman"/>
              </a:rPr>
              <a:t>of</a:t>
            </a:r>
            <a:endParaRPr sz="2800" dirty="0">
              <a:cs typeface="Times New Roman"/>
            </a:endParaRPr>
          </a:p>
          <a:p>
            <a:pPr marL="299085"/>
            <a:r>
              <a:rPr sz="2800" spc="-5" dirty="0">
                <a:cs typeface="Times New Roman"/>
              </a:rPr>
              <a:t>links with corresponding</a:t>
            </a:r>
            <a:r>
              <a:rPr sz="2800" spc="40" dirty="0">
                <a:cs typeface="Times New Roman"/>
              </a:rPr>
              <a:t> </a:t>
            </a:r>
            <a:r>
              <a:rPr sz="2800" spc="-5" dirty="0">
                <a:cs typeface="Times New Roman"/>
              </a:rPr>
              <a:t>applications</a:t>
            </a:r>
            <a:endParaRPr sz="2800" dirty="0">
              <a:cs typeface="Times New Roman"/>
            </a:endParaRPr>
          </a:p>
          <a:p>
            <a:pPr marL="299085" indent="-287020">
              <a:spcBef>
                <a:spcPts val="195"/>
              </a:spcBef>
              <a:buFont typeface="Arial"/>
              <a:buChar char="•"/>
              <a:tabLst>
                <a:tab pos="299085" algn="l"/>
                <a:tab pos="299720" algn="l"/>
              </a:tabLst>
            </a:pPr>
            <a:r>
              <a:rPr sz="2800" spc="-10" dirty="0">
                <a:cs typeface="Times New Roman"/>
              </a:rPr>
              <a:t>Larger </a:t>
            </a:r>
            <a:r>
              <a:rPr sz="2800" spc="-5" dirty="0">
                <a:cs typeface="Times New Roman"/>
              </a:rPr>
              <a:t>Application folders with </a:t>
            </a:r>
            <a:r>
              <a:rPr sz="2800" spc="-10" dirty="0">
                <a:cs typeface="Times New Roman"/>
              </a:rPr>
              <a:t>multiple</a:t>
            </a:r>
            <a:r>
              <a:rPr sz="2800" spc="80" dirty="0">
                <a:cs typeface="Times New Roman"/>
              </a:rPr>
              <a:t> </a:t>
            </a:r>
            <a:r>
              <a:rPr sz="2800" spc="-5" dirty="0">
                <a:cs typeface="Times New Roman"/>
              </a:rPr>
              <a:t>pages</a:t>
            </a:r>
            <a:endParaRPr sz="2800" dirty="0">
              <a:cs typeface="Times New Roman"/>
            </a:endParaRPr>
          </a:p>
          <a:p>
            <a:pPr marL="299085" indent="-287020">
              <a:spcBef>
                <a:spcPts val="190"/>
              </a:spcBef>
              <a:buFont typeface="Arial"/>
              <a:buChar char="•"/>
              <a:tabLst>
                <a:tab pos="299085" algn="l"/>
                <a:tab pos="299720" algn="l"/>
              </a:tabLst>
            </a:pPr>
            <a:r>
              <a:rPr sz="2800" spc="-5" dirty="0">
                <a:cs typeface="Times New Roman"/>
              </a:rPr>
              <a:t>4K display </a:t>
            </a:r>
            <a:r>
              <a:rPr sz="2800" spc="-15" dirty="0">
                <a:cs typeface="Times New Roman"/>
              </a:rPr>
              <a:t>mode </a:t>
            </a:r>
            <a:r>
              <a:rPr sz="2800" dirty="0">
                <a:cs typeface="Times New Roman"/>
              </a:rPr>
              <a:t>for</a:t>
            </a:r>
            <a:r>
              <a:rPr sz="2800" spc="40" dirty="0">
                <a:cs typeface="Times New Roman"/>
              </a:rPr>
              <a:t> </a:t>
            </a:r>
            <a:r>
              <a:rPr sz="2800" spc="-5" dirty="0">
                <a:cs typeface="Times New Roman"/>
              </a:rPr>
              <a:t>apps</a:t>
            </a:r>
            <a:r>
              <a:rPr lang="en-US" sz="2800" spc="-5" dirty="0">
                <a:cs typeface="Times New Roman"/>
              </a:rPr>
              <a:t> and </a:t>
            </a:r>
            <a:r>
              <a:rPr lang="en-IN" sz="2800" spc="-5" dirty="0">
                <a:cs typeface="Times New Roman"/>
              </a:rPr>
              <a:t>MIDI support </a:t>
            </a:r>
            <a:r>
              <a:rPr lang="en-IN" sz="2800" dirty="0">
                <a:cs typeface="Times New Roman"/>
              </a:rPr>
              <a:t>for </a:t>
            </a:r>
            <a:r>
              <a:rPr lang="en-IN" sz="2800" spc="-10" dirty="0">
                <a:cs typeface="Times New Roman"/>
              </a:rPr>
              <a:t>musical</a:t>
            </a:r>
            <a:r>
              <a:rPr lang="en-IN" sz="2800" spc="55" dirty="0">
                <a:cs typeface="Times New Roman"/>
              </a:rPr>
              <a:t> </a:t>
            </a:r>
            <a:r>
              <a:rPr lang="en-IN" sz="2800" spc="-5" dirty="0">
                <a:cs typeface="Times New Roman"/>
              </a:rPr>
              <a:t>instruments</a:t>
            </a:r>
            <a:endParaRPr sz="2800" dirty="0">
              <a:cs typeface="Times New Roman"/>
            </a:endParaRPr>
          </a:p>
          <a:p>
            <a:pPr marL="299085" indent="-287020">
              <a:spcBef>
                <a:spcPts val="190"/>
              </a:spcBef>
              <a:buFont typeface="Arial"/>
              <a:buChar char="•"/>
              <a:tabLst>
                <a:tab pos="299085" algn="l"/>
                <a:tab pos="299720" algn="l"/>
              </a:tabLst>
            </a:pPr>
            <a:endParaRPr sz="2800" dirty="0">
              <a:cs typeface="Times New Roman"/>
            </a:endParaRPr>
          </a:p>
        </p:txBody>
      </p:sp>
      <p:sp>
        <p:nvSpPr>
          <p:cNvPr id="5" name="Slide Number Placeholder 4">
            <a:extLst>
              <a:ext uri="{FF2B5EF4-FFF2-40B4-BE49-F238E27FC236}">
                <a16:creationId xmlns:a16="http://schemas.microsoft.com/office/drawing/2014/main" id="{FB49DE77-62F1-D64B-847E-577EA16C294A}"/>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25</a:t>
            </a:fld>
            <a:endParaRPr lang="en-US" dirty="0"/>
          </a:p>
        </p:txBody>
      </p:sp>
      <p:sp>
        <p:nvSpPr>
          <p:cNvPr id="6" name="Oval 5">
            <a:extLst>
              <a:ext uri="{FF2B5EF4-FFF2-40B4-BE49-F238E27FC236}">
                <a16:creationId xmlns:a16="http://schemas.microsoft.com/office/drawing/2014/main" id="{78715545-3A41-1143-BBAE-B0E5E184F437}"/>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1029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238" y="228915"/>
            <a:ext cx="9512548" cy="382797"/>
          </a:xfrm>
          <a:prstGeom prst="rect">
            <a:avLst/>
          </a:prstGeom>
        </p:spPr>
        <p:txBody>
          <a:bodyPr vert="horz" wrap="square" lIns="0" tIns="13335" rIns="0" bIns="0" rtlCol="0" anchor="ctr">
            <a:spAutoFit/>
          </a:bodyPr>
          <a:lstStyle/>
          <a:p>
            <a:pPr marL="12700">
              <a:lnSpc>
                <a:spcPct val="100000"/>
              </a:lnSpc>
              <a:spcBef>
                <a:spcPts val="105"/>
              </a:spcBef>
            </a:pPr>
            <a:r>
              <a:rPr spc="-25" dirty="0"/>
              <a:t>Version: </a:t>
            </a:r>
            <a:r>
              <a:rPr dirty="0"/>
              <a:t>7.0</a:t>
            </a:r>
            <a:r>
              <a:rPr spc="-50" dirty="0"/>
              <a:t> </a:t>
            </a:r>
            <a:r>
              <a:rPr dirty="0"/>
              <a:t>(Nougat)</a:t>
            </a:r>
            <a:r>
              <a:rPr lang="en-US" dirty="0"/>
              <a:t> </a:t>
            </a:r>
            <a:r>
              <a:rPr dirty="0"/>
              <a:t>API </a:t>
            </a:r>
            <a:r>
              <a:rPr spc="-5" dirty="0"/>
              <a:t>level:</a:t>
            </a:r>
            <a:r>
              <a:rPr spc="-30" dirty="0"/>
              <a:t> </a:t>
            </a:r>
            <a:r>
              <a:rPr dirty="0"/>
              <a:t>24</a:t>
            </a:r>
          </a:p>
        </p:txBody>
      </p:sp>
      <p:sp>
        <p:nvSpPr>
          <p:cNvPr id="3" name="object 3"/>
          <p:cNvSpPr/>
          <p:nvPr/>
        </p:nvSpPr>
        <p:spPr>
          <a:xfrm>
            <a:off x="8682679" y="2107580"/>
            <a:ext cx="3123386" cy="341071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44238" y="1053580"/>
            <a:ext cx="7751113" cy="4147930"/>
          </a:xfrm>
          <a:prstGeom prst="rect">
            <a:avLst/>
          </a:prstGeom>
        </p:spPr>
        <p:txBody>
          <a:bodyPr vert="horz" wrap="square" lIns="0" tIns="13335" rIns="0" bIns="0" rtlCol="0">
            <a:spAutoFit/>
          </a:bodyPr>
          <a:lstStyle/>
          <a:p>
            <a:pPr marL="299085" indent="-287020">
              <a:buFont typeface="Arial"/>
              <a:buChar char="•"/>
              <a:tabLst>
                <a:tab pos="299085" algn="l"/>
                <a:tab pos="299720" algn="l"/>
              </a:tabLst>
            </a:pPr>
            <a:r>
              <a:rPr sz="2800" dirty="0">
                <a:cs typeface="Times New Roman"/>
              </a:rPr>
              <a:t>Daydream virtual reality</a:t>
            </a:r>
            <a:r>
              <a:rPr sz="2800" spc="-60" dirty="0">
                <a:cs typeface="Times New Roman"/>
              </a:rPr>
              <a:t> </a:t>
            </a:r>
            <a:r>
              <a:rPr sz="2800" dirty="0">
                <a:cs typeface="Times New Roman"/>
              </a:rPr>
              <a:t>platform</a:t>
            </a:r>
          </a:p>
          <a:p>
            <a:pPr marL="299085" indent="-287020">
              <a:spcBef>
                <a:spcPts val="430"/>
              </a:spcBef>
              <a:buFont typeface="Arial"/>
              <a:buChar char="•"/>
              <a:tabLst>
                <a:tab pos="299085" algn="l"/>
                <a:tab pos="299720" algn="l"/>
              </a:tabLst>
            </a:pPr>
            <a:r>
              <a:rPr sz="2800" spc="-5" dirty="0">
                <a:cs typeface="Times New Roman"/>
              </a:rPr>
              <a:t>Improved </a:t>
            </a:r>
            <a:r>
              <a:rPr sz="2800" dirty="0">
                <a:cs typeface="Times New Roman"/>
              </a:rPr>
              <a:t>Doze </a:t>
            </a:r>
            <a:r>
              <a:rPr sz="2800" spc="-10" dirty="0">
                <a:cs typeface="Times New Roman"/>
              </a:rPr>
              <a:t>functionality, </a:t>
            </a:r>
            <a:r>
              <a:rPr sz="2800" dirty="0">
                <a:cs typeface="Times New Roman"/>
              </a:rPr>
              <a:t>which </a:t>
            </a:r>
            <a:r>
              <a:rPr sz="2800" spc="-5" dirty="0">
                <a:cs typeface="Times New Roman"/>
              </a:rPr>
              <a:t>aims</a:t>
            </a:r>
            <a:r>
              <a:rPr sz="2800" spc="-40" dirty="0">
                <a:cs typeface="Times New Roman"/>
              </a:rPr>
              <a:t> </a:t>
            </a:r>
            <a:r>
              <a:rPr sz="2800" dirty="0">
                <a:cs typeface="Times New Roman"/>
              </a:rPr>
              <a:t>to</a:t>
            </a:r>
          </a:p>
          <a:p>
            <a:pPr marL="299085"/>
            <a:r>
              <a:rPr sz="2800" dirty="0">
                <a:cs typeface="Times New Roman"/>
              </a:rPr>
              <a:t>prolong battery</a:t>
            </a:r>
            <a:r>
              <a:rPr sz="2800" spc="-40" dirty="0">
                <a:cs typeface="Times New Roman"/>
              </a:rPr>
              <a:t> </a:t>
            </a:r>
            <a:r>
              <a:rPr sz="2800" dirty="0">
                <a:cs typeface="Times New Roman"/>
              </a:rPr>
              <a:t>life</a:t>
            </a:r>
          </a:p>
          <a:p>
            <a:pPr marL="299085" marR="5080" indent="-287020">
              <a:spcBef>
                <a:spcPts val="434"/>
              </a:spcBef>
              <a:buFont typeface="Arial"/>
              <a:buChar char="•"/>
              <a:tabLst>
                <a:tab pos="299085" algn="l"/>
                <a:tab pos="299720" algn="l"/>
              </a:tabLst>
            </a:pPr>
            <a:r>
              <a:rPr sz="2800" dirty="0">
                <a:cs typeface="Times New Roman"/>
              </a:rPr>
              <a:t>Replaced notification cards with</a:t>
            </a:r>
            <a:r>
              <a:rPr sz="2800" spc="-114" dirty="0">
                <a:cs typeface="Times New Roman"/>
              </a:rPr>
              <a:t> </a:t>
            </a:r>
            <a:r>
              <a:rPr sz="2800" dirty="0">
                <a:cs typeface="Times New Roman"/>
              </a:rPr>
              <a:t>notification  sheets</a:t>
            </a:r>
          </a:p>
          <a:p>
            <a:pPr marL="299085" marR="514350" indent="-287020">
              <a:spcBef>
                <a:spcPts val="430"/>
              </a:spcBef>
              <a:buFont typeface="Arial"/>
              <a:buChar char="•"/>
              <a:tabLst>
                <a:tab pos="299085" algn="l"/>
                <a:tab pos="299720" algn="l"/>
              </a:tabLst>
            </a:pPr>
            <a:r>
              <a:rPr sz="2800" dirty="0">
                <a:cs typeface="Times New Roman"/>
              </a:rPr>
              <a:t>Multi-window support, which</a:t>
            </a:r>
            <a:r>
              <a:rPr sz="2800" spc="-80" dirty="0">
                <a:cs typeface="Times New Roman"/>
              </a:rPr>
              <a:t> </a:t>
            </a:r>
            <a:r>
              <a:rPr sz="2800" spc="-5" dirty="0">
                <a:cs typeface="Times New Roman"/>
              </a:rPr>
              <a:t>supports  </a:t>
            </a:r>
            <a:r>
              <a:rPr sz="2800" dirty="0">
                <a:cs typeface="Times New Roman"/>
              </a:rPr>
              <a:t>floating apps </a:t>
            </a:r>
            <a:r>
              <a:rPr sz="2800" spc="-5" dirty="0">
                <a:cs typeface="Times New Roman"/>
              </a:rPr>
              <a:t>on </a:t>
            </a:r>
            <a:r>
              <a:rPr sz="2800" dirty="0">
                <a:cs typeface="Times New Roman"/>
              </a:rPr>
              <a:t>a desktop</a:t>
            </a:r>
            <a:r>
              <a:rPr sz="2800" spc="-35" dirty="0">
                <a:cs typeface="Times New Roman"/>
              </a:rPr>
              <a:t> </a:t>
            </a:r>
            <a:r>
              <a:rPr sz="2800" dirty="0">
                <a:cs typeface="Times New Roman"/>
              </a:rPr>
              <a:t>layout</a:t>
            </a:r>
          </a:p>
          <a:p>
            <a:pPr marL="299085" indent="-287020">
              <a:spcBef>
                <a:spcPts val="434"/>
              </a:spcBef>
              <a:buFont typeface="Arial"/>
              <a:buChar char="•"/>
              <a:tabLst>
                <a:tab pos="299085" algn="l"/>
                <a:tab pos="299720" algn="l"/>
              </a:tabLst>
            </a:pPr>
            <a:r>
              <a:rPr sz="2800" dirty="0">
                <a:cs typeface="Times New Roman"/>
              </a:rPr>
              <a:t>Redesigned notification </a:t>
            </a:r>
            <a:r>
              <a:rPr sz="2800" spc="-5" dirty="0">
                <a:cs typeface="Times New Roman"/>
              </a:rPr>
              <a:t>shade,</a:t>
            </a:r>
            <a:r>
              <a:rPr sz="2800" spc="-70" dirty="0">
                <a:cs typeface="Times New Roman"/>
              </a:rPr>
              <a:t> </a:t>
            </a:r>
            <a:r>
              <a:rPr sz="2800" dirty="0">
                <a:cs typeface="Times New Roman"/>
              </a:rPr>
              <a:t>featuring</a:t>
            </a:r>
          </a:p>
          <a:p>
            <a:pPr marL="299085"/>
            <a:r>
              <a:rPr sz="2800" dirty="0">
                <a:cs typeface="Times New Roman"/>
              </a:rPr>
              <a:t>instant access to certain</a:t>
            </a:r>
            <a:r>
              <a:rPr sz="2800" spc="-60" dirty="0">
                <a:cs typeface="Times New Roman"/>
              </a:rPr>
              <a:t> </a:t>
            </a:r>
            <a:r>
              <a:rPr sz="2800" dirty="0">
                <a:cs typeface="Times New Roman"/>
              </a:rPr>
              <a:t>settings</a:t>
            </a:r>
          </a:p>
          <a:p>
            <a:pPr marL="299085" indent="-287020">
              <a:spcBef>
                <a:spcPts val="434"/>
              </a:spcBef>
              <a:buFont typeface="Arial"/>
              <a:buChar char="•"/>
              <a:tabLst>
                <a:tab pos="299085" algn="l"/>
                <a:tab pos="299720" algn="l"/>
              </a:tabLst>
            </a:pPr>
            <a:r>
              <a:rPr sz="2800" dirty="0">
                <a:cs typeface="Times New Roman"/>
              </a:rPr>
              <a:t>Picture-in-picture support for Android</a:t>
            </a:r>
            <a:r>
              <a:rPr sz="2800" spc="-204" dirty="0">
                <a:cs typeface="Times New Roman"/>
              </a:rPr>
              <a:t> </a:t>
            </a:r>
            <a:r>
              <a:rPr sz="2800" spc="-5" dirty="0">
                <a:cs typeface="Times New Roman"/>
              </a:rPr>
              <a:t>TV</a:t>
            </a:r>
            <a:endParaRPr sz="2800" dirty="0">
              <a:cs typeface="Times New Roman"/>
            </a:endParaRPr>
          </a:p>
        </p:txBody>
      </p:sp>
      <p:sp>
        <p:nvSpPr>
          <p:cNvPr id="5" name="Slide Number Placeholder 4">
            <a:extLst>
              <a:ext uri="{FF2B5EF4-FFF2-40B4-BE49-F238E27FC236}">
                <a16:creationId xmlns:a16="http://schemas.microsoft.com/office/drawing/2014/main" id="{EA54193F-05A9-E148-B6E2-28AB632BCA12}"/>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26</a:t>
            </a:fld>
            <a:endParaRPr lang="en-US" dirty="0"/>
          </a:p>
        </p:txBody>
      </p:sp>
      <p:sp>
        <p:nvSpPr>
          <p:cNvPr id="6" name="Oval 5">
            <a:extLst>
              <a:ext uri="{FF2B5EF4-FFF2-40B4-BE49-F238E27FC236}">
                <a16:creationId xmlns:a16="http://schemas.microsoft.com/office/drawing/2014/main" id="{33C3233F-1D5E-3A4C-B26A-489320E31355}"/>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2086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238" y="228915"/>
            <a:ext cx="9512548" cy="382797"/>
          </a:xfrm>
          <a:prstGeom prst="rect">
            <a:avLst/>
          </a:prstGeom>
        </p:spPr>
        <p:txBody>
          <a:bodyPr vert="horz" wrap="square" lIns="0" tIns="13335" rIns="0" bIns="0" rtlCol="0" anchor="ctr">
            <a:spAutoFit/>
          </a:bodyPr>
          <a:lstStyle/>
          <a:p>
            <a:pPr marL="12700">
              <a:lnSpc>
                <a:spcPct val="100000"/>
              </a:lnSpc>
              <a:spcBef>
                <a:spcPts val="105"/>
              </a:spcBef>
            </a:pPr>
            <a:r>
              <a:rPr lang="en-US" spc="-25" dirty="0"/>
              <a:t>OHA</a:t>
            </a:r>
            <a:endParaRPr dirty="0"/>
          </a:p>
        </p:txBody>
      </p:sp>
      <p:sp>
        <p:nvSpPr>
          <p:cNvPr id="4" name="object 4"/>
          <p:cNvSpPr txBox="1"/>
          <p:nvPr/>
        </p:nvSpPr>
        <p:spPr>
          <a:xfrm>
            <a:off x="844238" y="1053581"/>
            <a:ext cx="7751113" cy="5184111"/>
          </a:xfrm>
          <a:prstGeom prst="rect">
            <a:avLst/>
          </a:prstGeom>
        </p:spPr>
        <p:txBody>
          <a:bodyPr vert="horz" wrap="square" lIns="0" tIns="13335" rIns="0" bIns="0" rtlCol="0">
            <a:spAutoFit/>
          </a:bodyPr>
          <a:lstStyle/>
          <a:p>
            <a:pPr marL="299085" indent="-287020">
              <a:buFont typeface="Arial"/>
              <a:buChar char="•"/>
              <a:tabLst>
                <a:tab pos="299085" algn="l"/>
                <a:tab pos="299720" algn="l"/>
              </a:tabLst>
            </a:pPr>
            <a:r>
              <a:rPr lang="en-IN" sz="2800" dirty="0">
                <a:cs typeface="Times New Roman"/>
              </a:rPr>
              <a:t>The Open Handset Alliance (OHA) is a consortium of 84 firms to develop open standards for mobile devices.</a:t>
            </a:r>
          </a:p>
          <a:p>
            <a:pPr marL="299085" indent="-287020">
              <a:buFont typeface="Arial"/>
              <a:buChar char="•"/>
              <a:tabLst>
                <a:tab pos="299085" algn="l"/>
                <a:tab pos="299720" algn="l"/>
              </a:tabLst>
            </a:pPr>
            <a:r>
              <a:rPr lang="en-IN" sz="2800" dirty="0">
                <a:cs typeface="Times New Roman"/>
              </a:rPr>
              <a:t>Member firms include HTC, Sony, Dell, Intel, Motorola, Qualcomm, Texas Instruments, Google, Samsung Electronics, LG Electronics, T-Mobile, Sprint Corporation, Nvidia, and Wind River Systems.</a:t>
            </a:r>
          </a:p>
          <a:p>
            <a:pPr marL="299085" indent="-287020">
              <a:buFont typeface="Arial"/>
              <a:buChar char="•"/>
              <a:tabLst>
                <a:tab pos="299085" algn="l"/>
                <a:tab pos="299720" algn="l"/>
              </a:tabLst>
            </a:pPr>
            <a:r>
              <a:rPr lang="en-IN" sz="2800" dirty="0">
                <a:cs typeface="Times New Roman"/>
              </a:rPr>
              <a:t>The OHA was established on 5 November 2007, led by Google with 34 members</a:t>
            </a:r>
          </a:p>
          <a:p>
            <a:pPr marL="299085" indent="-287020">
              <a:buFont typeface="Arial"/>
              <a:buChar char="•"/>
              <a:tabLst>
                <a:tab pos="299085" algn="l"/>
                <a:tab pos="299720" algn="l"/>
              </a:tabLst>
            </a:pPr>
            <a:r>
              <a:rPr lang="en-IN" sz="2800" dirty="0">
                <a:cs typeface="Times New Roman"/>
              </a:rPr>
              <a:t>including mobile handset makers, application developers, some mobile carriers and chip makers.</a:t>
            </a:r>
            <a:endParaRPr sz="2800" dirty="0">
              <a:cs typeface="Times New Roman"/>
            </a:endParaRPr>
          </a:p>
        </p:txBody>
      </p:sp>
      <p:sp>
        <p:nvSpPr>
          <p:cNvPr id="5" name="Slide Number Placeholder 4">
            <a:extLst>
              <a:ext uri="{FF2B5EF4-FFF2-40B4-BE49-F238E27FC236}">
                <a16:creationId xmlns:a16="http://schemas.microsoft.com/office/drawing/2014/main" id="{EA54193F-05A9-E148-B6E2-28AB632BCA12}"/>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27</a:t>
            </a:fld>
            <a:endParaRPr lang="en-US" dirty="0"/>
          </a:p>
        </p:txBody>
      </p:sp>
      <p:sp>
        <p:nvSpPr>
          <p:cNvPr id="6" name="Oval 5">
            <a:extLst>
              <a:ext uri="{FF2B5EF4-FFF2-40B4-BE49-F238E27FC236}">
                <a16:creationId xmlns:a16="http://schemas.microsoft.com/office/drawing/2014/main" id="{33C3233F-1D5E-3A4C-B26A-489320E31355}"/>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6876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Android - Architecture</a:t>
            </a:r>
            <a:br>
              <a:rPr lang="en-US" dirty="0" smtClean="0"/>
            </a:br>
            <a:endParaRPr lang="en-US" dirty="0" smtClean="0"/>
          </a:p>
        </p:txBody>
      </p:sp>
      <p:sp>
        <p:nvSpPr>
          <p:cNvPr id="26629"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r>
              <a:rPr lang="en-US" smtClean="0"/>
              <a:t>Android operating system is a stack of software components which is roughly divided into five sections and four main layers as shown below in the architecture diagram.</a:t>
            </a:r>
          </a:p>
          <a:p>
            <a:pPr eaLnBrk="1" hangingPunct="1">
              <a:buFont typeface="Arial" charset="0"/>
              <a:buNone/>
            </a:pPr>
            <a:r>
              <a:rPr lang="en-US" smtClean="0"/>
              <a:t/>
            </a:r>
            <a:br>
              <a:rPr lang="en-US" smtClean="0"/>
            </a:br>
            <a:endParaRPr lang="en-US" smtClean="0"/>
          </a:p>
        </p:txBody>
      </p:sp>
    </p:spTree>
    <p:extLst>
      <p:ext uri="{BB962C8B-B14F-4D97-AF65-F5344CB8AC3E}">
        <p14:creationId xmlns:p14="http://schemas.microsoft.com/office/powerpoint/2010/main" val="3394612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Content Placeholder 3" descr="architecture.jpg"/>
          <p:cNvPicPr>
            <a:picLocks noGrp="1" noChangeAspect="1"/>
          </p:cNvPicPr>
          <p:nvPr>
            <p:ph idx="1"/>
          </p:nvPr>
        </p:nvPicPr>
        <p:blipFill>
          <a:blip r:embed="rId2"/>
          <a:srcRect/>
          <a:stretch>
            <a:fillRect/>
          </a:stretch>
        </p:blipFill>
        <p:spPr bwMode="auto">
          <a:xfrm>
            <a:off x="1218883" y="533400"/>
            <a:ext cx="10563648" cy="5791200"/>
          </a:xfrm>
          <a:noFill/>
          <a:ln>
            <a:miter lim="800000"/>
            <a:headEnd/>
            <a:tailEnd/>
          </a:ln>
        </p:spPr>
      </p:pic>
    </p:spTree>
    <p:extLst>
      <p:ext uri="{BB962C8B-B14F-4D97-AF65-F5344CB8AC3E}">
        <p14:creationId xmlns:p14="http://schemas.microsoft.com/office/powerpoint/2010/main" val="8605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What is Android?</a:t>
            </a:r>
            <a:br>
              <a:rPr lang="en-US" dirty="0" smtClean="0"/>
            </a:br>
            <a:endParaRPr lang="en-US" dirty="0" smtClean="0"/>
          </a:p>
        </p:txBody>
      </p:sp>
      <p:sp>
        <p:nvSpPr>
          <p:cNvPr id="3" name="Content Placeholder 2"/>
          <p:cNvSpPr>
            <a:spLocks noGrp="1"/>
          </p:cNvSpPr>
          <p:nvPr>
            <p:ph idx="1"/>
          </p:nvPr>
        </p:nvSpPr>
        <p:spPr/>
        <p:txBody>
          <a:bodyPr rtlCol="0">
            <a:normAutofit/>
          </a:bodyPr>
          <a:lstStyle/>
          <a:p>
            <a:pPr algn="just" eaLnBrk="1" fontAlgn="auto" hangingPunct="1">
              <a:spcAft>
                <a:spcPts val="0"/>
              </a:spcAft>
              <a:buFont typeface="Arial" pitchFamily="34" charset="0"/>
              <a:buChar char="•"/>
              <a:defRPr/>
            </a:pPr>
            <a:r>
              <a:rPr lang="en-US" dirty="0" smtClean="0"/>
              <a:t>Android is an open source and Linux-based </a:t>
            </a:r>
            <a:r>
              <a:rPr lang="en-US" b="1" dirty="0" smtClean="0"/>
              <a:t>Operating System</a:t>
            </a:r>
            <a:r>
              <a:rPr lang="en-US" dirty="0" smtClean="0"/>
              <a:t> for mobile devices such as </a:t>
            </a:r>
            <a:r>
              <a:rPr lang="en-US" dirty="0" err="1" smtClean="0"/>
              <a:t>smartphones</a:t>
            </a:r>
            <a:r>
              <a:rPr lang="en-US" dirty="0" smtClean="0"/>
              <a:t> and tablet computers. Android was developed by the </a:t>
            </a:r>
            <a:r>
              <a:rPr lang="en-US" i="1" dirty="0" smtClean="0"/>
              <a:t>Open Handset Alliance</a:t>
            </a:r>
            <a:r>
              <a:rPr lang="en-US" dirty="0" smtClean="0"/>
              <a:t>, led by Google, and other companies.</a:t>
            </a:r>
          </a:p>
          <a:p>
            <a:pPr algn="just" eaLnBrk="1" fontAlgn="auto" hangingPunct="1">
              <a:spcAft>
                <a:spcPts val="0"/>
              </a:spcAft>
              <a:buFont typeface="Arial" pitchFamily="34" charset="0"/>
              <a:buChar char="•"/>
              <a:defRPr/>
            </a:pPr>
            <a:r>
              <a:rPr lang="en-US" dirty="0" smtClean="0"/>
              <a:t>The first beta version of the Android Software Development Kit (SDK) was released by Google in 2007 where as the first commercial version, Android 1.0, was released in September 2008.</a:t>
            </a:r>
          </a:p>
          <a:p>
            <a:pPr algn="just" eaLnBrk="1" fontAlgn="auto" hangingPunct="1">
              <a:spcAft>
                <a:spcPts val="0"/>
              </a:spcAft>
              <a:buFont typeface="Arial" pitchFamily="34" charset="0"/>
              <a:buChar char="•"/>
              <a:defRPr/>
            </a:pPr>
            <a:r>
              <a:rPr lang="en-US" dirty="0" smtClean="0"/>
              <a:t>On June 27, 2012, at the Google I/O conference, Google announced the next Android version, 4.1 </a:t>
            </a:r>
            <a:r>
              <a:rPr lang="en-US" b="1" dirty="0" smtClean="0"/>
              <a:t>Jelly Bean</a:t>
            </a:r>
            <a:r>
              <a:rPr lang="en-US" dirty="0" smtClean="0"/>
              <a:t>. Jelly Bean is an incremental update, with the primary aim of improving the user interface, both in terms of functionality and performance.</a:t>
            </a:r>
          </a:p>
          <a:p>
            <a:pPr eaLnBrk="1" fontAlgn="auto" hangingPunct="1">
              <a:spcAft>
                <a:spcPts val="0"/>
              </a:spcAft>
              <a:buFont typeface="Arial" pitchFamily="34" charset="0"/>
              <a:buChar char="•"/>
              <a:defRPr/>
            </a:pPr>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91530" y="284629"/>
            <a:ext cx="9409178" cy="584775"/>
          </a:xfrm>
          <a:prstGeom prst="rect">
            <a:avLst/>
          </a:prstGeom>
        </p:spPr>
        <p:txBody>
          <a:bodyPr wrap="square">
            <a:spAutoFit/>
          </a:bodyPr>
          <a:lstStyle/>
          <a:p>
            <a:r>
              <a:rPr lang="en" sz="3200" dirty="0" smtClean="0">
                <a:latin typeface="+mj-lt"/>
                <a:cs typeface="Times New Roman" pitchFamily="18" charset="0"/>
              </a:rPr>
              <a:t>                          Android </a:t>
            </a:r>
            <a:r>
              <a:rPr lang="en" sz="3200" dirty="0">
                <a:latin typeface="+mj-lt"/>
                <a:cs typeface="Times New Roman" pitchFamily="18" charset="0"/>
              </a:rPr>
              <a:t>stack</a:t>
            </a:r>
            <a:endParaRPr lang="en-US" sz="3200" b="1" dirty="0">
              <a:solidFill>
                <a:srgbClr val="111111"/>
              </a:solidFill>
              <a:latin typeface="+mj-lt"/>
            </a:endParaRPr>
          </a:p>
        </p:txBody>
      </p:sp>
      <p:sp>
        <p:nvSpPr>
          <p:cNvPr id="2" name="Rectangle 1"/>
          <p:cNvSpPr/>
          <p:nvPr/>
        </p:nvSpPr>
        <p:spPr>
          <a:xfrm>
            <a:off x="751183" y="1372785"/>
            <a:ext cx="7086083" cy="2934137"/>
          </a:xfrm>
          <a:prstGeom prst="rect">
            <a:avLst/>
          </a:prstGeom>
        </p:spPr>
        <p:txBody>
          <a:bodyPr wrap="square">
            <a:spAutoFit/>
          </a:bodyPr>
          <a:lstStyle/>
          <a:p>
            <a:pPr marL="533400" lvl="0" indent="-457200">
              <a:spcBef>
                <a:spcPts val="1000"/>
              </a:spcBef>
              <a:buSzPts val="2400"/>
              <a:buFont typeface="Arial" panose="020B0604020202020204" pitchFamily="34" charset="0"/>
              <a:buChar char="•"/>
            </a:pPr>
            <a:r>
              <a:rPr lang="en-IN" sz="2800" dirty="0">
                <a:latin typeface="+mj-lt"/>
                <a:cs typeface="Times New Roman" pitchFamily="18" charset="0"/>
              </a:rPr>
              <a:t>System apps have no special status</a:t>
            </a:r>
          </a:p>
          <a:p>
            <a:pPr marL="533400" lvl="0" indent="-457200">
              <a:spcBef>
                <a:spcPts val="1000"/>
              </a:spcBef>
              <a:buSzPts val="2400"/>
              <a:buFont typeface="Arial" panose="020B0604020202020204" pitchFamily="34" charset="0"/>
              <a:buChar char="•"/>
            </a:pPr>
            <a:r>
              <a:rPr lang="en-IN" sz="2800" dirty="0">
                <a:latin typeface="+mj-lt"/>
                <a:cs typeface="Times New Roman" pitchFamily="18" charset="0"/>
              </a:rPr>
              <a:t>System apps provide key capabilities to app developers </a:t>
            </a:r>
          </a:p>
          <a:p>
            <a:pPr marL="533400" lvl="0" indent="-457200">
              <a:spcBef>
                <a:spcPts val="1000"/>
              </a:spcBef>
              <a:buSzPts val="2400"/>
              <a:buFont typeface="Arial" panose="020B0604020202020204" pitchFamily="34" charset="0"/>
              <a:buChar char="•"/>
            </a:pPr>
            <a:r>
              <a:rPr lang="en-IN" sz="2800" dirty="0">
                <a:latin typeface="+mj-lt"/>
                <a:cs typeface="Times New Roman" pitchFamily="18" charset="0"/>
              </a:rPr>
              <a:t>Example:</a:t>
            </a:r>
          </a:p>
          <a:p>
            <a:pPr marL="457200" lvl="0" indent="-381000">
              <a:buSzPts val="2400"/>
            </a:pPr>
            <a:r>
              <a:rPr lang="en-IN" sz="2800" dirty="0">
                <a:latin typeface="+mj-lt"/>
                <a:cs typeface="Times New Roman" pitchFamily="18" charset="0"/>
              </a:rPr>
              <a:t>	Your app can use a system app to deliver a SMS message. </a:t>
            </a:r>
          </a:p>
        </p:txBody>
      </p:sp>
      <p:pic>
        <p:nvPicPr>
          <p:cNvPr id="5" name="Shape 325">
            <a:extLst>
              <a:ext uri="{FF2B5EF4-FFF2-40B4-BE49-F238E27FC236}">
                <a16:creationId xmlns:a16="http://schemas.microsoft.com/office/drawing/2014/main" id="{CE68B959-A8CE-CD4B-A22B-A5C34BA3B042}"/>
              </a:ext>
            </a:extLst>
          </p:cNvPr>
          <p:cNvPicPr preferRelativeResize="0"/>
          <p:nvPr/>
        </p:nvPicPr>
        <p:blipFill>
          <a:blip r:embed="rId3">
            <a:alphaModFix/>
          </a:blip>
          <a:stretch>
            <a:fillRect/>
          </a:stretch>
        </p:blipFill>
        <p:spPr>
          <a:xfrm>
            <a:off x="7837266" y="1372785"/>
            <a:ext cx="3144966" cy="2934137"/>
          </a:xfrm>
          <a:prstGeom prst="rect">
            <a:avLst/>
          </a:prstGeom>
          <a:noFill/>
          <a:ln>
            <a:noFill/>
          </a:ln>
        </p:spPr>
      </p:pic>
      <p:sp>
        <p:nvSpPr>
          <p:cNvPr id="6" name="Slide Number Placeholder 4">
            <a:extLst>
              <a:ext uri="{FF2B5EF4-FFF2-40B4-BE49-F238E27FC236}">
                <a16:creationId xmlns:a16="http://schemas.microsoft.com/office/drawing/2014/main" id="{4BD95E5B-A674-414E-AE21-9C91622C65B5}"/>
              </a:ext>
            </a:extLst>
          </p:cNvPr>
          <p:cNvSpPr>
            <a:spLocks noGrp="1"/>
          </p:cNvSpPr>
          <p:nvPr>
            <p:ph type="sldNum" sz="quarter" idx="12"/>
          </p:nvPr>
        </p:nvSpPr>
        <p:spPr>
          <a:xfrm>
            <a:off x="8836898" y="6356351"/>
            <a:ext cx="2742486" cy="365125"/>
          </a:xfrm>
        </p:spPr>
        <p:txBody>
          <a:bodyPr/>
          <a:lstStyle/>
          <a:p>
            <a:fld id="{BDCDBBEF-AA6C-4BA6-85B2-A17D7F280E38}" type="slidenum">
              <a:rPr lang="en-US" smtClean="0"/>
              <a:pPr/>
              <a:t>30</a:t>
            </a:fld>
            <a:endParaRPr lang="en-US" dirty="0"/>
          </a:p>
        </p:txBody>
      </p:sp>
      <p:sp>
        <p:nvSpPr>
          <p:cNvPr id="8" name="Oval 7">
            <a:extLst>
              <a:ext uri="{FF2B5EF4-FFF2-40B4-BE49-F238E27FC236}">
                <a16:creationId xmlns:a16="http://schemas.microsoft.com/office/drawing/2014/main" id="{8FA07A6D-3749-D842-8A9A-4B60C9DF092F}"/>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8908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Linux kernel</a:t>
            </a:r>
            <a:br>
              <a:rPr lang="en-US" dirty="0" smtClean="0"/>
            </a:br>
            <a:endParaRPr lang="en-US" dirty="0" smtClean="0"/>
          </a:p>
        </p:txBody>
      </p:sp>
      <p:sp>
        <p:nvSpPr>
          <p:cNvPr id="28677"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r>
              <a:rPr lang="en-US" smtClean="0"/>
              <a:t>At the bottom of the layers is Linux - Linux 3.6 with approximately 115 patches. This provides a level of abstraction between the device hardware and it contains all the essential hardware drivers like camera, keypad, display etc. Also, the kernel handles all the things that Linux is really good at such as networking and a vast array of device drivers, which take the pain out of interfacing to peripheral hardware.</a:t>
            </a:r>
          </a:p>
        </p:txBody>
      </p:sp>
    </p:spTree>
    <p:extLst>
      <p:ext uri="{BB962C8B-B14F-4D97-AF65-F5344CB8AC3E}">
        <p14:creationId xmlns:p14="http://schemas.microsoft.com/office/powerpoint/2010/main" val="3772240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Libraries</a:t>
            </a:r>
            <a:br>
              <a:rPr lang="en-US" dirty="0" smtClean="0"/>
            </a:br>
            <a:endParaRPr lang="en-US" dirty="0" smtClean="0"/>
          </a:p>
        </p:txBody>
      </p:sp>
      <p:sp>
        <p:nvSpPr>
          <p:cNvPr id="29701"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r>
              <a:rPr lang="en-US" smtClean="0"/>
              <a:t>On top of Linux kernel there is a set of libraries including open-source Web browser engine WebKit, well known library libc, SQLite database which is a useful repository for storage and sharing of application data, libraries to play and record audio and video, SSL libraries responsible for Internet security etc.</a:t>
            </a:r>
          </a:p>
        </p:txBody>
      </p:sp>
    </p:spTree>
    <p:extLst>
      <p:ext uri="{BB962C8B-B14F-4D97-AF65-F5344CB8AC3E}">
        <p14:creationId xmlns:p14="http://schemas.microsoft.com/office/powerpoint/2010/main" val="1518617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685800"/>
            <a:ext cx="10563648" cy="609600"/>
          </a:xfrm>
        </p:spPr>
        <p:txBody>
          <a:bodyPr rtlCol="0">
            <a:normAutofit fontScale="90000"/>
          </a:bodyPr>
          <a:lstStyle/>
          <a:p>
            <a:pPr eaLnBrk="1" fontAlgn="auto" hangingPunct="1">
              <a:spcAft>
                <a:spcPts val="0"/>
              </a:spcAft>
              <a:defRPr/>
            </a:pPr>
            <a:r>
              <a:rPr lang="en-US" dirty="0" smtClean="0"/>
              <a:t>Android Libraries</a:t>
            </a:r>
            <a:br>
              <a:rPr lang="en-US" dirty="0" smtClean="0"/>
            </a:br>
            <a:endParaRPr lang="en-US" dirty="0" smtClean="0"/>
          </a:p>
        </p:txBody>
      </p:sp>
      <p:sp>
        <p:nvSpPr>
          <p:cNvPr id="3" name="Content Placeholder 2"/>
          <p:cNvSpPr>
            <a:spLocks noGrp="1"/>
          </p:cNvSpPr>
          <p:nvPr>
            <p:ph idx="1"/>
          </p:nvPr>
        </p:nvSpPr>
        <p:spPr>
          <a:xfrm>
            <a:off x="1218882" y="1143000"/>
            <a:ext cx="10969943" cy="5486400"/>
          </a:xfrm>
        </p:spPr>
        <p:txBody>
          <a:bodyPr rtlCol="0">
            <a:normAutofit fontScale="92500" lnSpcReduction="10000"/>
          </a:bodyPr>
          <a:lstStyle/>
          <a:p>
            <a:pPr algn="just" eaLnBrk="1" fontAlgn="auto" hangingPunct="1">
              <a:spcAft>
                <a:spcPts val="0"/>
              </a:spcAft>
              <a:buFont typeface="Arial" pitchFamily="34" charset="0"/>
              <a:buChar char="•"/>
              <a:defRPr/>
            </a:pPr>
            <a:r>
              <a:rPr lang="en-US" b="1" dirty="0" smtClean="0"/>
              <a:t>android.app</a:t>
            </a:r>
            <a:r>
              <a:rPr lang="en-US" dirty="0" smtClean="0"/>
              <a:t> − Provides access to the application model and is the cornerstone of all Android applications.</a:t>
            </a:r>
          </a:p>
          <a:p>
            <a:pPr algn="just" eaLnBrk="1" fontAlgn="auto" hangingPunct="1">
              <a:spcAft>
                <a:spcPts val="0"/>
              </a:spcAft>
              <a:buFont typeface="Arial" pitchFamily="34" charset="0"/>
              <a:buChar char="•"/>
              <a:defRPr/>
            </a:pPr>
            <a:r>
              <a:rPr lang="en-US" b="1" dirty="0" err="1" smtClean="0"/>
              <a:t>android.content</a:t>
            </a:r>
            <a:r>
              <a:rPr lang="en-US" dirty="0" smtClean="0"/>
              <a:t> − Facilitates content access, publishing and messaging between applications and application components.</a:t>
            </a:r>
          </a:p>
          <a:p>
            <a:pPr algn="just" eaLnBrk="1" fontAlgn="auto" hangingPunct="1">
              <a:spcAft>
                <a:spcPts val="0"/>
              </a:spcAft>
              <a:buFont typeface="Arial" pitchFamily="34" charset="0"/>
              <a:buChar char="•"/>
              <a:defRPr/>
            </a:pPr>
            <a:r>
              <a:rPr lang="en-US" b="1" dirty="0" err="1" smtClean="0"/>
              <a:t>android.database</a:t>
            </a:r>
            <a:r>
              <a:rPr lang="en-US" dirty="0" smtClean="0"/>
              <a:t> − Used to access data published by content providers and includes </a:t>
            </a:r>
            <a:r>
              <a:rPr lang="en-US" dirty="0" err="1" smtClean="0"/>
              <a:t>SQLite</a:t>
            </a:r>
            <a:r>
              <a:rPr lang="en-US" dirty="0" smtClean="0"/>
              <a:t> database management classes.</a:t>
            </a:r>
          </a:p>
          <a:p>
            <a:pPr algn="just" eaLnBrk="1" fontAlgn="auto" hangingPunct="1">
              <a:spcAft>
                <a:spcPts val="0"/>
              </a:spcAft>
              <a:buFont typeface="Arial" pitchFamily="34" charset="0"/>
              <a:buChar char="•"/>
              <a:defRPr/>
            </a:pPr>
            <a:r>
              <a:rPr lang="en-US" b="1" dirty="0" err="1" smtClean="0"/>
              <a:t>android.opengl</a:t>
            </a:r>
            <a:r>
              <a:rPr lang="en-US" dirty="0" smtClean="0"/>
              <a:t> − A Java interface to the OpenGL ES 3D graphics rendering API.</a:t>
            </a:r>
          </a:p>
          <a:p>
            <a:pPr algn="just" eaLnBrk="1" fontAlgn="auto" hangingPunct="1">
              <a:spcAft>
                <a:spcPts val="0"/>
              </a:spcAft>
              <a:buFont typeface="Arial" pitchFamily="34" charset="0"/>
              <a:buChar char="•"/>
              <a:defRPr/>
            </a:pPr>
            <a:r>
              <a:rPr lang="en-US" b="1" dirty="0" err="1" smtClean="0"/>
              <a:t>android.os</a:t>
            </a:r>
            <a:r>
              <a:rPr lang="en-US" dirty="0" smtClean="0"/>
              <a:t> − Provides applications with access to standard operating system services including messages, system services and inter-process communication.</a:t>
            </a:r>
          </a:p>
          <a:p>
            <a:pPr algn="just" eaLnBrk="1" fontAlgn="auto" hangingPunct="1">
              <a:spcAft>
                <a:spcPts val="0"/>
              </a:spcAft>
              <a:buFont typeface="Arial" pitchFamily="34" charset="0"/>
              <a:buChar char="•"/>
              <a:defRPr/>
            </a:pPr>
            <a:r>
              <a:rPr lang="en-US" b="1" dirty="0" err="1" smtClean="0"/>
              <a:t>android.text</a:t>
            </a:r>
            <a:r>
              <a:rPr lang="en-US" dirty="0" smtClean="0"/>
              <a:t> − Used to render and manipulate text on a device display.</a:t>
            </a:r>
          </a:p>
          <a:p>
            <a:pPr algn="just" eaLnBrk="1" fontAlgn="auto" hangingPunct="1">
              <a:spcAft>
                <a:spcPts val="0"/>
              </a:spcAft>
              <a:buFont typeface="Arial" pitchFamily="34" charset="0"/>
              <a:buChar char="•"/>
              <a:defRPr/>
            </a:pPr>
            <a:r>
              <a:rPr lang="en-US" b="1" dirty="0" err="1" smtClean="0"/>
              <a:t>android.view</a:t>
            </a:r>
            <a:r>
              <a:rPr lang="en-US" dirty="0" smtClean="0"/>
              <a:t> − The fundamental building blocks of application user interfaces.</a:t>
            </a:r>
          </a:p>
          <a:p>
            <a:pPr algn="just" eaLnBrk="1" fontAlgn="auto" hangingPunct="1">
              <a:spcAft>
                <a:spcPts val="0"/>
              </a:spcAft>
              <a:buFont typeface="Arial" pitchFamily="34" charset="0"/>
              <a:buChar char="•"/>
              <a:defRPr/>
            </a:pPr>
            <a:r>
              <a:rPr lang="en-US" b="1" dirty="0" err="1" smtClean="0"/>
              <a:t>android.widget</a:t>
            </a:r>
            <a:r>
              <a:rPr lang="en-US" dirty="0" smtClean="0"/>
              <a:t> − A rich collection of pre-built user interface components such as buttons, labels, list views, layout managers, radio buttons etc.</a:t>
            </a:r>
          </a:p>
          <a:p>
            <a:pPr algn="just" eaLnBrk="1" fontAlgn="auto" hangingPunct="1">
              <a:spcAft>
                <a:spcPts val="0"/>
              </a:spcAft>
              <a:buFont typeface="Arial" pitchFamily="34" charset="0"/>
              <a:buChar char="•"/>
              <a:defRPr/>
            </a:pPr>
            <a:r>
              <a:rPr lang="en-US" b="1" dirty="0" err="1" smtClean="0"/>
              <a:t>android.webkit</a:t>
            </a:r>
            <a:r>
              <a:rPr lang="en-US" dirty="0" smtClean="0"/>
              <a:t> − A set of classes intended to allow web-browsing capabilities to be built into applications.</a:t>
            </a:r>
          </a:p>
          <a:p>
            <a:pPr eaLnBrk="1" fontAlgn="auto" hangingPunct="1">
              <a:spcAft>
                <a:spcPts val="0"/>
              </a:spcAft>
              <a:buFont typeface="Arial" pitchFamily="34" charset="0"/>
              <a:buChar char="•"/>
              <a:defRPr/>
            </a:pPr>
            <a:endParaRPr lang="en-US" dirty="0" smtClean="0"/>
          </a:p>
        </p:txBody>
      </p:sp>
    </p:spTree>
    <p:extLst>
      <p:ext uri="{BB962C8B-B14F-4D97-AF65-F5344CB8AC3E}">
        <p14:creationId xmlns:p14="http://schemas.microsoft.com/office/powerpoint/2010/main" val="3221217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177" y="533400"/>
            <a:ext cx="10563648" cy="609600"/>
          </a:xfrm>
        </p:spPr>
        <p:txBody>
          <a:bodyPr rtlCol="0">
            <a:normAutofit fontScale="90000"/>
          </a:bodyPr>
          <a:lstStyle/>
          <a:p>
            <a:pPr eaLnBrk="1" fontAlgn="auto" hangingPunct="1">
              <a:spcAft>
                <a:spcPts val="0"/>
              </a:spcAft>
              <a:defRPr/>
            </a:pPr>
            <a:r>
              <a:rPr lang="en-US" dirty="0" smtClean="0"/>
              <a:t>Android Runtime</a:t>
            </a:r>
            <a:br>
              <a:rPr lang="en-US" dirty="0" smtClean="0"/>
            </a:br>
            <a:endParaRPr lang="en-US" dirty="0" smtClean="0"/>
          </a:p>
        </p:txBody>
      </p:sp>
      <p:sp>
        <p:nvSpPr>
          <p:cNvPr id="3" name="Content Placeholder 2"/>
          <p:cNvSpPr>
            <a:spLocks noGrp="1"/>
          </p:cNvSpPr>
          <p:nvPr>
            <p:ph idx="1"/>
          </p:nvPr>
        </p:nvSpPr>
        <p:spPr>
          <a:xfrm>
            <a:off x="1218882" y="990601"/>
            <a:ext cx="10969943" cy="5059363"/>
          </a:xfrm>
        </p:spPr>
        <p:txBody>
          <a:bodyPr rtlCol="0">
            <a:normAutofit/>
          </a:bodyPr>
          <a:lstStyle/>
          <a:p>
            <a:pPr algn="just" eaLnBrk="1" fontAlgn="auto" hangingPunct="1">
              <a:spcAft>
                <a:spcPts val="0"/>
              </a:spcAft>
              <a:buFont typeface="Arial" pitchFamily="34" charset="0"/>
              <a:buChar char="•"/>
              <a:defRPr/>
            </a:pPr>
            <a:r>
              <a:rPr lang="en-US" dirty="0" smtClean="0"/>
              <a:t>This is the third section of the architecture and available on the second layer from the bottom. This section provides a key component called </a:t>
            </a:r>
            <a:r>
              <a:rPr lang="en-US" b="1" dirty="0" err="1" smtClean="0"/>
              <a:t>Dalvik</a:t>
            </a:r>
            <a:r>
              <a:rPr lang="en-US" b="1" dirty="0" smtClean="0"/>
              <a:t> Virtual Machine</a:t>
            </a:r>
            <a:r>
              <a:rPr lang="en-US" dirty="0" smtClean="0"/>
              <a:t> which is a kind of Java Virtual Machine specially designed and optimized for Android.</a:t>
            </a:r>
          </a:p>
          <a:p>
            <a:pPr algn="just" eaLnBrk="1" fontAlgn="auto" hangingPunct="1">
              <a:spcAft>
                <a:spcPts val="0"/>
              </a:spcAft>
              <a:buFont typeface="Arial" pitchFamily="34" charset="0"/>
              <a:buChar char="•"/>
              <a:defRPr/>
            </a:pPr>
            <a:r>
              <a:rPr lang="en-US" dirty="0" smtClean="0"/>
              <a:t>The </a:t>
            </a:r>
            <a:r>
              <a:rPr lang="en-US" dirty="0" err="1" smtClean="0"/>
              <a:t>Dalvik</a:t>
            </a:r>
            <a:r>
              <a:rPr lang="en-US" dirty="0" smtClean="0"/>
              <a:t> VM makes use of Linux core features like memory management and multi-threading, which is intrinsic in the Java language. The </a:t>
            </a:r>
            <a:r>
              <a:rPr lang="en-US" dirty="0" err="1" smtClean="0"/>
              <a:t>Dalvik</a:t>
            </a:r>
            <a:r>
              <a:rPr lang="en-US" dirty="0" smtClean="0"/>
              <a:t> VM enables every Android application to run in its own process, with its own instance of the </a:t>
            </a:r>
            <a:r>
              <a:rPr lang="en-US" dirty="0" err="1" smtClean="0"/>
              <a:t>Dalvik</a:t>
            </a:r>
            <a:r>
              <a:rPr lang="en-US" dirty="0" smtClean="0"/>
              <a:t> virtual machine.</a:t>
            </a:r>
          </a:p>
          <a:p>
            <a:pPr algn="just" eaLnBrk="1" fontAlgn="auto" hangingPunct="1">
              <a:spcAft>
                <a:spcPts val="0"/>
              </a:spcAft>
              <a:buFont typeface="Arial" pitchFamily="34" charset="0"/>
              <a:buChar char="•"/>
              <a:defRPr/>
            </a:pPr>
            <a:r>
              <a:rPr lang="en-US" dirty="0" smtClean="0"/>
              <a:t>The Android runtime also provides a set of core libraries which enable Android application developers to write Android applications using standard Java programming language.</a:t>
            </a:r>
          </a:p>
          <a:p>
            <a:pPr eaLnBrk="1" fontAlgn="auto" hangingPunct="1">
              <a:spcAft>
                <a:spcPts val="0"/>
              </a:spcAft>
              <a:buFont typeface="Arial" pitchFamily="34" charset="0"/>
              <a:buChar char="•"/>
              <a:defRPr/>
            </a:pPr>
            <a:endParaRPr lang="en-US" dirty="0" smtClean="0"/>
          </a:p>
        </p:txBody>
      </p:sp>
    </p:spTree>
    <p:extLst>
      <p:ext uri="{BB962C8B-B14F-4D97-AF65-F5344CB8AC3E}">
        <p14:creationId xmlns:p14="http://schemas.microsoft.com/office/powerpoint/2010/main" val="4184363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177" y="533400"/>
            <a:ext cx="10563648" cy="609600"/>
          </a:xfrm>
        </p:spPr>
        <p:txBody>
          <a:bodyPr rtlCol="0">
            <a:normAutofit fontScale="90000"/>
          </a:bodyPr>
          <a:lstStyle/>
          <a:p>
            <a:pPr eaLnBrk="1" fontAlgn="auto" hangingPunct="1">
              <a:spcAft>
                <a:spcPts val="0"/>
              </a:spcAft>
              <a:defRPr/>
            </a:pPr>
            <a:r>
              <a:rPr lang="en-US" dirty="0" smtClean="0"/>
              <a:t>Application Framework</a:t>
            </a:r>
            <a:br>
              <a:rPr lang="en-US" dirty="0" smtClean="0"/>
            </a:br>
            <a:endParaRPr lang="en-US" dirty="0" smtClean="0"/>
          </a:p>
        </p:txBody>
      </p:sp>
      <p:sp>
        <p:nvSpPr>
          <p:cNvPr id="32773" name="Content Placeholder 2"/>
          <p:cNvSpPr>
            <a:spLocks noGrp="1"/>
          </p:cNvSpPr>
          <p:nvPr>
            <p:ph idx="1"/>
          </p:nvPr>
        </p:nvSpPr>
        <p:spPr bwMode="auto">
          <a:xfrm>
            <a:off x="1218882" y="1066800"/>
            <a:ext cx="10969943" cy="4983163"/>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buFont typeface="Arial" charset="0"/>
              <a:buNone/>
            </a:pPr>
            <a:r>
              <a:rPr lang="en-US" smtClean="0"/>
              <a:t>The Android framework includes the following key services −</a:t>
            </a:r>
          </a:p>
          <a:p>
            <a:pPr algn="just" eaLnBrk="1" hangingPunct="1"/>
            <a:r>
              <a:rPr lang="en-US" b="1" smtClean="0"/>
              <a:t>Activity Manager</a:t>
            </a:r>
            <a:r>
              <a:rPr lang="en-US" smtClean="0"/>
              <a:t> − Controls all aspects of the application lifecycle and activity stack.</a:t>
            </a:r>
          </a:p>
          <a:p>
            <a:pPr algn="just" eaLnBrk="1" hangingPunct="1"/>
            <a:r>
              <a:rPr lang="en-US" b="1" smtClean="0"/>
              <a:t>Content Providers</a:t>
            </a:r>
            <a:r>
              <a:rPr lang="en-US" smtClean="0"/>
              <a:t> − Allows applications to publish and share data with other applications.</a:t>
            </a:r>
          </a:p>
          <a:p>
            <a:pPr algn="just" eaLnBrk="1" hangingPunct="1"/>
            <a:r>
              <a:rPr lang="en-US" b="1" smtClean="0"/>
              <a:t>Resource Manager</a:t>
            </a:r>
            <a:r>
              <a:rPr lang="en-US" smtClean="0"/>
              <a:t> − Provides access to non-code embedded resources such as strings, color settings and user interface layouts.</a:t>
            </a:r>
          </a:p>
          <a:p>
            <a:pPr algn="just" eaLnBrk="1" hangingPunct="1"/>
            <a:r>
              <a:rPr lang="en-US" b="1" smtClean="0"/>
              <a:t>Notifications Manager</a:t>
            </a:r>
            <a:r>
              <a:rPr lang="en-US" smtClean="0"/>
              <a:t> − Allows applications to display alerts and notifications to the user.</a:t>
            </a:r>
          </a:p>
          <a:p>
            <a:pPr algn="just" eaLnBrk="1" hangingPunct="1"/>
            <a:r>
              <a:rPr lang="en-US" b="1" smtClean="0"/>
              <a:t>View System</a:t>
            </a:r>
            <a:r>
              <a:rPr lang="en-US" smtClean="0"/>
              <a:t> − An extensible set of views used to create application user interfaces.</a:t>
            </a:r>
          </a:p>
          <a:p>
            <a:pPr eaLnBrk="1" hangingPunct="1"/>
            <a:endParaRPr lang="en-US" smtClean="0"/>
          </a:p>
        </p:txBody>
      </p:sp>
    </p:spTree>
    <p:extLst>
      <p:ext uri="{BB962C8B-B14F-4D97-AF65-F5344CB8AC3E}">
        <p14:creationId xmlns:p14="http://schemas.microsoft.com/office/powerpoint/2010/main" val="2719424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37806-1BE9-1943-9D94-4D5B562B55EF}"/>
              </a:ext>
            </a:extLst>
          </p:cNvPr>
          <p:cNvSpPr/>
          <p:nvPr/>
        </p:nvSpPr>
        <p:spPr>
          <a:xfrm>
            <a:off x="1038664" y="242256"/>
            <a:ext cx="3682803" cy="830997"/>
          </a:xfrm>
          <a:prstGeom prst="rect">
            <a:avLst/>
          </a:prstGeom>
        </p:spPr>
        <p:txBody>
          <a:bodyPr wrap="none">
            <a:spAutoFit/>
          </a:bodyPr>
          <a:lstStyle/>
          <a:p>
            <a:r>
              <a:rPr lang="en-US" sz="4800" b="1" dirty="0" smtClean="0">
                <a:solidFill>
                  <a:srgbClr val="111111"/>
                </a:solidFill>
                <a:latin typeface="+mj-lt"/>
              </a:rPr>
              <a:t>    E-resources</a:t>
            </a:r>
            <a:endParaRPr lang="en-US" sz="4800" b="1" dirty="0">
              <a:solidFill>
                <a:srgbClr val="111111"/>
              </a:solidFill>
              <a:latin typeface="+mj-lt"/>
            </a:endParaRPr>
          </a:p>
        </p:txBody>
      </p:sp>
      <p:sp>
        <p:nvSpPr>
          <p:cNvPr id="10" name="Rectangle 9">
            <a:extLst>
              <a:ext uri="{FF2B5EF4-FFF2-40B4-BE49-F238E27FC236}">
                <a16:creationId xmlns:a16="http://schemas.microsoft.com/office/drawing/2014/main" id="{1B958E6C-F098-2448-BED8-315E67DC9109}"/>
              </a:ext>
            </a:extLst>
          </p:cNvPr>
          <p:cNvSpPr/>
          <p:nvPr/>
        </p:nvSpPr>
        <p:spPr>
          <a:xfrm>
            <a:off x="1446211" y="990599"/>
            <a:ext cx="9611073" cy="2954655"/>
          </a:xfrm>
          <a:prstGeom prst="rect">
            <a:avLst/>
          </a:prstGeom>
        </p:spPr>
        <p:txBody>
          <a:bodyPr wrap="square">
            <a:spAutoFit/>
          </a:bodyPr>
          <a:lstStyle/>
          <a:p>
            <a:pPr lvl="0"/>
            <a:r>
              <a:rPr lang="en-IN" sz="2800" dirty="0" smtClean="0"/>
              <a:t>Jeff </a:t>
            </a:r>
            <a:r>
              <a:rPr lang="en-IN" sz="2800" dirty="0" err="1"/>
              <a:t>Mcwherter</a:t>
            </a:r>
            <a:r>
              <a:rPr lang="en-IN" sz="2800" dirty="0"/>
              <a:t>, Scott </a:t>
            </a:r>
            <a:r>
              <a:rPr lang="en-IN" sz="2800" dirty="0" err="1"/>
              <a:t>Gowell</a:t>
            </a:r>
            <a:r>
              <a:rPr lang="en-IN" sz="2800" dirty="0"/>
              <a:t>, Professional Mobile Application </a:t>
            </a:r>
          </a:p>
          <a:p>
            <a:pPr lvl="0"/>
            <a:r>
              <a:rPr lang="en-IN" sz="2800" dirty="0"/>
              <a:t>Development, </a:t>
            </a:r>
            <a:r>
              <a:rPr lang="en-IN" sz="2800" dirty="0" err="1"/>
              <a:t>Wrox</a:t>
            </a:r>
            <a:r>
              <a:rPr lang="en-IN" sz="2800" dirty="0"/>
              <a:t> Publisher</a:t>
            </a:r>
          </a:p>
          <a:p>
            <a:pPr lvl="0"/>
            <a:r>
              <a:rPr lang="en-IN" sz="2800" dirty="0">
                <a:hlinkClick r:id="rId3"/>
              </a:rPr>
              <a:t>https://www.academia.edu/22377111/Professional_Mobile_Application_Development</a:t>
            </a:r>
            <a:endParaRPr lang="en-IN" sz="2800" dirty="0"/>
          </a:p>
          <a:p>
            <a:pPr lvl="0"/>
            <a:r>
              <a:rPr lang="en-IN" sz="2800" dirty="0" smtClean="0"/>
              <a:t>Lauren </a:t>
            </a:r>
            <a:r>
              <a:rPr lang="en-IN" sz="2800" dirty="0"/>
              <a:t>Darcy, Shane </a:t>
            </a:r>
            <a:r>
              <a:rPr lang="en-IN" sz="2800" dirty="0" err="1"/>
              <a:t>Conder</a:t>
            </a:r>
            <a:r>
              <a:rPr lang="en-IN" sz="2800" dirty="0"/>
              <a:t>, </a:t>
            </a:r>
            <a:r>
              <a:rPr lang="en-IN" sz="2800" dirty="0" err="1"/>
              <a:t>Sams</a:t>
            </a:r>
            <a:r>
              <a:rPr lang="en-IN" sz="2800" dirty="0"/>
              <a:t> Teach Yourself Android Application Development in 24 Hrs  </a:t>
            </a:r>
            <a:r>
              <a:rPr lang="en-GB" sz="2000" dirty="0"/>
              <a:t> </a:t>
            </a:r>
            <a:endParaRPr lang="en-US" sz="2000" dirty="0"/>
          </a:p>
          <a:p>
            <a:endParaRPr lang="en-US" b="1" dirty="0">
              <a:solidFill>
                <a:srgbClr val="111111"/>
              </a:solidFill>
              <a:latin typeface="roboto"/>
            </a:endParaRPr>
          </a:p>
        </p:txBody>
      </p:sp>
      <p:sp>
        <p:nvSpPr>
          <p:cNvPr id="11" name="Rectangle 10">
            <a:extLst>
              <a:ext uri="{FF2B5EF4-FFF2-40B4-BE49-F238E27FC236}">
                <a16:creationId xmlns:a16="http://schemas.microsoft.com/office/drawing/2014/main" id="{FE5C1E4D-4DE5-4F42-88C3-B62068360A93}"/>
              </a:ext>
            </a:extLst>
          </p:cNvPr>
          <p:cNvSpPr/>
          <p:nvPr/>
        </p:nvSpPr>
        <p:spPr>
          <a:xfrm>
            <a:off x="1293812" y="3581400"/>
            <a:ext cx="9489871" cy="2677656"/>
          </a:xfrm>
          <a:prstGeom prst="rect">
            <a:avLst/>
          </a:prstGeom>
        </p:spPr>
        <p:txBody>
          <a:bodyPr wrap="square">
            <a:spAutoFit/>
          </a:bodyPr>
          <a:lstStyle/>
          <a:p>
            <a:r>
              <a:rPr lang="en-US" sz="2800" b="1" dirty="0"/>
              <a:t>LINK OF VIDEO: </a:t>
            </a:r>
            <a:r>
              <a:rPr lang="en-IN" sz="2800" dirty="0">
                <a:hlinkClick r:id="rId4"/>
              </a:rPr>
              <a:t>https://www.youtube.com/watch?v=TwXuY2w7Zv0</a:t>
            </a:r>
            <a:r>
              <a:rPr lang="en-US" sz="2800" b="1" dirty="0"/>
              <a:t> ( Tutorial Point)</a:t>
            </a:r>
          </a:p>
          <a:p>
            <a:r>
              <a:rPr lang="en-US" sz="2800" b="1" dirty="0"/>
              <a:t>LINK OF VIDEO:</a:t>
            </a:r>
            <a:r>
              <a:rPr lang="en-US" sz="2800" dirty="0">
                <a:hlinkClick r:id="rId5"/>
              </a:rPr>
              <a:t> </a:t>
            </a:r>
            <a:r>
              <a:rPr lang="en-IN" sz="2800" dirty="0">
                <a:hlinkClick r:id="rId6"/>
              </a:rPr>
              <a:t>https://www.youtube.com/watch?v=t38wfcfm1E4</a:t>
            </a:r>
            <a:r>
              <a:rPr lang="en-US" sz="2800" dirty="0"/>
              <a:t> ( Seton Hall University)</a:t>
            </a:r>
            <a:endParaRPr lang="en-US" sz="2800" b="1" dirty="0"/>
          </a:p>
        </p:txBody>
      </p:sp>
    </p:spTree>
    <p:extLst>
      <p:ext uri="{BB962C8B-B14F-4D97-AF65-F5344CB8AC3E}">
        <p14:creationId xmlns:p14="http://schemas.microsoft.com/office/powerpoint/2010/main" val="2473855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12"/>
          </p:nvPr>
        </p:nvSpPr>
        <p:spPr/>
        <p:txBody>
          <a:bodyPr/>
          <a:lstStyle/>
          <a:p>
            <a:fld id="{FC9A48AB-23F1-45F1-98E5-D2CDC7A5261D}" type="slidenum">
              <a:rPr lang="en-US" smtClean="0">
                <a:solidFill>
                  <a:prstClr val="black">
                    <a:tint val="75000"/>
                  </a:prstClr>
                </a:solidFill>
              </a:rPr>
              <a:pPr/>
              <a:t>37</a:t>
            </a:fld>
            <a:endParaRPr lang="en-US">
              <a:solidFill>
                <a:prstClr val="black">
                  <a:tint val="75000"/>
                </a:prstClr>
              </a:solidFill>
            </a:endParaRPr>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609600"/>
            <a:ext cx="10563648" cy="609600"/>
          </a:xfrm>
        </p:spPr>
        <p:txBody>
          <a:bodyPr rtlCol="0">
            <a:normAutofit fontScale="90000"/>
          </a:bodyPr>
          <a:lstStyle/>
          <a:p>
            <a:pPr eaLnBrk="1" fontAlgn="auto" hangingPunct="1">
              <a:spcAft>
                <a:spcPts val="0"/>
              </a:spcAft>
              <a:defRPr/>
            </a:pPr>
            <a:r>
              <a:rPr lang="en-US" dirty="0" smtClean="0"/>
              <a:t>Why Android ?</a:t>
            </a:r>
            <a:br>
              <a:rPr lang="en-US" dirty="0" smtClean="0"/>
            </a:br>
            <a:endParaRPr lang="en-US" dirty="0" smtClean="0"/>
          </a:p>
        </p:txBody>
      </p:sp>
      <p:pic>
        <p:nvPicPr>
          <p:cNvPr id="16389" name="Content Placeholder 3" descr="why_android.jpg"/>
          <p:cNvPicPr>
            <a:picLocks noGrp="1" noChangeAspect="1"/>
          </p:cNvPicPr>
          <p:nvPr>
            <p:ph idx="1"/>
          </p:nvPr>
        </p:nvPicPr>
        <p:blipFill>
          <a:blip r:embed="rId2"/>
          <a:srcRect/>
          <a:stretch>
            <a:fillRect/>
          </a:stretch>
        </p:blipFill>
        <p:spPr bwMode="auto">
          <a:xfrm>
            <a:off x="1218882" y="914400"/>
            <a:ext cx="10055781" cy="5181600"/>
          </a:xfrm>
          <a:noFill/>
          <a:ln>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177" y="457200"/>
            <a:ext cx="10563648" cy="609600"/>
          </a:xfrm>
        </p:spPr>
        <p:txBody>
          <a:bodyPr rtlCol="0">
            <a:normAutofit fontScale="90000"/>
          </a:bodyPr>
          <a:lstStyle/>
          <a:p>
            <a:pPr eaLnBrk="1" fontAlgn="auto" hangingPunct="1">
              <a:spcAft>
                <a:spcPts val="0"/>
              </a:spcAft>
              <a:defRPr/>
            </a:pPr>
            <a:r>
              <a:rPr lang="en-US" dirty="0" smtClean="0"/>
              <a:t>Features of Android</a:t>
            </a:r>
            <a:br>
              <a:rPr lang="en-US" dirty="0" smtClean="0"/>
            </a:br>
            <a:endParaRPr lang="en-US" dirty="0" smtClean="0"/>
          </a:p>
        </p:txBody>
      </p:sp>
      <p:pic>
        <p:nvPicPr>
          <p:cNvPr id="17413" name="Picture 2"/>
          <p:cNvPicPr>
            <a:picLocks noGrp="1" noChangeAspect="1" noChangeArrowheads="1"/>
          </p:cNvPicPr>
          <p:nvPr>
            <p:ph idx="1"/>
          </p:nvPr>
        </p:nvPicPr>
        <p:blipFill>
          <a:blip r:embed="rId2"/>
          <a:srcRect/>
          <a:stretch>
            <a:fillRect/>
          </a:stretch>
        </p:blipFill>
        <p:spPr bwMode="auto">
          <a:xfrm>
            <a:off x="1320456" y="990602"/>
            <a:ext cx="10868369" cy="5287963"/>
          </a:xfrm>
          <a:noFill/>
          <a:ln>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20456" y="685800"/>
            <a:ext cx="10563648" cy="609600"/>
          </a:xfrm>
        </p:spPr>
        <p:txBody>
          <a:bodyPr/>
          <a:lstStyle/>
          <a:p>
            <a:pPr eaLnBrk="1" hangingPunct="1">
              <a:defRPr/>
            </a:pPr>
            <a:r>
              <a:rPr lang="en-US" dirty="0" smtClean="0"/>
              <a:t>Features of Android</a:t>
            </a:r>
          </a:p>
        </p:txBody>
      </p:sp>
      <p:pic>
        <p:nvPicPr>
          <p:cNvPr id="18437" name="Picture 2"/>
          <p:cNvPicPr>
            <a:picLocks noChangeAspect="1" noChangeArrowheads="1"/>
          </p:cNvPicPr>
          <p:nvPr/>
        </p:nvPicPr>
        <p:blipFill>
          <a:blip r:embed="rId2"/>
          <a:srcRect/>
          <a:stretch>
            <a:fillRect/>
          </a:stretch>
        </p:blipFill>
        <p:spPr bwMode="auto">
          <a:xfrm>
            <a:off x="609441" y="1524000"/>
            <a:ext cx="10969943" cy="4038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609600"/>
            <a:ext cx="10563648" cy="609600"/>
          </a:xfrm>
        </p:spPr>
        <p:txBody>
          <a:bodyPr rtlCol="0">
            <a:normAutofit fontScale="90000"/>
          </a:bodyPr>
          <a:lstStyle/>
          <a:p>
            <a:pPr eaLnBrk="1" fontAlgn="auto" hangingPunct="1">
              <a:spcAft>
                <a:spcPts val="0"/>
              </a:spcAft>
              <a:defRPr/>
            </a:pPr>
            <a:r>
              <a:rPr lang="en-US" dirty="0" smtClean="0"/>
              <a:t>History of Android</a:t>
            </a:r>
            <a:br>
              <a:rPr lang="en-US" dirty="0" smtClean="0"/>
            </a:br>
            <a:endParaRPr lang="en-US" dirty="0" smtClean="0"/>
          </a:p>
        </p:txBody>
      </p:sp>
      <p:pic>
        <p:nvPicPr>
          <p:cNvPr id="19461" name="Content Placeholder 3" descr="jistory.jpg"/>
          <p:cNvPicPr>
            <a:picLocks noGrp="1" noChangeAspect="1"/>
          </p:cNvPicPr>
          <p:nvPr>
            <p:ph idx="1"/>
          </p:nvPr>
        </p:nvPicPr>
        <p:blipFill>
          <a:blip r:embed="rId2"/>
          <a:srcRect/>
          <a:stretch>
            <a:fillRect/>
          </a:stretch>
        </p:blipFill>
        <p:spPr bwMode="auto">
          <a:xfrm>
            <a:off x="1320456" y="1143001"/>
            <a:ext cx="9751060" cy="4643438"/>
          </a:xfrm>
          <a:noFill/>
          <a:ln>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What is API level?</a:t>
            </a:r>
            <a:br>
              <a:rPr lang="en-US" dirty="0" smtClean="0"/>
            </a:br>
            <a:endParaRPr lang="en-US" dirty="0" smtClean="0"/>
          </a:p>
        </p:txBody>
      </p:sp>
      <p:sp>
        <p:nvSpPr>
          <p:cNvPr id="20485"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API Level is an integer value that uniquely identifies the framework API revision offered by a version of the Android platform.</a:t>
            </a:r>
          </a:p>
          <a:p>
            <a:pPr eaLnBrk="1" hangingPunct="1"/>
            <a:endParaRPr 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625177" y="533400"/>
            <a:ext cx="10563648" cy="609600"/>
          </a:xfrm>
        </p:spPr>
        <p:txBody>
          <a:bodyPr/>
          <a:lstStyle/>
          <a:p>
            <a:pPr eaLnBrk="1" hangingPunct="1">
              <a:defRPr/>
            </a:pPr>
            <a:r>
              <a:rPr lang="en-US" dirty="0" smtClean="0"/>
              <a:t>API Levels</a:t>
            </a:r>
          </a:p>
        </p:txBody>
      </p:sp>
      <p:pic>
        <p:nvPicPr>
          <p:cNvPr id="21509" name="Picture 2"/>
          <p:cNvPicPr>
            <a:picLocks noGrp="1" noChangeAspect="1" noChangeArrowheads="1"/>
          </p:cNvPicPr>
          <p:nvPr>
            <p:ph idx="1"/>
          </p:nvPr>
        </p:nvPicPr>
        <p:blipFill>
          <a:blip r:embed="rId2"/>
          <a:srcRect/>
          <a:stretch>
            <a:fillRect/>
          </a:stretch>
        </p:blipFill>
        <p:spPr bwMode="auto">
          <a:xfrm>
            <a:off x="1320456" y="1143000"/>
            <a:ext cx="10360501" cy="4495800"/>
          </a:xfrm>
          <a:noFill/>
          <a:ln>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1494</Words>
  <Application>Microsoft Office PowerPoint</Application>
  <PresentationFormat>Custom</PresentationFormat>
  <Paragraphs>229</Paragraphs>
  <Slides>37</Slides>
  <Notes>4</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54" baseType="lpstr">
      <vt:lpstr>Arial</vt:lpstr>
      <vt:lpstr>Arial Black</vt:lpstr>
      <vt:lpstr>Calibri</vt:lpstr>
      <vt:lpstr>Calibri Light</vt:lpstr>
      <vt:lpstr>Cambria</vt:lpstr>
      <vt:lpstr>Casper</vt:lpstr>
      <vt:lpstr>Karla</vt:lpstr>
      <vt:lpstr>King</vt:lpstr>
      <vt:lpstr>Raleway ExtraBold</vt:lpstr>
      <vt:lpstr>roboto</vt:lpstr>
      <vt:lpstr>Rockwell</vt:lpstr>
      <vt:lpstr>Segoe UI</vt:lpstr>
      <vt:lpstr>Times New Roman</vt:lpstr>
      <vt:lpstr>Wingdings</vt:lpstr>
      <vt:lpstr>Office Theme</vt:lpstr>
      <vt:lpstr>FORMAT_PPT</vt:lpstr>
      <vt:lpstr>CorelDRAW</vt:lpstr>
      <vt:lpstr>PowerPoint Presentation</vt:lpstr>
      <vt:lpstr>Overview of Android Platform</vt:lpstr>
      <vt:lpstr>What is Android? </vt:lpstr>
      <vt:lpstr>Why Android ? </vt:lpstr>
      <vt:lpstr>Features of Android </vt:lpstr>
      <vt:lpstr>Features of Android</vt:lpstr>
      <vt:lpstr>History of Android </vt:lpstr>
      <vt:lpstr>What is API level? </vt:lpstr>
      <vt:lpstr>API Levels</vt:lpstr>
      <vt:lpstr>API LEVELS</vt:lpstr>
      <vt:lpstr>Android - Environment Setup </vt:lpstr>
      <vt:lpstr>Set-up Java Development Kit (JDK) </vt:lpstr>
      <vt:lpstr>Android IDEs </vt:lpstr>
      <vt:lpstr> Android versions &amp; API levels Version: 1.0 (Apple Pie)  API level: 1</vt:lpstr>
      <vt:lpstr>Version: 1.5 (Cupcake) API level: 3</vt:lpstr>
      <vt:lpstr>Version: 1.6 (Donut) API level: 4</vt:lpstr>
      <vt:lpstr>Version: 2.0 (Éclair) API level: 4</vt:lpstr>
      <vt:lpstr>Version: 2.2 (Froyo) API level: 8</vt:lpstr>
      <vt:lpstr>Version: 2.3 (Gingerbread) API level: 9</vt:lpstr>
      <vt:lpstr>Version: 3.0 (Honeycomb) API level: 11</vt:lpstr>
      <vt:lpstr>Version: 4.0 (Ice Cream Sandwich)  API level: 14</vt:lpstr>
      <vt:lpstr>Version: 4.1 (Jelly Bean)  API level: 16</vt:lpstr>
      <vt:lpstr>Version: 4.4 (KitKat) API level: 19</vt:lpstr>
      <vt:lpstr>Version: 5.0 (Lollipop) API level: 21</vt:lpstr>
      <vt:lpstr>Version: 6.0 (Marshmallow) API level: 23</vt:lpstr>
      <vt:lpstr>Version: 7.0 (Nougat) API level: 24</vt:lpstr>
      <vt:lpstr>OHA</vt:lpstr>
      <vt:lpstr>Android - Architecture </vt:lpstr>
      <vt:lpstr>PowerPoint Presentation</vt:lpstr>
      <vt:lpstr>PowerPoint Presentation</vt:lpstr>
      <vt:lpstr>Linux kernel </vt:lpstr>
      <vt:lpstr>Libraries </vt:lpstr>
      <vt:lpstr>Android Libraries </vt:lpstr>
      <vt:lpstr>Android Runtime </vt:lpstr>
      <vt:lpstr>Application Framework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13</cp:revision>
  <dcterms:created xsi:type="dcterms:W3CDTF">2021-01-02T06:26:00Z</dcterms:created>
  <dcterms:modified xsi:type="dcterms:W3CDTF">2023-01-12T10:11:19Z</dcterms:modified>
</cp:coreProperties>
</file>