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9" r:id="rId2"/>
    <p:sldId id="28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90" r:id="rId15"/>
    <p:sldId id="291" r:id="rId16"/>
    <p:sldId id="292" r:id="rId17"/>
    <p:sldId id="293" r:id="rId18"/>
    <p:sldId id="304" r:id="rId19"/>
    <p:sldId id="305" r:id="rId20"/>
    <p:sldId id="306" r:id="rId21"/>
    <p:sldId id="307" r:id="rId22"/>
    <p:sldId id="308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03CD-06F1-4AAE-99B4-98AB14932AB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15289-16C7-4B75-A914-702E2746BF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15289-16C7-4B75-A914-702E2746B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7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is left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660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64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657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331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82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74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27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3163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655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534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151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163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41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63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969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787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7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91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2747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182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1093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68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82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3429000"/>
            <a:ext cx="10360501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9BDC08-60F1-4F55-8D07-82CB20413114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B967E-0E2F-4C98-9E09-E7D2D0321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B184EA-2F31-4789-BD55-7FB28CBDC7E2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295FE-1EC8-446A-9B31-C60776D27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28" y="88902"/>
            <a:ext cx="10356269" cy="11398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75908-D241-4D5B-B573-55F96F624A2D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DBA54-E458-4905-8D1B-8EB2FD3A8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14929" y="-50433"/>
            <a:ext cx="12203621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492" y="227760"/>
            <a:ext cx="11357841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492" y="1435033"/>
            <a:ext cx="11357841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448" lvl="0" indent="-507873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1218895" lvl="1" indent="-474015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000"/>
              <a:buAutoNum type="alphaLcPeriod"/>
              <a:defRPr sz="2666"/>
            </a:lvl2pPr>
            <a:lvl3pPr marL="1828343" lvl="2" indent="-42322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7790" lvl="3" indent="-423228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238" lvl="4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6686" lvl="5" indent="-423228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6133" lvl="6" indent="-423228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5581" lvl="7" indent="-423228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5028" lvl="8" indent="-423228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3669" y="6319223"/>
            <a:ext cx="731409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644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62350" y="6272785"/>
            <a:ext cx="32727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7853" y="6272785"/>
            <a:ext cx="63260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1066800"/>
            <a:ext cx="10563648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2" y="1752600"/>
            <a:ext cx="10665222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3739178" y="87314"/>
            <a:ext cx="6236964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and Communication Engineering (CCE)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5735" y="1447800"/>
            <a:ext cx="10969943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030" y="609600"/>
            <a:ext cx="10563648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9179" y="87314"/>
            <a:ext cx="8449648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alibri" pitchFamily="34" charset="0"/>
                <a:cs typeface="+mn-cs"/>
              </a:rPr>
              <a:t>Department of Computer Science and Engineering (CSE)</a:t>
            </a:r>
            <a:endParaRPr lang="en-US" sz="1700" dirty="0">
              <a:latin typeface="Calibri" pitchFamily="34" charset="0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859794" y="1371600"/>
            <a:ext cx="802431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4721" y="1371600"/>
            <a:ext cx="34535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AD50ECB-6F88-468B-8F10-526DFCCAEFEE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ED4B-B21B-457F-A66E-40BBD26D3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012155" y="2"/>
            <a:ext cx="6098080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  <a:cs typeface="+mn-cs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  <a:cs typeface="+mn-cs"/>
              </a:rPr>
              <a:t> Engineering (CCE)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12588" y="1524000"/>
            <a:ext cx="11071516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422029" y="533400"/>
            <a:ext cx="10462075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98D29AE-4230-498A-B399-4C45C9DBACD9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7641-252C-4F4B-ADC5-01912FAF1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5A3A0A-6DE5-46F1-8BC9-41290AF195DA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99CA0-F1B9-4A57-8E7E-6744A3A80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887648-C23F-4E66-955F-0B5248AAF333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CF5E1-9B7D-454E-87A3-DD7A54576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94" y="1371600"/>
            <a:ext cx="10969943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294" y="2209800"/>
            <a:ext cx="10969943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C1F418-AD1C-40AA-AFE3-A331B116E59B}" type="datetimeFigureOut">
              <a:rPr lang="en-US"/>
              <a:pPr>
                <a:defRPr/>
              </a:pPr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8BC2-8286-4506-8698-EB3180A26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://www.cuchd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4766" y="6492877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F6201-A602-4F55-9213-65940EB5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12188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alibri" pitchFamily="34" charset="0"/>
                <a:cs typeface="+mn-cs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  <a:cs typeface="+mn-cs"/>
              </a:rPr>
              <a:t>UIE</a:t>
            </a:r>
            <a:r>
              <a:rPr lang="en-US" sz="2000" b="1" dirty="0">
                <a:latin typeface="Calibri" pitchFamily="34" charset="0"/>
                <a:cs typeface="+mn-cs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12188825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https://encrypted-tbn3.gstatic.com/images?q=tbn:ANd9GcTyg3Gq4WoxkxO75aZWNEjYFvavmMfWdiMvs57jpDF8YRR3yCybqQ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03149" y="152400"/>
            <a:ext cx="102420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30480" y="6326875"/>
            <a:ext cx="12161520" cy="6073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hlinkClick r:id="rId18"/>
              </a:rPr>
              <a:t>www.cuchd.in</a:t>
            </a:r>
            <a:r>
              <a:rPr lang="en-US" b="1" dirty="0">
                <a:solidFill>
                  <a:schemeClr val="bg1"/>
                </a:solidFill>
              </a:rPr>
              <a:t>                                                       Computer Science and Engineering Department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.html#Component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19097" y="5427343"/>
            <a:ext cx="9147315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749061" y="5901987"/>
            <a:ext cx="3428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4662" y="65087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8652556" y="5939880"/>
            <a:ext cx="968829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0003" y="3121722"/>
          <a:ext cx="2477292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0003" y="3121722"/>
                        <a:ext cx="2477292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6696720" y="27674"/>
            <a:ext cx="385992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5469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91" y="24501"/>
            <a:ext cx="2894815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8894761" y="5334001"/>
            <a:ext cx="1774967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3431" y="6029087"/>
            <a:ext cx="36964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6749" y="6043646"/>
            <a:ext cx="3428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194580" y="1371600"/>
            <a:ext cx="6721214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Mobile Application Development(</a:t>
            </a:r>
            <a:r>
              <a:rPr lang="en-US" sz="2000" b="1" dirty="0"/>
              <a:t>20CST-355)</a:t>
            </a:r>
            <a:endParaRPr lang="en-US" sz="20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820" y="3950041"/>
            <a:ext cx="5105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DB94B-BA01-4C3C-92C8-ABB949BCB39B}"/>
              </a:ext>
            </a:extLst>
          </p:cNvPr>
          <p:cNvSpPr txBox="1"/>
          <p:nvPr/>
        </p:nvSpPr>
        <p:spPr>
          <a:xfrm>
            <a:off x="2132012" y="4475274"/>
            <a:ext cx="7089619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and lifecycle, Interaction among activities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itchFamily="18" charset="0"/>
            </a:endParaRP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Prepared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by:</a:t>
            </a:r>
          </a:p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err="1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Parveen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 K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umar 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aini(E13339</a:t>
            </a:r>
            <a:r>
              <a:rPr lang="en-US" sz="20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itchFamily="18" charset="0"/>
              </a:rPr>
              <a:t>)</a:t>
            </a:r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317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ctrTitle"/>
          </p:nvPr>
        </p:nvSpPr>
        <p:spPr>
          <a:xfrm>
            <a:off x="1293812" y="14478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Intents</a:t>
            </a:r>
            <a:endParaRPr dirty="0"/>
          </a:p>
        </p:txBody>
      </p:sp>
      <p:sp>
        <p:nvSpPr>
          <p:cNvPr id="395" name="Shape 3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ctrTitle"/>
          </p:nvPr>
        </p:nvSpPr>
        <p:spPr>
          <a:xfrm>
            <a:off x="1286668" y="470543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body" idx="4294967295"/>
          </p:nvPr>
        </p:nvSpPr>
        <p:spPr>
          <a:xfrm>
            <a:off x="560388" y="1422400"/>
            <a:ext cx="11628437" cy="21923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/>
              <a:t>An intent is a description of an operation to be performed. </a:t>
            </a:r>
            <a:endParaRPr dirty="0"/>
          </a:p>
          <a:p>
            <a:pPr marL="0" indent="0">
              <a:buNone/>
            </a:pPr>
            <a:r>
              <a:rPr lang="en" dirty="0"/>
              <a:t>An Intent is an object used to request an action from another app</a:t>
            </a:r>
            <a:r>
              <a:rPr lang="en" u="sng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" dirty="0"/>
              <a:t>component via the Android system.  </a:t>
            </a:r>
            <a:endParaRPr dirty="0"/>
          </a:p>
        </p:txBody>
      </p:sp>
      <p:sp>
        <p:nvSpPr>
          <p:cNvPr id="403" name="Shape 403"/>
          <p:cNvSpPr/>
          <p:nvPr/>
        </p:nvSpPr>
        <p:spPr>
          <a:xfrm>
            <a:off x="3095276" y="419174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/>
              <a:t>App component</a:t>
            </a:r>
            <a:endParaRPr sz="2399"/>
          </a:p>
        </p:txBody>
      </p:sp>
      <p:sp>
        <p:nvSpPr>
          <p:cNvPr id="404" name="Shape 404"/>
          <p:cNvSpPr/>
          <p:nvPr/>
        </p:nvSpPr>
        <p:spPr>
          <a:xfrm>
            <a:off x="452014" y="4191735"/>
            <a:ext cx="1851518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/>
              <a:t>Originator</a:t>
            </a:r>
            <a:endParaRPr sz="2399"/>
          </a:p>
        </p:txBody>
      </p:sp>
      <p:sp>
        <p:nvSpPr>
          <p:cNvPr id="405" name="Shape 405"/>
          <p:cNvSpPr/>
          <p:nvPr/>
        </p:nvSpPr>
        <p:spPr>
          <a:xfrm>
            <a:off x="1246975" y="4767319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6" name="Shape 406"/>
          <p:cNvSpPr txBox="1"/>
          <p:nvPr/>
        </p:nvSpPr>
        <p:spPr>
          <a:xfrm>
            <a:off x="784329" y="4788813"/>
            <a:ext cx="1377641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</a:t>
            </a:r>
            <a:endParaRPr sz="2399"/>
          </a:p>
        </p:txBody>
      </p:sp>
      <p:sp>
        <p:nvSpPr>
          <p:cNvPr id="407" name="Shape 407"/>
          <p:cNvSpPr/>
          <p:nvPr/>
        </p:nvSpPr>
        <p:spPr>
          <a:xfrm>
            <a:off x="2703962" y="4778216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8" name="Shape 408"/>
          <p:cNvSpPr txBox="1"/>
          <p:nvPr/>
        </p:nvSpPr>
        <p:spPr>
          <a:xfrm>
            <a:off x="3049939" y="4788813"/>
            <a:ext cx="1488012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Action</a:t>
            </a:r>
            <a:endParaRPr sz="2399"/>
          </a:p>
        </p:txBody>
      </p:sp>
      <p:sp>
        <p:nvSpPr>
          <p:cNvPr id="409" name="Shape 409"/>
          <p:cNvSpPr/>
          <p:nvPr/>
        </p:nvSpPr>
        <p:spPr>
          <a:xfrm>
            <a:off x="1742479" y="5337903"/>
            <a:ext cx="1352848" cy="710215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2399"/>
              <a:t>Android System</a:t>
            </a:r>
            <a:endParaRPr sz="239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ctrTitle"/>
          </p:nvPr>
        </p:nvSpPr>
        <p:spPr>
          <a:xfrm>
            <a:off x="1267936" y="46450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416" name="Shape 416"/>
          <p:cNvSpPr txBox="1">
            <a:spLocks noGrp="1"/>
          </p:cNvSpPr>
          <p:nvPr>
            <p:ph type="body" idx="4294967295"/>
          </p:nvPr>
        </p:nvSpPr>
        <p:spPr>
          <a:xfrm>
            <a:off x="560388" y="1219200"/>
            <a:ext cx="11628437" cy="4902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Start activities</a:t>
            </a:r>
            <a:endParaRPr dirty="0"/>
          </a:p>
          <a:p>
            <a:pPr lvl="1">
              <a:buChar char="○"/>
            </a:pPr>
            <a:r>
              <a:rPr lang="en" dirty="0"/>
              <a:t>A button click starts a new activity for text entry</a:t>
            </a:r>
            <a:endParaRPr dirty="0"/>
          </a:p>
          <a:p>
            <a:pPr lvl="1">
              <a:buChar char="○"/>
            </a:pPr>
            <a:r>
              <a:rPr lang="en" dirty="0"/>
              <a:t>Clicking Share opens an app that allows you to post a photo</a:t>
            </a:r>
            <a:endParaRPr dirty="0"/>
          </a:p>
          <a:p>
            <a:pPr>
              <a:buChar char="●"/>
            </a:pPr>
            <a:r>
              <a:rPr lang="en" dirty="0"/>
              <a:t>Start services</a:t>
            </a:r>
            <a:endParaRPr dirty="0"/>
          </a:p>
          <a:p>
            <a:pPr lvl="1">
              <a:buChar char="○"/>
            </a:pPr>
            <a:r>
              <a:rPr lang="en" dirty="0"/>
              <a:t>Initiate downloading a file in the background</a:t>
            </a:r>
            <a:endParaRPr dirty="0"/>
          </a:p>
          <a:p>
            <a:pPr>
              <a:buChar char="●"/>
            </a:pPr>
            <a:r>
              <a:rPr lang="en" dirty="0"/>
              <a:t>Deliver broadcasts</a:t>
            </a:r>
            <a:endParaRPr dirty="0"/>
          </a:p>
          <a:p>
            <a:pPr lvl="1">
              <a:buChar char="○"/>
            </a:pPr>
            <a:r>
              <a:rPr lang="en" dirty="0"/>
              <a:t>The system informs everybody that the phone is now charging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ctrTitle"/>
          </p:nvPr>
        </p:nvSpPr>
        <p:spPr>
          <a:xfrm>
            <a:off x="1267936" y="48101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body" idx="4294967295"/>
          </p:nvPr>
        </p:nvSpPr>
        <p:spPr>
          <a:xfrm>
            <a:off x="560388" y="1219200"/>
            <a:ext cx="11628437" cy="48641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Explicit Intent </a:t>
            </a:r>
            <a:endParaRPr b="1" dirty="0"/>
          </a:p>
          <a:p>
            <a:pPr>
              <a:buChar char="●"/>
            </a:pPr>
            <a:r>
              <a:rPr lang="en" dirty="0"/>
              <a:t>Starts a specific activity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Request tea with milk delivered by Nikita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Main activity starts the ViewShoppingCart activity</a:t>
            </a:r>
            <a:endParaRPr dirty="0"/>
          </a:p>
          <a:p>
            <a:pPr marL="0" indent="0">
              <a:buNone/>
            </a:pPr>
            <a:r>
              <a:rPr lang="en" b="1" dirty="0"/>
              <a:t>Implicit Intent </a:t>
            </a:r>
            <a:endParaRPr b="1" dirty="0"/>
          </a:p>
          <a:p>
            <a:pPr>
              <a:buChar char="●"/>
            </a:pPr>
            <a:r>
              <a:rPr lang="en" dirty="0"/>
              <a:t>Asks system to find an activity that can handle this request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Find an open store that sells green tea</a:t>
            </a:r>
            <a:endParaRPr dirty="0"/>
          </a:p>
          <a:p>
            <a:pPr lvl="1">
              <a:spcBef>
                <a:spcPts val="0"/>
              </a:spcBef>
              <a:buChar char="○"/>
            </a:pPr>
            <a:r>
              <a:rPr lang="en" dirty="0"/>
              <a:t>Clicking Share opens a chooser with a list of apps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ctrTitle"/>
          </p:nvPr>
        </p:nvSpPr>
        <p:spPr>
          <a:xfrm>
            <a:off x="1336990" y="441364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How Activities Run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4294967295"/>
          </p:nvPr>
        </p:nvSpPr>
        <p:spPr>
          <a:xfrm>
            <a:off x="0" y="1273175"/>
            <a:ext cx="11750675" cy="1731963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/>
              <a:t>All activities are managed by the Android runtime</a:t>
            </a:r>
            <a:endParaRPr/>
          </a:p>
          <a:p>
            <a:pPr>
              <a:buChar char="●"/>
            </a:pPr>
            <a:r>
              <a:rPr lang="en"/>
              <a:t>Started by an "intent", a message to the Android runtime to run an activity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>
            <a:off x="3196849" y="3785446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459" name="Shape 459"/>
          <p:cNvSpPr/>
          <p:nvPr/>
        </p:nvSpPr>
        <p:spPr>
          <a:xfrm>
            <a:off x="5911593" y="3785440"/>
            <a:ext cx="2656908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items...Next</a:t>
            </a:r>
            <a:endParaRPr sz="1600"/>
          </a:p>
        </p:txBody>
      </p:sp>
      <p:sp>
        <p:nvSpPr>
          <p:cNvPr id="460" name="Shape 460"/>
          <p:cNvSpPr/>
          <p:nvPr/>
        </p:nvSpPr>
        <p:spPr>
          <a:xfrm>
            <a:off x="8764323" y="3785432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461" name="Shape 461"/>
          <p:cNvSpPr/>
          <p:nvPr/>
        </p:nvSpPr>
        <p:spPr>
          <a:xfrm>
            <a:off x="553594" y="3785440"/>
            <a:ext cx="1566792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User clicks launcher icon</a:t>
            </a:r>
            <a:endParaRPr sz="1600"/>
          </a:p>
        </p:txBody>
      </p:sp>
      <p:sp>
        <p:nvSpPr>
          <p:cNvPr id="462" name="Shape 462"/>
          <p:cNvSpPr/>
          <p:nvPr/>
        </p:nvSpPr>
        <p:spPr>
          <a:xfrm>
            <a:off x="1844055" y="4931608"/>
            <a:ext cx="961350" cy="56905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63" name="Shape 463"/>
          <p:cNvSpPr/>
          <p:nvPr/>
        </p:nvSpPr>
        <p:spPr>
          <a:xfrm>
            <a:off x="1348549" y="4361025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4" name="Shape 464"/>
          <p:cNvSpPr txBox="1"/>
          <p:nvPr/>
        </p:nvSpPr>
        <p:spPr>
          <a:xfrm>
            <a:off x="446183" y="4484092"/>
            <a:ext cx="2089456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Intent: Start app </a:t>
            </a:r>
            <a:endParaRPr sz="2399"/>
          </a:p>
        </p:txBody>
      </p:sp>
      <p:sp>
        <p:nvSpPr>
          <p:cNvPr id="465" name="Shape 465"/>
          <p:cNvSpPr/>
          <p:nvPr/>
        </p:nvSpPr>
        <p:spPr>
          <a:xfrm>
            <a:off x="2805536" y="4371922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6" name="Shape 466"/>
          <p:cNvSpPr txBox="1"/>
          <p:nvPr/>
        </p:nvSpPr>
        <p:spPr>
          <a:xfrm>
            <a:off x="2846791" y="4487808"/>
            <a:ext cx="1488012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Start main activity</a:t>
            </a:r>
            <a:endParaRPr sz="2399"/>
          </a:p>
        </p:txBody>
      </p:sp>
      <p:sp>
        <p:nvSpPr>
          <p:cNvPr id="467" name="Shape 467"/>
          <p:cNvSpPr/>
          <p:nvPr/>
        </p:nvSpPr>
        <p:spPr>
          <a:xfrm>
            <a:off x="5195982" y="4931608"/>
            <a:ext cx="961350" cy="56905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68" name="Shape 468"/>
          <p:cNvSpPr/>
          <p:nvPr/>
        </p:nvSpPr>
        <p:spPr>
          <a:xfrm>
            <a:off x="4700476" y="4361025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9" name="Shape 469"/>
          <p:cNvSpPr/>
          <p:nvPr/>
        </p:nvSpPr>
        <p:spPr>
          <a:xfrm>
            <a:off x="6157463" y="4371922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0" name="Shape 470"/>
          <p:cNvSpPr txBox="1"/>
          <p:nvPr/>
        </p:nvSpPr>
        <p:spPr>
          <a:xfrm>
            <a:off x="6129793" y="4484092"/>
            <a:ext cx="1785535" cy="84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Start choose food activity</a:t>
            </a:r>
            <a:endParaRPr sz="2399"/>
          </a:p>
        </p:txBody>
      </p:sp>
      <p:sp>
        <p:nvSpPr>
          <p:cNvPr id="471" name="Shape 471"/>
          <p:cNvSpPr/>
          <p:nvPr/>
        </p:nvSpPr>
        <p:spPr>
          <a:xfrm>
            <a:off x="8344762" y="4931608"/>
            <a:ext cx="961350" cy="569052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72" name="Shape 472"/>
          <p:cNvSpPr/>
          <p:nvPr/>
        </p:nvSpPr>
        <p:spPr>
          <a:xfrm>
            <a:off x="7814115" y="4361025"/>
            <a:ext cx="504835" cy="862342"/>
          </a:xfrm>
          <a:custGeom>
            <a:avLst/>
            <a:gdLst/>
            <a:ahLst/>
            <a:cxnLst/>
            <a:rect l="0" t="0" r="0" b="0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3" name="Shape 473"/>
          <p:cNvSpPr/>
          <p:nvPr/>
        </p:nvSpPr>
        <p:spPr>
          <a:xfrm>
            <a:off x="9306243" y="4371922"/>
            <a:ext cx="956851" cy="848079"/>
          </a:xfrm>
          <a:custGeom>
            <a:avLst/>
            <a:gdLst/>
            <a:ahLst/>
            <a:cxnLst/>
            <a:rect l="0" t="0" r="0" b="0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4" name="Shape 474"/>
          <p:cNvSpPr txBox="1"/>
          <p:nvPr/>
        </p:nvSpPr>
        <p:spPr>
          <a:xfrm>
            <a:off x="9550645" y="4484092"/>
            <a:ext cx="1967088" cy="84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Start finish </a:t>
            </a:r>
            <a:br>
              <a:rPr lang="en" sz="2399"/>
            </a:br>
            <a:r>
              <a:rPr lang="en" sz="2399"/>
              <a:t>order activity</a:t>
            </a:r>
            <a:endParaRPr sz="2399"/>
          </a:p>
        </p:txBody>
      </p:sp>
      <p:sp>
        <p:nvSpPr>
          <p:cNvPr id="475" name="Shape 475"/>
          <p:cNvSpPr txBox="1"/>
          <p:nvPr/>
        </p:nvSpPr>
        <p:spPr>
          <a:xfrm>
            <a:off x="4350046" y="4487824"/>
            <a:ext cx="1566792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Intent: Shop</a:t>
            </a:r>
            <a:endParaRPr sz="2399"/>
          </a:p>
        </p:txBody>
      </p:sp>
      <p:sp>
        <p:nvSpPr>
          <p:cNvPr id="476" name="Shape 476"/>
          <p:cNvSpPr txBox="1"/>
          <p:nvPr/>
        </p:nvSpPr>
        <p:spPr>
          <a:xfrm>
            <a:off x="7657653" y="4484059"/>
            <a:ext cx="1689960" cy="41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Intent: order  </a:t>
            </a:r>
            <a:endParaRPr sz="239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r>
              <a:rPr lang="en"/>
              <a:t>Sending and Receiving Data</a:t>
            </a:r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1370012" y="665162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Two types of sending data with intents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9" name="Shape 4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4294967295"/>
          </p:nvPr>
        </p:nvSpPr>
        <p:spPr>
          <a:xfrm>
            <a:off x="0" y="16383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667"/>
              </a:spcBef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buNone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Bundle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ctrTitle"/>
          </p:nvPr>
        </p:nvSpPr>
        <p:spPr>
          <a:xfrm>
            <a:off x="1293812" y="62468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Sending and retrieving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In the first (sending) activity: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Create the Intent object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Put data or extras into that intent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Start the new activity with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In the second (receiving) activity,: 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Get the intent object the activity was started with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Retrieve the data or extras from the Intent object</a:t>
            </a: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ctrTitle"/>
          </p:nvPr>
        </p:nvSpPr>
        <p:spPr>
          <a:xfrm>
            <a:off x="1366758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Activity stack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72" name="Shape 5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4294967295"/>
          </p:nvPr>
        </p:nvSpPr>
        <p:spPr>
          <a:xfrm>
            <a:off x="0" y="1474788"/>
            <a:ext cx="11750675" cy="4462462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When a new activity is started, the previous activity is stopped and pushed on the activity back stack</a:t>
            </a:r>
            <a:endParaRPr dirty="0"/>
          </a:p>
          <a:p>
            <a:pPr>
              <a:buChar char="●"/>
            </a:pPr>
            <a:r>
              <a:rPr lang="en" dirty="0"/>
              <a:t>Last-in-first-out-stack—when the current activity ends, or the  user presses the Back         button, it is popped from the stack and the previous activity resumes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3046412" y="3123275"/>
            <a:ext cx="581716" cy="51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/>
        </p:nvSpPr>
        <p:spPr>
          <a:xfrm rot="6853157">
            <a:off x="3257724" y="3670015"/>
            <a:ext cx="237341" cy="565422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9" name="Shape 579"/>
          <p:cNvSpPr txBox="1">
            <a:spLocks noGrp="1"/>
          </p:cNvSpPr>
          <p:nvPr>
            <p:ph type="ctrTitle"/>
          </p:nvPr>
        </p:nvSpPr>
        <p:spPr>
          <a:xfrm>
            <a:off x="1323360" y="52347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Activity Stack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80" name="Shape 5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308219" y="4752699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82" name="Shape 582"/>
          <p:cNvSpPr/>
          <p:nvPr/>
        </p:nvSpPr>
        <p:spPr>
          <a:xfrm>
            <a:off x="476922" y="4183879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83" name="Shape 583"/>
          <p:cNvSpPr/>
          <p:nvPr/>
        </p:nvSpPr>
        <p:spPr>
          <a:xfrm>
            <a:off x="628401" y="3615059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84" name="Shape 584"/>
          <p:cNvSpPr/>
          <p:nvPr/>
        </p:nvSpPr>
        <p:spPr>
          <a:xfrm>
            <a:off x="3216362" y="4734921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85" name="Shape 585"/>
          <p:cNvSpPr/>
          <p:nvPr/>
        </p:nvSpPr>
        <p:spPr>
          <a:xfrm>
            <a:off x="3350505" y="4166100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86" name="Shape 586"/>
          <p:cNvSpPr/>
          <p:nvPr/>
        </p:nvSpPr>
        <p:spPr>
          <a:xfrm rot="-1860968">
            <a:off x="3366792" y="2452131"/>
            <a:ext cx="2550961" cy="56209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87" name="Shape 587"/>
          <p:cNvSpPr/>
          <p:nvPr/>
        </p:nvSpPr>
        <p:spPr>
          <a:xfrm>
            <a:off x="6167342" y="476749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88" name="Shape 588"/>
          <p:cNvSpPr/>
          <p:nvPr/>
        </p:nvSpPr>
        <p:spPr>
          <a:xfrm>
            <a:off x="6336044" y="419867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89" name="Shape 589"/>
          <p:cNvSpPr/>
          <p:nvPr/>
        </p:nvSpPr>
        <p:spPr>
          <a:xfrm>
            <a:off x="6487524" y="3629850"/>
            <a:ext cx="2518944" cy="5690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90" name="Shape 590"/>
          <p:cNvSpPr/>
          <p:nvPr/>
        </p:nvSpPr>
        <p:spPr>
          <a:xfrm>
            <a:off x="6618082" y="3061030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591" name="Shape 591"/>
          <p:cNvSpPr/>
          <p:nvPr/>
        </p:nvSpPr>
        <p:spPr>
          <a:xfrm>
            <a:off x="9375207" y="4726634"/>
            <a:ext cx="2518944" cy="569052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592" name="Shape 592"/>
          <p:cNvSpPr/>
          <p:nvPr/>
        </p:nvSpPr>
        <p:spPr>
          <a:xfrm rot="-785650">
            <a:off x="9629145" y="3548604"/>
            <a:ext cx="2518853" cy="56901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FoodListActivity</a:t>
            </a:r>
            <a:br>
              <a:rPr lang="en" sz="1600"/>
            </a:br>
            <a:r>
              <a:rPr lang="en" sz="1600"/>
              <a:t>Choose food items</a:t>
            </a:r>
            <a:endParaRPr sz="1600"/>
          </a:p>
        </p:txBody>
      </p:sp>
      <p:sp>
        <p:nvSpPr>
          <p:cNvPr id="593" name="Shape 593"/>
          <p:cNvSpPr/>
          <p:nvPr/>
        </p:nvSpPr>
        <p:spPr>
          <a:xfrm rot="-1380450">
            <a:off x="9543899" y="2611421"/>
            <a:ext cx="2518971" cy="56909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CartActivity</a:t>
            </a:r>
            <a:br>
              <a:rPr lang="en" sz="1600"/>
            </a:br>
            <a:r>
              <a:rPr lang="en" sz="1600"/>
              <a:t>View shopping cart</a:t>
            </a:r>
            <a:endParaRPr sz="1600"/>
          </a:p>
        </p:txBody>
      </p:sp>
      <p:sp>
        <p:nvSpPr>
          <p:cNvPr id="594" name="Shape 594"/>
          <p:cNvSpPr/>
          <p:nvPr/>
        </p:nvSpPr>
        <p:spPr>
          <a:xfrm rot="-2431520">
            <a:off x="9772518" y="1421835"/>
            <a:ext cx="2518951" cy="56925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r>
              <a:rPr lang="en" sz="1600"/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595" name="Shape 595"/>
          <p:cNvSpPr/>
          <p:nvPr/>
        </p:nvSpPr>
        <p:spPr>
          <a:xfrm>
            <a:off x="158029" y="4452268"/>
            <a:ext cx="320383" cy="565419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6" name="Shape 596"/>
          <p:cNvSpPr/>
          <p:nvPr/>
        </p:nvSpPr>
        <p:spPr>
          <a:xfrm>
            <a:off x="308223" y="3830163"/>
            <a:ext cx="320383" cy="565419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7" name="Shape 597"/>
          <p:cNvSpPr/>
          <p:nvPr/>
        </p:nvSpPr>
        <p:spPr>
          <a:xfrm>
            <a:off x="6308094" y="3270675"/>
            <a:ext cx="320383" cy="565419"/>
          </a:xfrm>
          <a:custGeom>
            <a:avLst/>
            <a:gdLst/>
            <a:ahLst/>
            <a:cxnLst/>
            <a:rect l="0" t="0" r="0" b="0"/>
            <a:pathLst>
              <a:path w="9614" h="16967" extrusionOk="0">
                <a:moveTo>
                  <a:pt x="4720" y="16967"/>
                </a:moveTo>
                <a:cubicBezTo>
                  <a:pt x="2500" y="14008"/>
                  <a:pt x="-456" y="10501"/>
                  <a:pt x="152" y="6852"/>
                </a:cubicBezTo>
                <a:cubicBezTo>
                  <a:pt x="792" y="3011"/>
                  <a:pt x="5720" y="0"/>
                  <a:pt x="9614" y="0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8" name="Shape 598"/>
          <p:cNvSpPr/>
          <p:nvPr/>
        </p:nvSpPr>
        <p:spPr>
          <a:xfrm>
            <a:off x="5893265" y="3982153"/>
            <a:ext cx="587147" cy="470111"/>
          </a:xfrm>
          <a:custGeom>
            <a:avLst/>
            <a:gdLst/>
            <a:ahLst/>
            <a:cxnLst/>
            <a:rect l="0" t="0" r="0" b="0"/>
            <a:pathLst>
              <a:path w="17619" h="14107" extrusionOk="0">
                <a:moveTo>
                  <a:pt x="0" y="14107"/>
                </a:moveTo>
                <a:cubicBezTo>
                  <a:pt x="5046" y="14107"/>
                  <a:pt x="5984" y="5976"/>
                  <a:pt x="9136" y="2035"/>
                </a:cubicBezTo>
                <a:cubicBezTo>
                  <a:pt x="10948" y="-231"/>
                  <a:pt x="14717" y="77"/>
                  <a:pt x="17619" y="77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9" name="Shape 599"/>
          <p:cNvSpPr/>
          <p:nvPr/>
        </p:nvSpPr>
        <p:spPr>
          <a:xfrm>
            <a:off x="9106557" y="3310598"/>
            <a:ext cx="287858" cy="1728816"/>
          </a:xfrm>
          <a:custGeom>
            <a:avLst/>
            <a:gdLst/>
            <a:ahLst/>
            <a:cxnLst/>
            <a:rect l="0" t="0" r="0" b="0"/>
            <a:pathLst>
              <a:path w="8638" h="51878" extrusionOk="0">
                <a:moveTo>
                  <a:pt x="1134" y="0"/>
                </a:moveTo>
                <a:cubicBezTo>
                  <a:pt x="8920" y="1556"/>
                  <a:pt x="9192" y="15634"/>
                  <a:pt x="6680" y="23166"/>
                </a:cubicBezTo>
                <a:cubicBezTo>
                  <a:pt x="4142" y="30777"/>
                  <a:pt x="-839" y="38371"/>
                  <a:pt x="155" y="46332"/>
                </a:cubicBezTo>
                <a:cubicBezTo>
                  <a:pt x="574" y="49684"/>
                  <a:pt x="5260" y="51878"/>
                  <a:pt x="8638" y="51878"/>
                </a:cubicBez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600" name="Shape 600"/>
          <p:cNvGrpSpPr/>
          <p:nvPr/>
        </p:nvGrpSpPr>
        <p:grpSpPr>
          <a:xfrm>
            <a:off x="3925211" y="2266770"/>
            <a:ext cx="989342" cy="1120108"/>
            <a:chOff x="2944675" y="1166450"/>
            <a:chExt cx="742200" cy="840300"/>
          </a:xfrm>
        </p:grpSpPr>
        <p:cxnSp>
          <p:nvCxnSpPr>
            <p:cNvPr id="601" name="Shape 601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Shape 602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10456472" y="1463422"/>
            <a:ext cx="851528" cy="930586"/>
            <a:chOff x="2944675" y="1166450"/>
            <a:chExt cx="742200" cy="840300"/>
          </a:xfrm>
        </p:grpSpPr>
        <p:cxnSp>
          <p:nvCxnSpPr>
            <p:cNvPr id="604" name="Shape 604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Shape 605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6" name="Shape 606"/>
          <p:cNvGrpSpPr/>
          <p:nvPr/>
        </p:nvGrpSpPr>
        <p:grpSpPr>
          <a:xfrm rot="1475339">
            <a:off x="10470182" y="2384367"/>
            <a:ext cx="850713" cy="882561"/>
            <a:chOff x="2944675" y="1166450"/>
            <a:chExt cx="742200" cy="840300"/>
          </a:xfrm>
        </p:grpSpPr>
        <p:cxnSp>
          <p:nvCxnSpPr>
            <p:cNvPr id="607" name="Shape 607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Shape 608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9" name="Shape 609"/>
          <p:cNvGrpSpPr/>
          <p:nvPr/>
        </p:nvGrpSpPr>
        <p:grpSpPr>
          <a:xfrm rot="1899850">
            <a:off x="10449622" y="3451447"/>
            <a:ext cx="825866" cy="763373"/>
            <a:chOff x="2944675" y="1166450"/>
            <a:chExt cx="742200" cy="840300"/>
          </a:xfrm>
        </p:grpSpPr>
        <p:cxnSp>
          <p:nvCxnSpPr>
            <p:cNvPr id="610" name="Shape 610"/>
            <p:cNvCxnSpPr/>
            <p:nvPr/>
          </p:nvCxnSpPr>
          <p:spPr>
            <a:xfrm>
              <a:off x="2944675" y="1427475"/>
              <a:ext cx="742200" cy="473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Shape 611"/>
            <p:cNvCxnSpPr/>
            <p:nvPr/>
          </p:nvCxnSpPr>
          <p:spPr>
            <a:xfrm>
              <a:off x="3328050" y="1166450"/>
              <a:ext cx="32700" cy="840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2" name="Shape 612"/>
          <p:cNvSpPr txBox="1"/>
          <p:nvPr/>
        </p:nvSpPr>
        <p:spPr>
          <a:xfrm>
            <a:off x="239437" y="1470077"/>
            <a:ext cx="2830463" cy="134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sz="2399"/>
              <a:t>After viewing shopping cart, user decides to add more items, then places order.</a:t>
            </a:r>
            <a:endParaRPr sz="239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415492" y="2499970"/>
            <a:ext cx="11357841" cy="1071321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dirty="0"/>
              <a:t> Activities</a:t>
            </a: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11293669" y="6318470"/>
            <a:ext cx="731409" cy="524663"/>
          </a:xfrm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ctrTitle"/>
          </p:nvPr>
        </p:nvSpPr>
        <p:spPr>
          <a:xfrm>
            <a:off x="1370012" y="39846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Two forms of navigation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9" name="Shape 6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body" idx="4294967295"/>
          </p:nvPr>
        </p:nvSpPr>
        <p:spPr>
          <a:xfrm>
            <a:off x="1460500" y="1435100"/>
            <a:ext cx="1072832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>
                <a:solidFill>
                  <a:schemeClr val="dk1"/>
                </a:solidFill>
              </a:rPr>
              <a:t>Temporal or back navigation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Char char="●"/>
            </a:pPr>
            <a:r>
              <a:rPr lang="en" sz="3199">
                <a:solidFill>
                  <a:schemeClr val="dk1"/>
                </a:solidFill>
              </a:rPr>
              <a:t>provided by the device's back button</a:t>
            </a:r>
            <a:endParaRPr sz="3199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sz="3199">
                <a:solidFill>
                  <a:schemeClr val="dk1"/>
                </a:solidFill>
              </a:rPr>
              <a:t>controlled by the Android system's back stack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2666"/>
              </a:spcBef>
              <a:buNone/>
            </a:pPr>
            <a:r>
              <a:rPr lang="en">
                <a:solidFill>
                  <a:schemeClr val="dk1"/>
                </a:solidFill>
              </a:rPr>
              <a:t>Ancestral or up navigation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provided by the app's action bar</a:t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controlled by defining parent-child relationships between activities in the Android manifest</a:t>
            </a:r>
            <a:endParaRPr/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361472" y="3753916"/>
            <a:ext cx="581715" cy="52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Shape 621"/>
          <p:cNvPicPr preferRelativeResize="0"/>
          <p:nvPr/>
        </p:nvPicPr>
        <p:blipFill rotWithShape="1">
          <a:blip r:embed="rId4">
            <a:alphaModFix/>
          </a:blip>
          <a:srcRect l="18187" t="24646" r="74313" b="24421"/>
          <a:stretch/>
        </p:blipFill>
        <p:spPr>
          <a:xfrm>
            <a:off x="361473" y="1654509"/>
            <a:ext cx="581716" cy="51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ctrTitle"/>
          </p:nvPr>
        </p:nvSpPr>
        <p:spPr>
          <a:xfrm>
            <a:off x="1370012" y="3302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/>
              <a:t>    </a:t>
            </a:r>
            <a:r>
              <a:rPr lang="en" dirty="0">
                <a:solidFill>
                  <a:schemeClr val="tx1"/>
                </a:solidFill>
              </a:rPr>
              <a:t>Back navigation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28" name="Shape 6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body" idx="4294967295"/>
          </p:nvPr>
        </p:nvSpPr>
        <p:spPr>
          <a:xfrm>
            <a:off x="0" y="1481138"/>
            <a:ext cx="11356975" cy="4513262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indent="-474015">
              <a:spcBef>
                <a:spcPts val="0"/>
              </a:spcBef>
              <a:buClr>
                <a:schemeClr val="dk1"/>
              </a:buClr>
              <a:buSzPts val="2000"/>
              <a:buChar char="●"/>
            </a:pPr>
            <a:r>
              <a:rPr lang="en" sz="2666" dirty="0">
                <a:solidFill>
                  <a:schemeClr val="dk1"/>
                </a:solidFill>
              </a:rPr>
              <a:t>Back stack preserves history of recently viewed screens</a:t>
            </a:r>
            <a:endParaRPr sz="2666" dirty="0">
              <a:solidFill>
                <a:schemeClr val="dk1"/>
              </a:solidFill>
            </a:endParaRPr>
          </a:p>
          <a:p>
            <a:pPr indent="-474015">
              <a:buClr>
                <a:schemeClr val="dk1"/>
              </a:buClr>
              <a:buSzPts val="2000"/>
              <a:buChar char="●"/>
            </a:pPr>
            <a:r>
              <a:rPr lang="en" sz="2666" dirty="0">
                <a:solidFill>
                  <a:schemeClr val="dk1"/>
                </a:solidFill>
              </a:rPr>
              <a:t>Back stack contains all the activities that have been launched by the user in reverse order </a:t>
            </a:r>
            <a:r>
              <a:rPr lang="en" sz="2666" i="1" dirty="0">
                <a:solidFill>
                  <a:schemeClr val="dk1"/>
                </a:solidFill>
              </a:rPr>
              <a:t>for the current task</a:t>
            </a:r>
            <a:endParaRPr sz="2666" i="1" dirty="0">
              <a:solidFill>
                <a:schemeClr val="dk1"/>
              </a:solidFill>
            </a:endParaRPr>
          </a:p>
          <a:p>
            <a:pPr indent="-474015">
              <a:buClr>
                <a:schemeClr val="dk1"/>
              </a:buClr>
              <a:buSzPts val="2000"/>
              <a:buChar char="●"/>
            </a:pPr>
            <a:r>
              <a:rPr lang="en" sz="2666" dirty="0"/>
              <a:t>Each task has its own back stack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dirty="0"/>
              <a:t>Switching between tasks activates that task's back stack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dirty="0"/>
              <a:t>Launching an activity from the home screen         starts a new task</a:t>
            </a:r>
            <a:endParaRPr sz="2666" dirty="0"/>
          </a:p>
          <a:p>
            <a:pPr indent="-474015">
              <a:buSzPts val="2000"/>
              <a:buChar char="●"/>
            </a:pPr>
            <a:r>
              <a:rPr lang="en" sz="2666" dirty="0">
                <a:solidFill>
                  <a:schemeClr val="dk1"/>
                </a:solidFill>
              </a:rPr>
              <a:t>Navigate between tasks         with the overview or recent tasks screen</a:t>
            </a:r>
            <a:endParaRPr sz="2666" dirty="0"/>
          </a:p>
          <a:p>
            <a:pPr marL="0" indent="0">
              <a:spcBef>
                <a:spcPts val="667"/>
              </a:spcBef>
              <a:buNone/>
            </a:pPr>
            <a:endParaRPr sz="2399" dirty="0"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2399" dirty="0">
              <a:solidFill>
                <a:schemeClr val="dk1"/>
              </a:solidFill>
            </a:endParaRP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3">
            <a:alphaModFix/>
          </a:blip>
          <a:srcRect l="18187" t="24646" r="74313" b="24421"/>
          <a:stretch/>
        </p:blipFill>
        <p:spPr>
          <a:xfrm>
            <a:off x="1370012" y="603897"/>
            <a:ext cx="581716" cy="51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3">
            <a:alphaModFix/>
          </a:blip>
          <a:srcRect l="74030" t="23464" r="18469" b="25603"/>
          <a:stretch/>
        </p:blipFill>
        <p:spPr>
          <a:xfrm>
            <a:off x="4037012" y="4471643"/>
            <a:ext cx="581716" cy="51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Shape 631"/>
          <p:cNvPicPr preferRelativeResize="0"/>
          <p:nvPr/>
        </p:nvPicPr>
        <p:blipFill rotWithShape="1">
          <a:blip r:embed="rId3">
            <a:alphaModFix/>
          </a:blip>
          <a:srcRect l="46251" t="23464" r="46248" b="25603"/>
          <a:stretch/>
        </p:blipFill>
        <p:spPr>
          <a:xfrm>
            <a:off x="6932612" y="3962400"/>
            <a:ext cx="581716" cy="51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>
            <a:spLocks noGrp="1"/>
          </p:cNvSpPr>
          <p:nvPr>
            <p:ph type="ctrTitle"/>
          </p:nvPr>
        </p:nvSpPr>
        <p:spPr>
          <a:xfrm>
            <a:off x="1293812" y="51302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/>
              <a:t>    </a:t>
            </a:r>
            <a:r>
              <a:rPr lang="en" dirty="0">
                <a:solidFill>
                  <a:schemeClr val="tx1"/>
                </a:solidFill>
              </a:rPr>
              <a:t>Up navigation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38" name="Shape 6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61645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667"/>
              </a:spcBef>
              <a:buChar char="●"/>
            </a:pPr>
            <a:r>
              <a:rPr lang="en" dirty="0"/>
              <a:t>Goes to parent of current activity</a:t>
            </a:r>
            <a:endParaRPr dirty="0"/>
          </a:p>
          <a:p>
            <a:pPr>
              <a:buChar char="●"/>
            </a:pPr>
            <a:r>
              <a:rPr lang="en" dirty="0"/>
              <a:t>Define an activity's parent in Android manifest</a:t>
            </a:r>
            <a:endParaRPr dirty="0"/>
          </a:p>
          <a:p>
            <a:pPr>
              <a:buChar char="●"/>
            </a:pPr>
            <a:r>
              <a:rPr lang="en" dirty="0"/>
              <a:t>Set parentActivityName</a:t>
            </a:r>
            <a:endParaRPr dirty="0"/>
          </a:p>
          <a:p>
            <a:pPr indent="0"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&lt;activity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267"/>
              </a:spcBef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   android:name=".ShowDinnerActivity"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267"/>
              </a:spcBef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   android:</a:t>
            </a: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parentActivityName</a:t>
            </a: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=".MainActivity" &gt;</a:t>
            </a:r>
            <a:endParaRPr sz="2399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spcBef>
                <a:spcPts val="267"/>
              </a:spcBef>
              <a:buClr>
                <a:srgbClr val="000000"/>
              </a:buClr>
              <a:buSzPts val="1100"/>
              <a:buNone/>
            </a:pPr>
            <a:r>
              <a:rPr lang="en" sz="2399" dirty="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dirty="0"/>
          </a:p>
          <a:p>
            <a:pPr marL="0" indent="0">
              <a:spcBef>
                <a:spcPts val="667"/>
              </a:spcBef>
              <a:buNone/>
            </a:pPr>
            <a:endParaRPr sz="14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endParaRPr sz="1466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Shape 640"/>
          <p:cNvPicPr preferRelativeResize="0"/>
          <p:nvPr/>
        </p:nvPicPr>
        <p:blipFill rotWithShape="1">
          <a:blip r:embed="rId3">
            <a:alphaModFix/>
          </a:blip>
          <a:srcRect b="9804"/>
          <a:stretch/>
        </p:blipFill>
        <p:spPr>
          <a:xfrm>
            <a:off x="1293812" y="772131"/>
            <a:ext cx="581715" cy="52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ctrTitle"/>
          </p:nvPr>
        </p:nvSpPr>
        <p:spPr>
          <a:xfrm>
            <a:off x="1065212" y="239268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Activity Lifecycle and Managing State</a:t>
            </a: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238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ctrTitle"/>
          </p:nvPr>
        </p:nvSpPr>
        <p:spPr>
          <a:xfrm>
            <a:off x="12938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buClr>
                <a:srgbClr val="000000"/>
              </a:buClr>
              <a:buSzPts val="1100"/>
            </a:pPr>
            <a:r>
              <a:rPr lang="en" dirty="0">
                <a:solidFill>
                  <a:schemeClr val="tx1"/>
                </a:solidFill>
              </a:rPr>
              <a:t>Contents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0" y="1333500"/>
            <a:ext cx="11195050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spcBef>
                <a:spcPts val="533"/>
              </a:spcBef>
              <a:buNone/>
            </a:pPr>
            <a:endParaRPr dirty="0"/>
          </a:p>
          <a:p>
            <a:pPr>
              <a:buChar char="●"/>
            </a:pPr>
            <a:r>
              <a:rPr lang="en" dirty="0"/>
              <a:t>Activity lifecycle</a:t>
            </a:r>
            <a:endParaRPr dirty="0"/>
          </a:p>
          <a:p>
            <a:pPr>
              <a:buChar char="●"/>
            </a:pPr>
            <a:r>
              <a:rPr lang="en" dirty="0"/>
              <a:t>Activity lifecycle callbacks</a:t>
            </a:r>
            <a:endParaRPr dirty="0"/>
          </a:p>
          <a:p>
            <a:pPr>
              <a:buChar char="●"/>
            </a:pPr>
            <a:r>
              <a:rPr lang="en" dirty="0"/>
              <a:t>Activity instance state</a:t>
            </a:r>
            <a:endParaRPr dirty="0"/>
          </a:p>
          <a:p>
            <a:pPr>
              <a:buChar char="●"/>
            </a:pPr>
            <a:r>
              <a:rPr lang="en" dirty="0"/>
              <a:t>Saving and restoring activity state</a:t>
            </a:r>
            <a:endParaRPr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68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/>
          </p:nvPr>
        </p:nvSpPr>
        <p:spPr>
          <a:xfrm>
            <a:off x="1370012" y="26670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l"/>
            <a:r>
              <a:rPr lang="en" dirty="0"/>
              <a:t>Activity Lifecycle</a:t>
            </a:r>
            <a:endParaRPr dirty="0"/>
          </a:p>
        </p:txBody>
      </p:sp>
      <p:sp>
        <p:nvSpPr>
          <p:cNvPr id="295" name="Shape 2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964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12938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What is the Activity Lifecycle?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02" name="Shape 302"/>
          <p:cNvSpPr txBox="1"/>
          <p:nvPr/>
        </p:nvSpPr>
        <p:spPr>
          <a:xfrm>
            <a:off x="426355" y="1449516"/>
            <a:ext cx="11068717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4548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13700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What is the Activity Lifecycle?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pic>
        <p:nvPicPr>
          <p:cNvPr id="309" name="Shape 309" descr="activity-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927" y="1452249"/>
            <a:ext cx="9088964" cy="455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14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ctrTitle"/>
          </p:nvPr>
        </p:nvSpPr>
        <p:spPr>
          <a:xfrm>
            <a:off x="1370012" y="60960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Activity states and app visibility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526263" y="1676400"/>
            <a:ext cx="11204250" cy="461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475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ctrTitle"/>
          </p:nvPr>
        </p:nvSpPr>
        <p:spPr>
          <a:xfrm>
            <a:off x="1257442" y="570369"/>
            <a:ext cx="10396072" cy="90944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303217" y="1637166"/>
            <a:ext cx="11295994" cy="439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r>
              <a:rPr lang="en" sz="2399" b="1" dirty="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23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2399" dirty="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23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  <a:buClr>
                <a:schemeClr val="dk1"/>
              </a:buClr>
              <a:buSzPts val="1100"/>
            </a:pPr>
            <a:endParaRPr sz="2399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399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399" b="1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399" b="1" dirty="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Shape 324"/>
          <p:cNvCxnSpPr/>
          <p:nvPr/>
        </p:nvCxnSpPr>
        <p:spPr>
          <a:xfrm>
            <a:off x="1484813" y="2228113"/>
            <a:ext cx="0" cy="875372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Shape 325"/>
          <p:cNvCxnSpPr/>
          <p:nvPr/>
        </p:nvCxnSpPr>
        <p:spPr>
          <a:xfrm>
            <a:off x="2275240" y="3417470"/>
            <a:ext cx="0" cy="875372"/>
          </a:xfrm>
          <a:prstGeom prst="straightConnector1">
            <a:avLst/>
          </a:prstGeom>
          <a:noFill/>
          <a:ln w="762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>
            <a:off x="1484813" y="4532913"/>
            <a:ext cx="0" cy="417491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923392" y="5101731"/>
            <a:ext cx="0" cy="41749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Shape 328"/>
          <p:cNvCxnSpPr/>
          <p:nvPr/>
        </p:nvCxnSpPr>
        <p:spPr>
          <a:xfrm>
            <a:off x="923392" y="1637167"/>
            <a:ext cx="0" cy="417491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721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ctrTitle"/>
          </p:nvPr>
        </p:nvSpPr>
        <p:spPr>
          <a:xfrm>
            <a:off x="12938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Contents</a:t>
            </a:r>
            <a:endParaRPr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lr>
                <a:srgbClr val="424242"/>
              </a:buClr>
              <a:buFont typeface="Roboto"/>
              <a:buChar char="●"/>
            </a:pPr>
            <a:r>
              <a:rPr lang="en" dirty="0"/>
              <a:t>Activities</a:t>
            </a:r>
            <a:endParaRPr dirty="0"/>
          </a:p>
          <a:p>
            <a:pPr>
              <a:buChar char="●"/>
            </a:pPr>
            <a:r>
              <a:rPr lang="en" dirty="0"/>
              <a:t>Defining an activity </a:t>
            </a:r>
            <a:endParaRPr dirty="0"/>
          </a:p>
          <a:p>
            <a:pPr>
              <a:buChar char="●"/>
            </a:pPr>
            <a:r>
              <a:rPr lang="en" dirty="0"/>
              <a:t>Starting a new activity with an intent</a:t>
            </a:r>
            <a:endParaRPr dirty="0"/>
          </a:p>
          <a:p>
            <a:pPr>
              <a:buChar char="●"/>
            </a:pPr>
            <a:r>
              <a:rPr lang="en" dirty="0"/>
              <a:t>Passing data between activities with extras</a:t>
            </a:r>
            <a:endParaRPr dirty="0"/>
          </a:p>
          <a:p>
            <a:pPr>
              <a:buChar char="●"/>
            </a:pPr>
            <a:r>
              <a:rPr lang="en" dirty="0"/>
              <a:t>Navigating between activities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370013" y="574325"/>
            <a:ext cx="10287000" cy="797276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93" y="1503538"/>
            <a:ext cx="10863837" cy="4857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132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ctrTitle"/>
          </p:nvPr>
        </p:nvSpPr>
        <p:spPr>
          <a:xfrm>
            <a:off x="13700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Implementing and overriding callbacks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342" name="Shape 342"/>
          <p:cNvSpPr txBox="1">
            <a:spLocks noGrp="1"/>
          </p:cNvSpPr>
          <p:nvPr>
            <p:ph type="body" idx="4294967295"/>
          </p:nvPr>
        </p:nvSpPr>
        <p:spPr>
          <a:xfrm>
            <a:off x="379412" y="2286000"/>
            <a:ext cx="10977563" cy="37036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Only onCreate() is required</a:t>
            </a:r>
            <a:endParaRPr dirty="0"/>
          </a:p>
          <a:p>
            <a:pPr>
              <a:buChar char="●"/>
            </a:pPr>
            <a:r>
              <a:rPr lang="en" dirty="0"/>
              <a:t>Override the other callbacks to change default behavior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149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ctrTitle"/>
          </p:nvPr>
        </p:nvSpPr>
        <p:spPr>
          <a:xfrm>
            <a:off x="1339930" y="597855"/>
            <a:ext cx="10360501" cy="849945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onCreate() –&gt; Created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347" name="Shape 347"/>
          <p:cNvSpPr txBox="1">
            <a:spLocks noGrp="1"/>
          </p:cNvSpPr>
          <p:nvPr>
            <p:ph type="body" idx="4294967295"/>
          </p:nvPr>
        </p:nvSpPr>
        <p:spPr>
          <a:xfrm>
            <a:off x="343456" y="1984059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0"/>
              </a:spcBef>
              <a:buChar char="●"/>
            </a:pPr>
            <a:r>
              <a:rPr lang="en"/>
              <a:t>Called when the activity is first created, for example when user taps launcher icon</a:t>
            </a:r>
            <a:endParaRPr/>
          </a:p>
          <a:p>
            <a:pPr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>
              <a:buChar char="●"/>
            </a:pPr>
            <a:r>
              <a:rPr lang="en"/>
              <a:t>Created state is always followed by onStart()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92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ctrTitle"/>
          </p:nvPr>
        </p:nvSpPr>
        <p:spPr>
          <a:xfrm>
            <a:off x="1446212" y="618593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onStart() –&gt; Started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304721" y="1685392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spcBef>
                <a:spcPts val="1333"/>
              </a:spcBef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76956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ctrTitle"/>
          </p:nvPr>
        </p:nvSpPr>
        <p:spPr>
          <a:xfrm>
            <a:off x="1238710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onRestart() –&gt; Started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377" name="Shape 377"/>
          <p:cNvSpPr txBox="1"/>
          <p:nvPr/>
        </p:nvSpPr>
        <p:spPr>
          <a:xfrm>
            <a:off x="241370" y="1479808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3199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3945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1293812" y="609601"/>
            <a:ext cx="10360501" cy="838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onResume() –&gt; Resumed/Running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0" name="Shape 39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391" name="Shape 391"/>
          <p:cNvSpPr txBox="1"/>
          <p:nvPr/>
        </p:nvSpPr>
        <p:spPr>
          <a:xfrm>
            <a:off x="455612" y="1828800"/>
            <a:ext cx="11198701" cy="417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activity will start interacting with user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3199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3199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574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1238710" y="458729"/>
            <a:ext cx="10360501" cy="760471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onPause() –&gt; Paused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241370" y="1479808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474015"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474015">
              <a:spcBef>
                <a:spcPts val="1333"/>
              </a:spcBef>
              <a:spcAft>
                <a:spcPts val="1333"/>
              </a:spcAft>
              <a:buSzPts val="2000"/>
              <a:buFont typeface="Roboto"/>
              <a:buChar char="●"/>
            </a:pP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666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666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666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666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48972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ctrTitle"/>
          </p:nvPr>
        </p:nvSpPr>
        <p:spPr>
          <a:xfrm>
            <a:off x="1293812" y="573470"/>
            <a:ext cx="10360501" cy="854986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onStop() –&gt; Stopped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8" name="Shape 4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419" name="Shape 419"/>
          <p:cNvSpPr txBox="1"/>
          <p:nvPr/>
        </p:nvSpPr>
        <p:spPr>
          <a:xfrm>
            <a:off x="241370" y="1428455"/>
            <a:ext cx="11357841" cy="442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marR="186220" indent="-507873">
              <a:lnSpc>
                <a:spcPct val="115000"/>
              </a:lnSpc>
              <a:spcBef>
                <a:spcPts val="667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 marL="609448" marR="186220" indent="-507873">
              <a:lnSpc>
                <a:spcPct val="115000"/>
              </a:lnSpc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 marL="609448" marR="186220" indent="-507873">
              <a:lnSpc>
                <a:spcPct val="115000"/>
              </a:lnSpc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Operations that were too heavy-weight for onPause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3199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3199">
                <a:latin typeface="Roboto"/>
                <a:ea typeface="Roboto"/>
                <a:cs typeface="Roboto"/>
                <a:sym typeface="Roboto"/>
              </a:rPr>
              <a:t> if this activity is coming back to interact with the user, or </a:t>
            </a:r>
            <a:r>
              <a:rPr lang="en" sz="3199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3199">
                <a:latin typeface="Roboto"/>
                <a:ea typeface="Roboto"/>
                <a:cs typeface="Roboto"/>
                <a:sym typeface="Roboto"/>
              </a:rPr>
              <a:t> if this activity is going away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333"/>
              </a:spcBef>
            </a:pPr>
            <a:endParaRPr sz="319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4583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ctrTitle"/>
          </p:nvPr>
        </p:nvSpPr>
        <p:spPr>
          <a:xfrm>
            <a:off x="1370012" y="457201"/>
            <a:ext cx="10383917" cy="762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onDestroy() –&gt; Destroyed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32" name="Shape 4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241371" y="1378234"/>
            <a:ext cx="11110842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3199" dirty="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</a:rPr>
              <a:t>isFinishing()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31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3199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3199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03402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l"/>
            <a:r>
              <a:rPr lang="en" dirty="0"/>
              <a:t>Activity Instance State</a:t>
            </a:r>
            <a:endParaRPr dirty="0"/>
          </a:p>
        </p:txBody>
      </p:sp>
      <p:sp>
        <p:nvSpPr>
          <p:cNvPr id="446" name="Shape 4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42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ctrTitle"/>
          </p:nvPr>
        </p:nvSpPr>
        <p:spPr>
          <a:xfrm>
            <a:off x="1370012" y="1295400"/>
            <a:ext cx="10360501" cy="2286000"/>
          </a:xfrm>
          <a:prstGeom prst="rect">
            <a:avLst/>
          </a:prstGeom>
        </p:spPr>
        <p:txBody>
          <a:bodyPr spcFirstLastPara="1" wrap="square" lIns="121868" tIns="121868" rIns="121868" bIns="121868" anchor="b" anchorCtr="0">
            <a:noAutofit/>
          </a:bodyPr>
          <a:lstStyle/>
          <a:p>
            <a:pPr algn="ctr"/>
            <a:r>
              <a:rPr lang="en" dirty="0"/>
              <a:t>Activities</a:t>
            </a:r>
            <a:endParaRPr dirty="0"/>
          </a:p>
          <a:p>
            <a:pPr algn="ctr"/>
            <a:r>
              <a:rPr lang="en" dirty="0"/>
              <a:t>(high-level view)</a:t>
            </a:r>
            <a:endParaRPr dirty="0"/>
          </a:p>
        </p:txBody>
      </p:sp>
      <p:sp>
        <p:nvSpPr>
          <p:cNvPr id="296" name="Shape 29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ctrTitle"/>
          </p:nvPr>
        </p:nvSpPr>
        <p:spPr>
          <a:xfrm>
            <a:off x="1293812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53" name="Shape 453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35697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>
              <a:buChar char="●"/>
            </a:pPr>
            <a:r>
              <a:rPr lang="en"/>
              <a:t>rotates the device</a:t>
            </a:r>
            <a:endParaRPr/>
          </a:p>
          <a:p>
            <a:pPr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>
              <a:buChar char="●"/>
            </a:pPr>
            <a:r>
              <a:rPr lang="en"/>
              <a:t>enters multi-window mode (Android 7)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0689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ctrTitle"/>
          </p:nvPr>
        </p:nvSpPr>
        <p:spPr>
          <a:xfrm>
            <a:off x="1319845" y="444205"/>
            <a:ext cx="10360501" cy="990896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/>
            <a:r>
              <a:rPr lang="en" dirty="0">
                <a:solidFill>
                  <a:schemeClr val="tx1"/>
                </a:solidFill>
              </a:rPr>
              <a:t>What happens on config change?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0" name="Shape 4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body" idx="4294967295"/>
          </p:nvPr>
        </p:nvSpPr>
        <p:spPr>
          <a:xfrm>
            <a:off x="0" y="1435100"/>
            <a:ext cx="11210925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0" indent="0">
              <a:buNone/>
            </a:pPr>
            <a:r>
              <a:rPr lang="en"/>
              <a:t>On configuration change,  Android:</a:t>
            </a:r>
            <a:endParaRPr/>
          </a:p>
          <a:p>
            <a:pPr marL="0" indent="0">
              <a:buNone/>
            </a:pPr>
            <a:r>
              <a:rPr lang="en" b="1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6722782" y="2321422"/>
            <a:ext cx="5426986" cy="830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199" b="1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then starts it over </a:t>
            </a:r>
            <a:b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 sz="2399"/>
          </a:p>
        </p:txBody>
      </p:sp>
      <p:sp>
        <p:nvSpPr>
          <p:cNvPr id="462" name="Shape 462"/>
          <p:cNvSpPr txBox="1"/>
          <p:nvPr/>
        </p:nvSpPr>
        <p:spPr>
          <a:xfrm>
            <a:off x="1021134" y="3501915"/>
            <a:ext cx="4084536" cy="221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5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5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 sz="2399"/>
          </a:p>
        </p:txBody>
      </p:sp>
      <p:sp>
        <p:nvSpPr>
          <p:cNvPr id="463" name="Shape 463"/>
          <p:cNvSpPr txBox="1"/>
          <p:nvPr/>
        </p:nvSpPr>
        <p:spPr>
          <a:xfrm>
            <a:off x="7293966" y="3501915"/>
            <a:ext cx="3355126" cy="19986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spcBef>
                <a:spcPts val="13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3199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399"/>
          </a:p>
        </p:txBody>
      </p:sp>
    </p:spTree>
    <p:extLst>
      <p:ext uri="{BB962C8B-B14F-4D97-AF65-F5344CB8AC3E}">
        <p14:creationId xmlns:p14="http://schemas.microsoft.com/office/powerpoint/2010/main" val="281564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ctrTitle"/>
          </p:nvPr>
        </p:nvSpPr>
        <p:spPr>
          <a:xfrm>
            <a:off x="1396004" y="533401"/>
            <a:ext cx="10360501" cy="8382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Shape 4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79412" y="1752600"/>
            <a:ext cx="11393921" cy="423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3199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18795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ctrTitle"/>
          </p:nvPr>
        </p:nvSpPr>
        <p:spPr>
          <a:xfrm>
            <a:off x="1370012" y="609601"/>
            <a:ext cx="10360501" cy="7620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477" name="Shape 477"/>
          <p:cNvSpPr txBox="1"/>
          <p:nvPr/>
        </p:nvSpPr>
        <p:spPr>
          <a:xfrm>
            <a:off x="267573" y="1600200"/>
            <a:ext cx="11357841" cy="402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marL="609448" indent="-507873">
              <a:lnSpc>
                <a:spcPct val="115000"/>
              </a:lnSpc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System only saves: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1218895" lvl="1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State of views with unique ID (android:id) such as text entered into EditText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1218895" lvl="1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8643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ctrTitle"/>
          </p:nvPr>
        </p:nvSpPr>
        <p:spPr>
          <a:xfrm>
            <a:off x="1390403" y="5334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sp>
        <p:nvSpPr>
          <p:cNvPr id="484" name="Shape 484"/>
          <p:cNvSpPr txBox="1"/>
          <p:nvPr/>
        </p:nvSpPr>
        <p:spPr>
          <a:xfrm>
            <a:off x="531812" y="1828799"/>
            <a:ext cx="11241520" cy="387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3199" dirty="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 marL="609448" indent="-507873">
              <a:lnSpc>
                <a:spcPct val="115000"/>
              </a:lnSpc>
              <a:spcBef>
                <a:spcPts val="1333"/>
              </a:spcBef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3199" dirty="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endParaRPr sz="3199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 dirty="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0573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ctrTitle"/>
          </p:nvPr>
        </p:nvSpPr>
        <p:spPr>
          <a:xfrm>
            <a:off x="13700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  <p:sp>
        <p:nvSpPr>
          <p:cNvPr id="519" name="Shape 519"/>
          <p:cNvSpPr txBox="1"/>
          <p:nvPr/>
        </p:nvSpPr>
        <p:spPr>
          <a:xfrm>
            <a:off x="227012" y="1371600"/>
            <a:ext cx="11357841" cy="45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667"/>
              </a:spcBef>
            </a:pPr>
            <a:endParaRPr sz="3199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r>
              <a:rPr lang="en" sz="3199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3199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endParaRPr sz="3199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r>
              <a:rPr lang="en" sz="3199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667"/>
              </a:spcBef>
            </a:pPr>
            <a:endParaRPr sz="3199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133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7122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88825" cy="4686918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4766" y="0"/>
            <a:ext cx="1828324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6481" y="0"/>
            <a:ext cx="663799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236" y="6294600"/>
            <a:ext cx="558200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426" y="5129692"/>
            <a:ext cx="172786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516" y="2249080"/>
            <a:ext cx="10722355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0914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021" y="1214279"/>
            <a:ext cx="2429830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2934" y="5334000"/>
            <a:ext cx="3734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Email: parveen.e13339@cumail.in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1370012" y="433070"/>
            <a:ext cx="10278824" cy="104140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body" idx="4294967295"/>
          </p:nvPr>
        </p:nvSpPr>
        <p:spPr>
          <a:xfrm>
            <a:off x="579438" y="1479550"/>
            <a:ext cx="11609387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 is an application component</a:t>
            </a:r>
            <a:endParaRPr dirty="0"/>
          </a:p>
          <a:p>
            <a:pPr>
              <a:buChar char="●"/>
            </a:pPr>
            <a:r>
              <a:rPr lang="en" dirty="0"/>
              <a:t>Represents one window, one hierarchy of views</a:t>
            </a:r>
            <a:endParaRPr dirty="0"/>
          </a:p>
          <a:p>
            <a:pPr>
              <a:buChar char="●"/>
            </a:pPr>
            <a:r>
              <a:rPr lang="en" dirty="0"/>
              <a:t>Typically fills the screen, but can be embedded in other activity or a appear as floating window</a:t>
            </a:r>
            <a:endParaRPr dirty="0"/>
          </a:p>
          <a:p>
            <a:pPr>
              <a:buChar char="●"/>
            </a:pPr>
            <a:r>
              <a:rPr lang="en" dirty="0"/>
              <a:t>Java class, typically one activity in one file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1266110" y="508476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579438" y="1377950"/>
            <a:ext cx="11609387" cy="45545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Represents an activity, such as ordering groceries, sending email, or getting directions</a:t>
            </a:r>
            <a:endParaRPr dirty="0"/>
          </a:p>
          <a:p>
            <a:pPr>
              <a:buChar char="●"/>
            </a:pPr>
            <a:r>
              <a:rPr lang="en" dirty="0"/>
              <a:t>Handles user interactions, such as button clicks, text entry, or login verification</a:t>
            </a:r>
            <a:endParaRPr dirty="0"/>
          </a:p>
          <a:p>
            <a:pPr>
              <a:buChar char="●"/>
            </a:pPr>
            <a:r>
              <a:rPr lang="en" dirty="0"/>
              <a:t>Can start other activities in the same or other apps</a:t>
            </a:r>
            <a:endParaRPr dirty="0"/>
          </a:p>
          <a:p>
            <a:pPr>
              <a:buChar char="●"/>
            </a:pPr>
            <a:r>
              <a:rPr lang="en" dirty="0"/>
              <a:t>Has a life cycle—is created, started, runs, is paused, resumed, stopped, and destroyed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ctrTitle"/>
          </p:nvPr>
        </p:nvSpPr>
        <p:spPr>
          <a:xfrm>
            <a:off x="1293812" y="3810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9343166" y="1597208"/>
            <a:ext cx="2612919" cy="411608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3188414" y="1657329"/>
            <a:ext cx="2612951" cy="408830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111037" y="1657329"/>
            <a:ext cx="2612951" cy="408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6265790" y="1657329"/>
            <a:ext cx="2612951" cy="4088304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1" name="Shape 321"/>
          <p:cNvSpPr/>
          <p:nvPr/>
        </p:nvSpPr>
        <p:spPr>
          <a:xfrm>
            <a:off x="111071" y="1657412"/>
            <a:ext cx="2612919" cy="408813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endParaRPr sz="239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293812" y="449261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l">
              <a:lnSpc>
                <a:spcPct val="115000"/>
              </a:lnSpc>
            </a:pPr>
            <a:r>
              <a:rPr lang="en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body" idx="4294967295"/>
          </p:nvPr>
        </p:nvSpPr>
        <p:spPr>
          <a:xfrm>
            <a:off x="0" y="1581150"/>
            <a:ext cx="11356975" cy="4313238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Activities are loosely tied together to make up an app</a:t>
            </a:r>
            <a:endParaRPr dirty="0"/>
          </a:p>
          <a:p>
            <a:pPr>
              <a:buChar char="●"/>
            </a:pPr>
            <a:r>
              <a:rPr lang="en" dirty="0"/>
              <a:t>First activity user sees is typically called "main activity"</a:t>
            </a:r>
            <a:endParaRPr dirty="0"/>
          </a:p>
          <a:p>
            <a:pPr>
              <a:buChar char="●"/>
            </a:pPr>
            <a:r>
              <a:rPr lang="en" dirty="0"/>
              <a:t>Activities can be organized in parent-child relationships in the Android manifest  to aid navigation</a:t>
            </a:r>
            <a:endParaRPr dirty="0"/>
          </a:p>
          <a:p>
            <a:pPr marL="0" indent="0">
              <a:buNone/>
            </a:pPr>
            <a:endParaRPr sz="2133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446212" y="609600"/>
            <a:ext cx="10360501" cy="1066799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Layouts and Activities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868" tIns="121868" rIns="121868" bIns="121868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4294967295"/>
          </p:nvPr>
        </p:nvSpPr>
        <p:spPr>
          <a:xfrm>
            <a:off x="556021" y="1828800"/>
            <a:ext cx="11356975" cy="2914650"/>
          </a:xfrm>
          <a:prstGeom prst="rect">
            <a:avLst/>
          </a:prstGeom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>
              <a:buChar char="●"/>
            </a:pPr>
            <a:r>
              <a:rPr lang="en" dirty="0"/>
              <a:t>An activity typically has a UI layout</a:t>
            </a:r>
            <a:endParaRPr dirty="0"/>
          </a:p>
          <a:p>
            <a:pPr>
              <a:buChar char="●"/>
            </a:pPr>
            <a:r>
              <a:rPr lang="en" dirty="0"/>
              <a:t>Layout is usually defined in one or more XML files</a:t>
            </a:r>
            <a:endParaRPr dirty="0"/>
          </a:p>
          <a:p>
            <a:pPr>
              <a:buChar char="●"/>
            </a:pPr>
            <a:r>
              <a:rPr lang="en" dirty="0"/>
              <a:t>Activity "inflates" layout as part of being created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AT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1679</Words>
  <Application>Microsoft Office PowerPoint</Application>
  <PresentationFormat>Custom</PresentationFormat>
  <Paragraphs>302</Paragraphs>
  <Slides>46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2" baseType="lpstr">
      <vt:lpstr>Arial</vt:lpstr>
      <vt:lpstr>Arial Black</vt:lpstr>
      <vt:lpstr>Calibri</vt:lpstr>
      <vt:lpstr>Calibri Light</vt:lpstr>
      <vt:lpstr>Cambria</vt:lpstr>
      <vt:lpstr>Casper</vt:lpstr>
      <vt:lpstr>Consolas</vt:lpstr>
      <vt:lpstr>Karla</vt:lpstr>
      <vt:lpstr>King</vt:lpstr>
      <vt:lpstr>Raleway ExtraBold</vt:lpstr>
      <vt:lpstr>Roboto</vt:lpstr>
      <vt:lpstr>Segoe UI</vt:lpstr>
      <vt:lpstr>Times New Roman</vt:lpstr>
      <vt:lpstr>Wingdings</vt:lpstr>
      <vt:lpstr>FORMAT_PPT</vt:lpstr>
      <vt:lpstr>CorelDRAW</vt:lpstr>
      <vt:lpstr>PowerPoint Presentation</vt:lpstr>
      <vt:lpstr> Activities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Intents</vt:lpstr>
      <vt:lpstr>What is an intent?</vt:lpstr>
      <vt:lpstr>What can intents do?</vt:lpstr>
      <vt:lpstr>Explicit and implicit intents</vt:lpstr>
      <vt:lpstr>How Activities Run</vt:lpstr>
      <vt:lpstr>Sending and Receiving Data</vt:lpstr>
      <vt:lpstr>Two types of sending data with intents</vt:lpstr>
      <vt:lpstr>Sending and retrieving data</vt:lpstr>
      <vt:lpstr>Activity stack</vt:lpstr>
      <vt:lpstr>Activity Stack</vt:lpstr>
      <vt:lpstr>Two forms of navigation</vt:lpstr>
      <vt:lpstr>    Back navigation</vt:lpstr>
      <vt:lpstr>    Up navigation</vt:lpstr>
      <vt:lpstr>Activity Lifecycle and Managing State</vt:lpstr>
      <vt:lpstr>Contents</vt:lpstr>
      <vt:lpstr>Activity Lifecycle</vt:lpstr>
      <vt:lpstr>What is the Activity Lifecycle?</vt:lpstr>
      <vt:lpstr>What is the Activity Lifecycle?</vt:lpstr>
      <vt:lpstr>Activity states and app visibility</vt:lpstr>
      <vt:lpstr>Callbacks and when they are called</vt:lpstr>
      <vt:lpstr>Activity states and callbacks graph</vt:lpstr>
      <vt:lpstr>Implementing and overriding callbacks</vt:lpstr>
      <vt:lpstr>onCreate() –&gt; Created</vt:lpstr>
      <vt:lpstr>onStart() –&gt; Started</vt:lpstr>
      <vt:lpstr>onRestart() –&gt; Started</vt:lpstr>
      <vt:lpstr>onResume() –&gt; Resumed/Running </vt:lpstr>
      <vt:lpstr>onPause() –&gt; Paused</vt:lpstr>
      <vt:lpstr>onStop() –&gt; Stopped</vt:lpstr>
      <vt:lpstr>onDestroy() –&gt; Destroyed</vt:lpstr>
      <vt:lpstr>Activity Instance State</vt:lpstr>
      <vt:lpstr>When does config change?</vt:lpstr>
      <vt:lpstr>What happens on config change?</vt:lpstr>
      <vt:lpstr>Activity instance state</vt:lpstr>
      <vt:lpstr>Activity instance state</vt:lpstr>
      <vt:lpstr>Saving instance state</vt:lpstr>
      <vt:lpstr>Instance state and app restart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Dell</cp:lastModifiedBy>
  <cp:revision>8</cp:revision>
  <dcterms:created xsi:type="dcterms:W3CDTF">2021-01-02T06:26:00Z</dcterms:created>
  <dcterms:modified xsi:type="dcterms:W3CDTF">2023-01-16T07:32:40Z</dcterms:modified>
</cp:coreProperties>
</file>