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309" r:id="rId2"/>
    <p:sldId id="334" r:id="rId3"/>
    <p:sldId id="335" r:id="rId4"/>
    <p:sldId id="336" r:id="rId5"/>
    <p:sldId id="337" r:id="rId6"/>
    <p:sldId id="338" r:id="rId7"/>
    <p:sldId id="339" r:id="rId8"/>
    <p:sldId id="340" r:id="rId9"/>
    <p:sldId id="380" r:id="rId10"/>
    <p:sldId id="341" r:id="rId11"/>
    <p:sldId id="342" r:id="rId12"/>
    <p:sldId id="343" r:id="rId13"/>
    <p:sldId id="344" r:id="rId14"/>
    <p:sldId id="345" r:id="rId15"/>
    <p:sldId id="346" r:id="rId16"/>
    <p:sldId id="347" r:id="rId17"/>
    <p:sldId id="348" r:id="rId18"/>
    <p:sldId id="349" r:id="rId19"/>
    <p:sldId id="381"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33" r:id="rId5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p:cViewPr varScale="1">
        <p:scale>
          <a:sx n="86" d="100"/>
          <a:sy n="86" d="100"/>
        </p:scale>
        <p:origin x="-90" y="-8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4/10/2023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4/10/2023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4/10/2023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7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4/10/2023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4/10/2023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4/10/2023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4/10/2023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4/10/2023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cuchd.in/" TargetMode="Externa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kotlin-programming-language/" TargetMode="External"/><Relationship Id="rId2" Type="http://schemas.openxmlformats.org/officeDocument/2006/relationships/hyperlink" Target="https://www.geeksforgeeks.org/java/" TargetMode="External"/><Relationship Id="rId1" Type="http://schemas.openxmlformats.org/officeDocument/2006/relationships/slideLayout" Target="../slideLayouts/slideLayout2.xml"/><Relationship Id="rId5" Type="http://schemas.openxmlformats.org/officeDocument/2006/relationships/hyperlink" Target="https://www.geeksforgeeks.org/java-class-file/" TargetMode="External"/><Relationship Id="rId4" Type="http://schemas.openxmlformats.org/officeDocument/2006/relationships/hyperlink" Target="https://www.geeksforgeeks.org/jvm-works-jvm-architectur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what-is-dvmdalvik-virtual-machin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android-res-values-fold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how-to-generate-signed-apk-in-android-studio/" TargetMode="External"/><Relationship Id="rId2" Type="http://schemas.openxmlformats.org/officeDocument/2006/relationships/hyperlink" Target="https://www.geeksforgeeks.org/how-to-publish-your-android-app-on-google-play-sto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javatpoint.com/white-box-test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indiumsoftware.com/mobile-apps-testing-servic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Robotium" TargetMode="External"/><Relationship Id="rId2" Type="http://schemas.openxmlformats.org/officeDocument/2006/relationships/hyperlink" Target="http://appium.io/" TargetMode="External"/><Relationship Id="rId1" Type="http://schemas.openxmlformats.org/officeDocument/2006/relationships/slideLayout" Target="../slideLayouts/slideLayout2.xml"/><Relationship Id="rId6" Type="http://schemas.openxmlformats.org/officeDocument/2006/relationships/hyperlink" Target="https://experitest.com/" TargetMode="External"/><Relationship Id="rId5" Type="http://schemas.openxmlformats.org/officeDocument/2006/relationships/hyperlink" Target="https://www.froglogic.com/squish/" TargetMode="External"/><Relationship Id="rId4" Type="http://schemas.openxmlformats.org/officeDocument/2006/relationships/hyperlink" Target="https://kobiton.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java/" TargetMode="External"/><Relationship Id="rId7" Type="http://schemas.openxmlformats.org/officeDocument/2006/relationships/hyperlink" Target="https://www.geeksforgeeks.org/csharp-programming-language/" TargetMode="External"/><Relationship Id="rId2" Type="http://schemas.openxmlformats.org/officeDocument/2006/relationships/hyperlink" Target="http://appium.io/" TargetMode="External"/><Relationship Id="rId1" Type="http://schemas.openxmlformats.org/officeDocument/2006/relationships/slideLayout" Target="../slideLayouts/slideLayout2.xml"/><Relationship Id="rId6" Type="http://schemas.openxmlformats.org/officeDocument/2006/relationships/hyperlink" Target="https://www.geeksforgeeks.org/python-programming-language/" TargetMode="External"/><Relationship Id="rId5" Type="http://schemas.openxmlformats.org/officeDocument/2006/relationships/hyperlink" Target="https://www.geeksforgeeks.org/php/" TargetMode="External"/><Relationship Id="rId4" Type="http://schemas.openxmlformats.org/officeDocument/2006/relationships/hyperlink" Target="https://www.geeksforgeeks.org/ruby-programming-langu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Robotiu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kobiton.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froglogic.com/squis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en.wikipedia.org/wiki/Archive_file" TargetMode="External"/><Relationship Id="rId3" Type="http://schemas.openxmlformats.org/officeDocument/2006/relationships/hyperlink" Target="https://www.geeksforgeeks.org/how-does-android-app-work/" TargetMode="External"/><Relationship Id="rId7" Type="http://schemas.openxmlformats.org/officeDocument/2006/relationships/hyperlink" Target="https://docs.oracle.com/javase/8/docs/technotes/guides/jar/jarGuide.html" TargetMode="External"/><Relationship Id="rId2" Type="http://schemas.openxmlformats.org/officeDocument/2006/relationships/hyperlink" Target="https://www.geeksforgeeks.org/how-to-debug-database-in-android/" TargetMode="External"/><Relationship Id="rId1" Type="http://schemas.openxmlformats.org/officeDocument/2006/relationships/slideLayout" Target="../slideLayouts/slideLayout2.xml"/><Relationship Id="rId6" Type="http://schemas.openxmlformats.org/officeDocument/2006/relationships/hyperlink" Target="https://developer.android.com/studio/debug" TargetMode="External"/><Relationship Id="rId5" Type="http://schemas.openxmlformats.org/officeDocument/2006/relationships/hyperlink" Target="https://www.geeksforgeeks.org/automation-tools-for-testing-android-applications/" TargetMode="External"/><Relationship Id="rId4" Type="http://schemas.openxmlformats.org/officeDocument/2006/relationships/hyperlink" Target="https://www.javatpoint.com/white-box-testing-vs-black-box-testi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what-is-android-roo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guide-to-install-and-set-up-android-studio/" TargetMode="External"/><Relationship Id="rId2" Type="http://schemas.openxmlformats.org/officeDocument/2006/relationships/hyperlink" Target="https://www.geeksforgeeks.org/kotlin-android-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75" name="CorelDRAW" r:id="rId4" imgW="2169000" imgH="2169360" progId="">
                  <p:embed/>
                </p:oleObj>
              </mc:Choice>
              <mc:Fallback>
                <p:oleObj name="CorelDRAW" r:id="rId4" imgW="2169000" imgH="2169360" progId="">
                  <p:embed/>
                  <p:pic>
                    <p:nvPicPr>
                      <p:cNvPr id="48" name="Object 47">
                        <a:extLst>
                          <a:ext uri="{FF2B5EF4-FFF2-40B4-BE49-F238E27FC236}">
                            <a16:creationId xmlns=""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2132012" y="4475274"/>
            <a:ext cx="7089619" cy="2277547"/>
          </a:xfrm>
          <a:prstGeom prst="rect">
            <a:avLst/>
          </a:prstGeom>
          <a:noFill/>
        </p:spPr>
        <p:txBody>
          <a:bodyPr wrap="square" rtlCol="0">
            <a:spAutoFit/>
          </a:bodyPr>
          <a:lstStyle/>
          <a:p>
            <a:r>
              <a:rPr lang="en-US" sz="2400" dirty="0" smtClean="0"/>
              <a:t>Debugging </a:t>
            </a:r>
            <a:r>
              <a:rPr lang="en-US" sz="2400" dirty="0"/>
              <a:t>Apps, White and Black Box Testing , </a:t>
            </a:r>
            <a:endParaRPr lang="en-US" sz="2400" dirty="0" smtClean="0"/>
          </a:p>
          <a:p>
            <a:r>
              <a:rPr lang="en-US" sz="2400" dirty="0" smtClean="0"/>
              <a:t>&amp; Test </a:t>
            </a:r>
            <a:r>
              <a:rPr lang="en-US" sz="2400" dirty="0"/>
              <a:t>automation of apps</a:t>
            </a:r>
            <a:endParaRPr lang="en-US" sz="2400" dirty="0" smtClean="0"/>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81317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Building the APK File</a:t>
            </a:r>
            <a:br>
              <a:rPr lang="en-US" dirty="0"/>
            </a:br>
            <a:endParaRPr lang="en-US" dirty="0"/>
          </a:p>
        </p:txBody>
      </p:sp>
      <p:sp>
        <p:nvSpPr>
          <p:cNvPr id="3" name="Content Placeholder 2"/>
          <p:cNvSpPr>
            <a:spLocks noGrp="1"/>
          </p:cNvSpPr>
          <p:nvPr>
            <p:ph idx="1"/>
          </p:nvPr>
        </p:nvSpPr>
        <p:spPr/>
        <p:txBody>
          <a:bodyPr/>
          <a:lstStyle/>
          <a:p>
            <a:r>
              <a:rPr lang="en-US" b="1" dirty="0" smtClean="0"/>
              <a:t>1</a:t>
            </a:r>
            <a:r>
              <a:rPr lang="en-US" b="1" dirty="0"/>
              <a:t>. Code Compilation</a:t>
            </a:r>
          </a:p>
          <a:p>
            <a:r>
              <a:rPr lang="en-US" dirty="0"/>
              <a:t>The android application source files are written in either </a:t>
            </a:r>
            <a:r>
              <a:rPr lang="en-US" b="1" dirty="0">
                <a:hlinkClick r:id="rId2"/>
              </a:rPr>
              <a:t>Java</a:t>
            </a:r>
            <a:r>
              <a:rPr lang="en-US" b="1" dirty="0"/>
              <a:t>(*.java files)</a:t>
            </a:r>
            <a:r>
              <a:rPr lang="en-US" dirty="0"/>
              <a:t> or </a:t>
            </a:r>
            <a:r>
              <a:rPr lang="en-US" b="1" dirty="0" err="1">
                <a:hlinkClick r:id="rId3"/>
              </a:rPr>
              <a:t>Kotlin</a:t>
            </a:r>
            <a:r>
              <a:rPr lang="en-US" b="1" dirty="0"/>
              <a:t>(*.</a:t>
            </a:r>
            <a:r>
              <a:rPr lang="en-US" b="1" dirty="0" err="1"/>
              <a:t>kt</a:t>
            </a:r>
            <a:r>
              <a:rPr lang="en-US" b="1" dirty="0"/>
              <a:t> files) </a:t>
            </a:r>
            <a:r>
              <a:rPr lang="en-US" dirty="0"/>
              <a:t>programming languages. </a:t>
            </a:r>
            <a:endParaRPr lang="en-US" dirty="0" smtClean="0"/>
          </a:p>
          <a:p>
            <a:r>
              <a:rPr lang="en-US" dirty="0" smtClean="0"/>
              <a:t>Syntax </a:t>
            </a:r>
            <a:r>
              <a:rPr lang="en-US" dirty="0"/>
              <a:t>of writing the code in these 2 languages are different but their compilation process is almost the same</a:t>
            </a:r>
            <a:r>
              <a:rPr lang="en-US" dirty="0" smtClean="0"/>
              <a:t>.</a:t>
            </a:r>
          </a:p>
          <a:p>
            <a:r>
              <a:rPr lang="en-US" dirty="0" smtClean="0"/>
              <a:t> </a:t>
            </a:r>
            <a:r>
              <a:rPr lang="en-US" dirty="0"/>
              <a:t>Both programming languages generate code that can be compiled to </a:t>
            </a:r>
            <a:r>
              <a:rPr lang="en-US" b="1" dirty="0"/>
              <a:t>Java byte-code</a:t>
            </a:r>
            <a:r>
              <a:rPr lang="en-US" dirty="0"/>
              <a:t> which is executable on </a:t>
            </a:r>
            <a:r>
              <a:rPr lang="en-US" u="sng" dirty="0">
                <a:hlinkClick r:id="rId4"/>
              </a:rPr>
              <a:t>JVM(Java Virtual Machine)</a:t>
            </a:r>
            <a:r>
              <a:rPr lang="en-US" dirty="0"/>
              <a:t>. </a:t>
            </a:r>
            <a:endParaRPr lang="en-US" dirty="0" smtClean="0"/>
          </a:p>
          <a:p>
            <a:r>
              <a:rPr lang="en-US" dirty="0" smtClean="0"/>
              <a:t>In </a:t>
            </a:r>
            <a:r>
              <a:rPr lang="en-US" dirty="0"/>
              <a:t>an android environment, the process begins with the compilation of Java/</a:t>
            </a:r>
            <a:r>
              <a:rPr lang="en-US" dirty="0" err="1"/>
              <a:t>Kotlin</a:t>
            </a:r>
            <a:r>
              <a:rPr lang="en-US" dirty="0"/>
              <a:t> source code into the </a:t>
            </a:r>
            <a:r>
              <a:rPr lang="en-US" b="1" dirty="0">
                <a:hlinkClick r:id="rId5"/>
              </a:rPr>
              <a:t>Java class file</a:t>
            </a:r>
            <a:r>
              <a:rPr lang="en-US" dirty="0"/>
              <a:t>. </a:t>
            </a:r>
            <a:endParaRPr lang="en-US" dirty="0" smtClean="0"/>
          </a:p>
          <a:p>
            <a:r>
              <a:rPr lang="en-US" dirty="0" smtClean="0"/>
              <a:t>The </a:t>
            </a:r>
            <a:r>
              <a:rPr lang="en-US" dirty="0"/>
              <a:t>class files have the extension </a:t>
            </a:r>
            <a:r>
              <a:rPr lang="en-US" b="1" dirty="0"/>
              <a:t>*.class</a:t>
            </a:r>
            <a:r>
              <a:rPr lang="en-US" dirty="0"/>
              <a:t> and it contains the java byte-code(represents Java assembly</a:t>
            </a:r>
            <a:r>
              <a:rPr lang="en-US" dirty="0" smtClean="0"/>
              <a:t>).</a:t>
            </a:r>
          </a:p>
          <a:p>
            <a:r>
              <a:rPr lang="en-US" dirty="0" smtClean="0"/>
              <a:t> </a:t>
            </a:r>
            <a:r>
              <a:rPr lang="en-US" dirty="0"/>
              <a:t>This compilation task is carried out by the </a:t>
            </a:r>
            <a:r>
              <a:rPr lang="en-US" b="1" dirty="0" err="1"/>
              <a:t>javac</a:t>
            </a:r>
            <a:r>
              <a:rPr lang="en-US" dirty="0"/>
              <a:t> and </a:t>
            </a:r>
            <a:r>
              <a:rPr lang="en-US" b="1" dirty="0" err="1"/>
              <a:t>kotlinc</a:t>
            </a:r>
            <a:r>
              <a:rPr lang="en-US" dirty="0"/>
              <a:t> compilers for the Java and </a:t>
            </a:r>
            <a:r>
              <a:rPr lang="en-US" dirty="0" err="1"/>
              <a:t>Kotlin</a:t>
            </a:r>
            <a:r>
              <a:rPr lang="en-US" dirty="0"/>
              <a:t> language code respectively. </a:t>
            </a:r>
          </a:p>
          <a:p>
            <a:endParaRPr lang="en-US" dirty="0"/>
          </a:p>
        </p:txBody>
      </p:sp>
    </p:spTree>
    <p:extLst>
      <p:ext uri="{BB962C8B-B14F-4D97-AF65-F5344CB8AC3E}">
        <p14:creationId xmlns:p14="http://schemas.microsoft.com/office/powerpoint/2010/main" val="297954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Building the APK File</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4958" y="1752600"/>
            <a:ext cx="7273309" cy="4495800"/>
          </a:xfrm>
          <a:prstGeom prst="rect">
            <a:avLst/>
          </a:prstGeom>
          <a:noFill/>
          <a:ln>
            <a:noFill/>
          </a:ln>
        </p:spPr>
      </p:pic>
    </p:spTree>
    <p:extLst>
      <p:ext uri="{BB962C8B-B14F-4D97-AF65-F5344CB8AC3E}">
        <p14:creationId xmlns:p14="http://schemas.microsoft.com/office/powerpoint/2010/main" val="285752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838200"/>
            <a:ext cx="10563648" cy="609600"/>
          </a:xfrm>
        </p:spPr>
        <p:txBody>
          <a:bodyPr/>
          <a:lstStyle/>
          <a:p>
            <a:r>
              <a:rPr lang="en-US" dirty="0"/>
              <a:t>2. Conversion into </a:t>
            </a:r>
            <a:r>
              <a:rPr lang="en-US" dirty="0" err="1"/>
              <a:t>Dalvik</a:t>
            </a:r>
            <a:r>
              <a:rPr lang="en-US" dirty="0"/>
              <a:t> </a:t>
            </a:r>
            <a:r>
              <a:rPr lang="en-US" dirty="0" err="1"/>
              <a:t>bytecodes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generated Java class(*.class) file in the previous step is executable on Java Virtual Machine(JVM) as it contains the standard </a:t>
            </a:r>
            <a:r>
              <a:rPr lang="en-US" b="1" dirty="0"/>
              <a:t>Oracle JVM Java byte-codes</a:t>
            </a:r>
            <a:r>
              <a:rPr lang="en-US" dirty="0"/>
              <a:t>. </a:t>
            </a:r>
            <a:endParaRPr lang="en-US" dirty="0" smtClean="0"/>
          </a:p>
          <a:p>
            <a:r>
              <a:rPr lang="en-US" dirty="0" smtClean="0"/>
              <a:t>However</a:t>
            </a:r>
            <a:r>
              <a:rPr lang="en-US" dirty="0"/>
              <a:t>, this code format is not suitable for Android devices and thus Android has its own unique byte-code format known as </a:t>
            </a:r>
            <a:r>
              <a:rPr lang="en-US" b="1" dirty="0" err="1"/>
              <a:t>Dalvik</a:t>
            </a:r>
            <a:r>
              <a:rPr lang="en-US" b="1" dirty="0"/>
              <a:t> byte-code</a:t>
            </a:r>
            <a:r>
              <a:rPr lang="en-US" dirty="0"/>
              <a:t>. </a:t>
            </a:r>
            <a:r>
              <a:rPr lang="en-US" b="1" dirty="0" err="1"/>
              <a:t>Dex</a:t>
            </a:r>
            <a:r>
              <a:rPr lang="en-US" b="1" dirty="0"/>
              <a:t> compiler</a:t>
            </a:r>
            <a:r>
              <a:rPr lang="en-US" dirty="0"/>
              <a:t> translates the Java byte-code</a:t>
            </a:r>
            <a:r>
              <a:rPr lang="en-US" b="1" dirty="0"/>
              <a:t> </a:t>
            </a:r>
            <a:r>
              <a:rPr lang="en-US" dirty="0"/>
              <a:t>into the </a:t>
            </a:r>
            <a:r>
              <a:rPr lang="en-US" dirty="0" err="1"/>
              <a:t>Dalvik</a:t>
            </a:r>
            <a:r>
              <a:rPr lang="en-US" dirty="0"/>
              <a:t> byte-code that are machine-code instructions for a theoretical processor. </a:t>
            </a:r>
            <a:endParaRPr lang="en-US" dirty="0" smtClean="0"/>
          </a:p>
          <a:p>
            <a:r>
              <a:rPr lang="en-US" dirty="0" smtClean="0"/>
              <a:t>During </a:t>
            </a:r>
            <a:r>
              <a:rPr lang="en-US" dirty="0"/>
              <a:t>the compilation process, </a:t>
            </a:r>
            <a:r>
              <a:rPr lang="en-US" b="1" dirty="0"/>
              <a:t>dx command </a:t>
            </a:r>
            <a:r>
              <a:rPr lang="en-US" dirty="0"/>
              <a:t>ties up all the </a:t>
            </a:r>
            <a:r>
              <a:rPr lang="en-US" b="1" dirty="0"/>
              <a:t>.class files</a:t>
            </a:r>
            <a:r>
              <a:rPr lang="en-US" dirty="0"/>
              <a:t> as well as </a:t>
            </a:r>
            <a:r>
              <a:rPr lang="en-US" b="1" dirty="0"/>
              <a:t>.jar files</a:t>
            </a:r>
            <a:r>
              <a:rPr lang="en-US" dirty="0"/>
              <a:t> together and creates a single </a:t>
            </a:r>
            <a:r>
              <a:rPr lang="en-US" b="1" dirty="0" err="1"/>
              <a:t>classes.dex</a:t>
            </a:r>
            <a:r>
              <a:rPr lang="en-US" b="1" dirty="0"/>
              <a:t> file </a:t>
            </a:r>
            <a:r>
              <a:rPr lang="en-US" dirty="0"/>
              <a:t>that</a:t>
            </a:r>
            <a:r>
              <a:rPr lang="en-US" b="1" dirty="0"/>
              <a:t> </a:t>
            </a:r>
            <a:r>
              <a:rPr lang="en-US" dirty="0"/>
              <a:t>is written in </a:t>
            </a:r>
            <a:r>
              <a:rPr lang="en-US" dirty="0" err="1"/>
              <a:t>Dalvik</a:t>
            </a:r>
            <a:r>
              <a:rPr lang="en-US" dirty="0"/>
              <a:t> byte-code format. </a:t>
            </a:r>
            <a:endParaRPr lang="en-US" dirty="0" smtClean="0"/>
          </a:p>
          <a:p>
            <a:r>
              <a:rPr lang="en-US" dirty="0" smtClean="0"/>
              <a:t>This </a:t>
            </a:r>
            <a:r>
              <a:rPr lang="en-US" dirty="0"/>
              <a:t>file is now executable on the virtual machine in the Android operating system known as </a:t>
            </a:r>
            <a:r>
              <a:rPr lang="en-US" b="1" dirty="0"/>
              <a:t>Android Runtime</a:t>
            </a:r>
            <a:r>
              <a:rPr lang="en-US" dirty="0"/>
              <a:t>(or </a:t>
            </a:r>
            <a:r>
              <a:rPr lang="en-US" b="1" dirty="0" err="1">
                <a:hlinkClick r:id="rId2"/>
              </a:rPr>
              <a:t>Dalvik</a:t>
            </a:r>
            <a:r>
              <a:rPr lang="en-US" b="1" dirty="0">
                <a:hlinkClick r:id="rId2"/>
              </a:rPr>
              <a:t> Virtual Machine(DVM)</a:t>
            </a:r>
            <a:r>
              <a:rPr lang="en-US" b="1" dirty="0"/>
              <a:t> </a:t>
            </a:r>
            <a:r>
              <a:rPr lang="en-US" dirty="0"/>
              <a:t>for android version older than </a:t>
            </a:r>
            <a:r>
              <a:rPr lang="en-US" dirty="0" err="1"/>
              <a:t>Kitkat</a:t>
            </a:r>
            <a:r>
              <a:rPr lang="en-US" dirty="0"/>
              <a:t>(4.4)).</a:t>
            </a:r>
          </a:p>
          <a:p>
            <a:endParaRPr lang="en-US" dirty="0"/>
          </a:p>
        </p:txBody>
      </p:sp>
    </p:spTree>
    <p:extLst>
      <p:ext uri="{BB962C8B-B14F-4D97-AF65-F5344CB8AC3E}">
        <p14:creationId xmlns:p14="http://schemas.microsoft.com/office/powerpoint/2010/main" val="159948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into </a:t>
            </a:r>
            <a:r>
              <a:rPr lang="en-US" dirty="0" err="1"/>
              <a:t>Dalvik</a:t>
            </a:r>
            <a:r>
              <a:rPr lang="en-US" dirty="0"/>
              <a:t> </a:t>
            </a:r>
            <a:r>
              <a:rPr lang="en-US" dirty="0" err="1"/>
              <a:t>bytecodes</a:t>
            </a:r>
            <a:endParaRPr lang="en-US" dirty="0"/>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6718" y="1752600"/>
            <a:ext cx="7349789" cy="4495800"/>
          </a:xfrm>
          <a:prstGeom prst="rect">
            <a:avLst/>
          </a:prstGeom>
          <a:noFill/>
          <a:ln>
            <a:noFill/>
          </a:ln>
        </p:spPr>
      </p:pic>
    </p:spTree>
    <p:extLst>
      <p:ext uri="{BB962C8B-B14F-4D97-AF65-F5344CB8AC3E}">
        <p14:creationId xmlns:p14="http://schemas.microsoft.com/office/powerpoint/2010/main" val="56046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62500" lnSpcReduction="20000"/>
          </a:bodyPr>
          <a:lstStyle/>
          <a:p>
            <a:r>
              <a:rPr lang="en-US" b="1" i="1" dirty="0"/>
              <a:t>Java regular code:</a:t>
            </a:r>
            <a:endParaRPr lang="en-US" dirty="0"/>
          </a:p>
          <a:p>
            <a:r>
              <a:rPr lang="en-US" i="1" dirty="0"/>
              <a:t>public </a:t>
            </a:r>
            <a:r>
              <a:rPr lang="en-US" i="1" dirty="0" err="1"/>
              <a:t>int</a:t>
            </a:r>
            <a:r>
              <a:rPr lang="en-US" i="1" dirty="0"/>
              <a:t> </a:t>
            </a:r>
            <a:r>
              <a:rPr lang="en-US" i="1" dirty="0" err="1"/>
              <a:t>addTwoNumbers</a:t>
            </a:r>
            <a:r>
              <a:rPr lang="en-US" i="1" dirty="0"/>
              <a:t>(</a:t>
            </a:r>
            <a:r>
              <a:rPr lang="en-US" i="1" dirty="0" err="1"/>
              <a:t>int</a:t>
            </a:r>
            <a:r>
              <a:rPr lang="en-US" i="1" dirty="0"/>
              <a:t> a, </a:t>
            </a:r>
            <a:r>
              <a:rPr lang="en-US" i="1" dirty="0" err="1"/>
              <a:t>int</a:t>
            </a:r>
            <a:r>
              <a:rPr lang="en-US" i="1" dirty="0"/>
              <a:t> b)</a:t>
            </a:r>
            <a:endParaRPr lang="en-US" dirty="0"/>
          </a:p>
          <a:p>
            <a:r>
              <a:rPr lang="en-US" i="1" dirty="0"/>
              <a:t> {</a:t>
            </a:r>
            <a:endParaRPr lang="en-US" dirty="0"/>
          </a:p>
          <a:p>
            <a:r>
              <a:rPr lang="en-US" i="1" dirty="0"/>
              <a:t>   return a+ b;</a:t>
            </a:r>
            <a:endParaRPr lang="en-US" dirty="0"/>
          </a:p>
          <a:p>
            <a:r>
              <a:rPr lang="en-US" i="1" dirty="0"/>
              <a:t>}</a:t>
            </a:r>
            <a:endParaRPr lang="en-US" dirty="0"/>
          </a:p>
          <a:p>
            <a:r>
              <a:rPr lang="en-US" b="1" i="1" dirty="0"/>
              <a:t>Equivalent Java byte-code:</a:t>
            </a:r>
            <a:r>
              <a:rPr lang="en-US" i="1" dirty="0"/>
              <a:t> </a:t>
            </a:r>
            <a:endParaRPr lang="en-US" dirty="0"/>
          </a:p>
          <a:p>
            <a:r>
              <a:rPr lang="en-US" i="1" dirty="0"/>
              <a:t>public </a:t>
            </a:r>
            <a:r>
              <a:rPr lang="en-US" i="1" dirty="0" err="1"/>
              <a:t>int</a:t>
            </a:r>
            <a:r>
              <a:rPr lang="en-US" i="1" dirty="0"/>
              <a:t> </a:t>
            </a:r>
            <a:r>
              <a:rPr lang="en-US" i="1" dirty="0" err="1"/>
              <a:t>addTwoNumbers</a:t>
            </a:r>
            <a:r>
              <a:rPr lang="en-US" i="1" dirty="0"/>
              <a:t>(</a:t>
            </a:r>
            <a:r>
              <a:rPr lang="en-US" i="1" dirty="0" err="1"/>
              <a:t>int</a:t>
            </a:r>
            <a:r>
              <a:rPr lang="en-US" i="1" dirty="0"/>
              <a:t>, </a:t>
            </a:r>
            <a:r>
              <a:rPr lang="en-US" i="1" dirty="0" err="1"/>
              <a:t>int</a:t>
            </a:r>
            <a:r>
              <a:rPr lang="en-US" i="1" dirty="0"/>
              <a:t>);</a:t>
            </a:r>
            <a:endParaRPr lang="en-US" dirty="0"/>
          </a:p>
          <a:p>
            <a:r>
              <a:rPr lang="en-US" i="1" dirty="0"/>
              <a:t>   Code:</a:t>
            </a:r>
            <a:endParaRPr lang="en-US" dirty="0"/>
          </a:p>
          <a:p>
            <a:r>
              <a:rPr lang="en-US" i="1" dirty="0"/>
              <a:t>      0: iload_1</a:t>
            </a:r>
            <a:endParaRPr lang="en-US" dirty="0"/>
          </a:p>
          <a:p>
            <a:r>
              <a:rPr lang="en-US" i="1" dirty="0"/>
              <a:t>1: iload_2</a:t>
            </a:r>
            <a:endParaRPr lang="en-US" dirty="0"/>
          </a:p>
          <a:p>
            <a:r>
              <a:rPr lang="en-US" i="1" dirty="0"/>
              <a:t>      2: </a:t>
            </a:r>
            <a:r>
              <a:rPr lang="en-US" i="1" dirty="0" err="1"/>
              <a:t>iadd</a:t>
            </a:r>
            <a:endParaRPr lang="en-US" dirty="0"/>
          </a:p>
          <a:p>
            <a:r>
              <a:rPr lang="en-US" i="1" dirty="0"/>
              <a:t>      3: </a:t>
            </a:r>
            <a:r>
              <a:rPr lang="en-US" i="1" dirty="0" err="1"/>
              <a:t>ireturn</a:t>
            </a:r>
            <a:endParaRPr lang="en-US" dirty="0"/>
          </a:p>
          <a:p>
            <a:r>
              <a:rPr lang="en-US" i="1" dirty="0"/>
              <a:t> </a:t>
            </a:r>
            <a:r>
              <a:rPr lang="en-US" b="1" i="1" dirty="0"/>
              <a:t>Equivalent </a:t>
            </a:r>
            <a:r>
              <a:rPr lang="en-US" b="1" i="1" dirty="0" err="1"/>
              <a:t>Dalvik</a:t>
            </a:r>
            <a:r>
              <a:rPr lang="en-US" b="1" i="1" dirty="0"/>
              <a:t> byte-code:</a:t>
            </a:r>
            <a:endParaRPr lang="en-US" dirty="0"/>
          </a:p>
          <a:p>
            <a:r>
              <a:rPr lang="en-US" i="1" dirty="0"/>
              <a:t>.method public </a:t>
            </a:r>
            <a:r>
              <a:rPr lang="en-US" i="1" dirty="0" err="1"/>
              <a:t>addTwoNumbers</a:t>
            </a:r>
            <a:r>
              <a:rPr lang="en-US" i="1" dirty="0"/>
              <a:t>(II)I</a:t>
            </a:r>
            <a:endParaRPr lang="en-US" dirty="0"/>
          </a:p>
          <a:p>
            <a:r>
              <a:rPr lang="en-US" i="1" dirty="0"/>
              <a:t>   .registers 4</a:t>
            </a:r>
            <a:endParaRPr lang="en-US" dirty="0"/>
          </a:p>
          <a:p>
            <a:r>
              <a:rPr lang="en-US" i="1" dirty="0"/>
              <a:t>   .</a:t>
            </a:r>
            <a:r>
              <a:rPr lang="en-US" i="1" dirty="0" err="1"/>
              <a:t>param</a:t>
            </a:r>
            <a:r>
              <a:rPr lang="en-US" i="1" dirty="0"/>
              <a:t> p1, “a”    # I</a:t>
            </a:r>
            <a:endParaRPr lang="en-US" dirty="0"/>
          </a:p>
          <a:p>
            <a:r>
              <a:rPr lang="en-US" i="1" dirty="0"/>
              <a:t>   .</a:t>
            </a:r>
            <a:r>
              <a:rPr lang="en-US" i="1" dirty="0" err="1"/>
              <a:t>param</a:t>
            </a:r>
            <a:r>
              <a:rPr lang="en-US" i="1" dirty="0"/>
              <a:t> p2, “b”    # I</a:t>
            </a:r>
            <a:endParaRPr lang="en-US" dirty="0"/>
          </a:p>
          <a:p>
            <a:r>
              <a:rPr lang="en-US" i="1" dirty="0"/>
              <a:t>   .line 6</a:t>
            </a:r>
            <a:endParaRPr lang="en-US" dirty="0"/>
          </a:p>
          <a:p>
            <a:r>
              <a:rPr lang="en-US" i="1" dirty="0"/>
              <a:t>   add-</a:t>
            </a:r>
            <a:r>
              <a:rPr lang="en-US" i="1" dirty="0" err="1"/>
              <a:t>int</a:t>
            </a:r>
            <a:r>
              <a:rPr lang="en-US" i="1" dirty="0"/>
              <a:t> v0, p1, p2</a:t>
            </a:r>
            <a:endParaRPr lang="en-US" dirty="0"/>
          </a:p>
          <a:p>
            <a:r>
              <a:rPr lang="en-US" i="1" dirty="0"/>
              <a:t>   return v0</a:t>
            </a:r>
            <a:endParaRPr lang="en-US" dirty="0"/>
          </a:p>
          <a:p>
            <a:r>
              <a:rPr lang="en-US" i="1" dirty="0"/>
              <a:t>.end method</a:t>
            </a:r>
            <a:endParaRPr lang="en-US" dirty="0"/>
          </a:p>
          <a:p>
            <a:endParaRPr lang="en-US" dirty="0"/>
          </a:p>
        </p:txBody>
      </p:sp>
    </p:spTree>
    <p:extLst>
      <p:ext uri="{BB962C8B-B14F-4D97-AF65-F5344CB8AC3E}">
        <p14:creationId xmlns:p14="http://schemas.microsoft.com/office/powerpoint/2010/main" val="3311949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990600"/>
            <a:ext cx="10563648" cy="609600"/>
          </a:xfrm>
        </p:spPr>
        <p:txBody>
          <a:bodyPr/>
          <a:lstStyle/>
          <a:p>
            <a:r>
              <a:rPr lang="en-US" dirty="0"/>
              <a:t>3. Generating .</a:t>
            </a:r>
            <a:r>
              <a:rPr lang="en-US" dirty="0" err="1"/>
              <a:t>apk</a:t>
            </a:r>
            <a:r>
              <a:rPr lang="en-US" dirty="0"/>
              <a:t> </a:t>
            </a:r>
            <a:r>
              <a:rPr lang="en-US" dirty="0" smtClean="0"/>
              <a:t>file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An APK (Android Package Kit) is </a:t>
            </a:r>
            <a:r>
              <a:rPr lang="en-US" b="1" dirty="0"/>
              <a:t>the file format for applications used on the Android operating system</a:t>
            </a:r>
            <a:r>
              <a:rPr lang="en-US" dirty="0"/>
              <a:t>. APK files are compiled with Android Studio, which is the official integrated development environment (IDE) for building Android software. An APK file includes all of the software program's code and assets.</a:t>
            </a:r>
            <a:endParaRPr lang="en-US" u="sng" dirty="0" smtClean="0">
              <a:hlinkClick r:id="rId2"/>
            </a:endParaRPr>
          </a:p>
          <a:p>
            <a:r>
              <a:rPr lang="en-US" u="sng" dirty="0" smtClean="0">
                <a:hlinkClick r:id="rId2"/>
              </a:rPr>
              <a:t>Resource </a:t>
            </a:r>
            <a:r>
              <a:rPr lang="en-US" u="sng" dirty="0">
                <a:hlinkClick r:id="rId2"/>
              </a:rPr>
              <a:t>files</a:t>
            </a:r>
            <a:r>
              <a:rPr lang="en-US" dirty="0"/>
              <a:t> of the android application like images, fonts, XML layouts, etc. are transformed into a single compiled resource unit by the </a:t>
            </a:r>
            <a:r>
              <a:rPr lang="en-US" b="1" dirty="0"/>
              <a:t>Android Asset Packaging Tool(</a:t>
            </a:r>
            <a:r>
              <a:rPr lang="en-US" b="1" dirty="0" err="1"/>
              <a:t>aapt</a:t>
            </a:r>
            <a:r>
              <a:rPr lang="en-US" b="1" dirty="0" smtClean="0"/>
              <a:t>)</a:t>
            </a:r>
            <a:r>
              <a:rPr lang="en-US" dirty="0" smtClean="0"/>
              <a:t>.</a:t>
            </a:r>
          </a:p>
          <a:p>
            <a:r>
              <a:rPr lang="en-US" dirty="0" smtClean="0"/>
              <a:t> </a:t>
            </a:r>
            <a:r>
              <a:rPr lang="en-US" dirty="0"/>
              <a:t>The </a:t>
            </a:r>
            <a:r>
              <a:rPr lang="en-US" dirty="0" err="1"/>
              <a:t>aapt</a:t>
            </a:r>
            <a:r>
              <a:rPr lang="en-US" dirty="0"/>
              <a:t> tool is also responsible for creating the R.java file of an android application. </a:t>
            </a:r>
            <a:endParaRPr lang="en-US" dirty="0" smtClean="0"/>
          </a:p>
          <a:p>
            <a:r>
              <a:rPr lang="en-US" dirty="0" smtClean="0"/>
              <a:t>Further</a:t>
            </a:r>
            <a:r>
              <a:rPr lang="en-US" dirty="0"/>
              <a:t>, the compiled resource unit along with the </a:t>
            </a:r>
            <a:r>
              <a:rPr lang="en-US" b="1" dirty="0" err="1"/>
              <a:t>classes.dex</a:t>
            </a:r>
            <a:r>
              <a:rPr lang="en-US" dirty="0"/>
              <a:t> file is compressed by the </a:t>
            </a:r>
            <a:r>
              <a:rPr lang="en-US" b="1" dirty="0" err="1"/>
              <a:t>apkbuilder</a:t>
            </a:r>
            <a:r>
              <a:rPr lang="en-US" b="1" dirty="0"/>
              <a:t> tool</a:t>
            </a:r>
            <a:r>
              <a:rPr lang="en-US" dirty="0"/>
              <a:t> and a zip-like file is created that is termed as </a:t>
            </a:r>
            <a:r>
              <a:rPr lang="en-US" b="1" dirty="0"/>
              <a:t>Android Package(.</a:t>
            </a:r>
            <a:r>
              <a:rPr lang="en-US" b="1" dirty="0" err="1"/>
              <a:t>apk</a:t>
            </a:r>
            <a:r>
              <a:rPr lang="en-US" b="1" dirty="0"/>
              <a:t> file)</a:t>
            </a:r>
            <a:r>
              <a:rPr lang="en-US" dirty="0"/>
              <a:t>. </a:t>
            </a:r>
            <a:endParaRPr lang="en-US" dirty="0" smtClean="0"/>
          </a:p>
          <a:p>
            <a:r>
              <a:rPr lang="en-US" dirty="0" smtClean="0"/>
              <a:t>The </a:t>
            </a:r>
            <a:r>
              <a:rPr lang="en-US" dirty="0"/>
              <a:t>generated .</a:t>
            </a:r>
            <a:r>
              <a:rPr lang="en-US" dirty="0" err="1"/>
              <a:t>apk</a:t>
            </a:r>
            <a:r>
              <a:rPr lang="en-US" dirty="0"/>
              <a:t> file contains all necessary data to run the Android application. </a:t>
            </a:r>
          </a:p>
          <a:p>
            <a:endParaRPr lang="en-US" dirty="0"/>
          </a:p>
        </p:txBody>
      </p:sp>
    </p:spTree>
    <p:extLst>
      <p:ext uri="{BB962C8B-B14F-4D97-AF65-F5344CB8AC3E}">
        <p14:creationId xmlns:p14="http://schemas.microsoft.com/office/powerpoint/2010/main" val="422359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Generating .</a:t>
            </a:r>
            <a:r>
              <a:rPr lang="en-US" dirty="0" err="1"/>
              <a:t>apk</a:t>
            </a:r>
            <a:r>
              <a:rPr lang="en-US" dirty="0"/>
              <a:t> file</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1212" y="2209800"/>
            <a:ext cx="6867623" cy="4038600"/>
          </a:xfrm>
          <a:prstGeom prst="rect">
            <a:avLst/>
          </a:prstGeom>
          <a:noFill/>
          <a:ln>
            <a:noFill/>
          </a:ln>
        </p:spPr>
      </p:pic>
    </p:spTree>
    <p:extLst>
      <p:ext uri="{BB962C8B-B14F-4D97-AF65-F5344CB8AC3E}">
        <p14:creationId xmlns:p14="http://schemas.microsoft.com/office/powerpoint/2010/main" val="270738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1000"/>
            <a:ext cx="10563648" cy="609600"/>
          </a:xfrm>
        </p:spPr>
        <p:txBody>
          <a:bodyPr/>
          <a:lstStyle/>
          <a:p>
            <a:r>
              <a:rPr lang="en-US" dirty="0"/>
              <a:t>4. App Distribution</a:t>
            </a:r>
            <a:br>
              <a:rPr lang="en-US" dirty="0"/>
            </a:br>
            <a:endParaRPr lang="en-US" dirty="0"/>
          </a:p>
        </p:txBody>
      </p:sp>
      <p:sp>
        <p:nvSpPr>
          <p:cNvPr id="3" name="Content Placeholder 2"/>
          <p:cNvSpPr>
            <a:spLocks noGrp="1"/>
          </p:cNvSpPr>
          <p:nvPr>
            <p:ph idx="1"/>
          </p:nvPr>
        </p:nvSpPr>
        <p:spPr>
          <a:xfrm>
            <a:off x="1218882" y="914400"/>
            <a:ext cx="10665222" cy="5334000"/>
          </a:xfrm>
        </p:spPr>
        <p:txBody>
          <a:bodyPr>
            <a:normAutofit lnSpcReduction="10000"/>
          </a:bodyPr>
          <a:lstStyle/>
          <a:p>
            <a:r>
              <a:rPr lang="en-US" dirty="0" smtClean="0"/>
              <a:t>The </a:t>
            </a:r>
            <a:r>
              <a:rPr lang="en-US" dirty="0"/>
              <a:t>.</a:t>
            </a:r>
            <a:r>
              <a:rPr lang="en-US" dirty="0" err="1"/>
              <a:t>apk</a:t>
            </a:r>
            <a:r>
              <a:rPr lang="en-US" dirty="0"/>
              <a:t> file generated in the previous step is a ready-to-use application package and developers can use this file for the purpose of app distribution. </a:t>
            </a:r>
            <a:endParaRPr lang="en-US" dirty="0" smtClean="0"/>
          </a:p>
          <a:p>
            <a:r>
              <a:rPr lang="en-US" dirty="0" smtClean="0"/>
              <a:t>However</a:t>
            </a:r>
            <a:r>
              <a:rPr lang="en-US" dirty="0"/>
              <a:t>, to distribute and </a:t>
            </a:r>
            <a:r>
              <a:rPr lang="en-US" u="sng" dirty="0">
                <a:hlinkClick r:id="rId2"/>
              </a:rPr>
              <a:t>publish the application through </a:t>
            </a:r>
            <a:r>
              <a:rPr lang="en-US" b="1" dirty="0">
                <a:hlinkClick r:id="rId2"/>
              </a:rPr>
              <a:t>Google Play Store</a:t>
            </a:r>
            <a:r>
              <a:rPr lang="en-US" dirty="0"/>
              <a:t>, developers need to sign it. </a:t>
            </a:r>
            <a:endParaRPr lang="en-US" dirty="0" smtClean="0"/>
          </a:p>
          <a:p>
            <a:r>
              <a:rPr lang="en-US" dirty="0" smtClean="0"/>
              <a:t>Android </a:t>
            </a:r>
            <a:r>
              <a:rPr lang="en-US" dirty="0"/>
              <a:t>applications are required to be digitally signed with a certificate so that they can be installed by the users. </a:t>
            </a:r>
            <a:endParaRPr lang="en-US" dirty="0" smtClean="0"/>
          </a:p>
          <a:p>
            <a:r>
              <a:rPr lang="en-US" dirty="0" smtClean="0"/>
              <a:t>The </a:t>
            </a:r>
            <a:r>
              <a:rPr lang="en-US" dirty="0"/>
              <a:t>certificate is self-signed, and the Android uses it to identify the author of the application. </a:t>
            </a:r>
            <a:endParaRPr lang="en-US" dirty="0" smtClean="0"/>
          </a:p>
          <a:p>
            <a:r>
              <a:rPr lang="en-US" dirty="0" smtClean="0"/>
              <a:t>The </a:t>
            </a:r>
            <a:r>
              <a:rPr lang="en-US" dirty="0"/>
              <a:t>app developer/author holds the private key of the certificate and these all details are stored as an additional file in the android package(.</a:t>
            </a:r>
            <a:r>
              <a:rPr lang="en-US" dirty="0" err="1"/>
              <a:t>apk</a:t>
            </a:r>
            <a:r>
              <a:rPr lang="en-US" dirty="0"/>
              <a:t> file). </a:t>
            </a:r>
          </a:p>
          <a:p>
            <a:r>
              <a:rPr lang="en-US" dirty="0"/>
              <a:t>Oracle Java Development Kit(JDK) provides the </a:t>
            </a:r>
            <a:r>
              <a:rPr lang="en-US" b="1" dirty="0" err="1"/>
              <a:t>jarsigner</a:t>
            </a:r>
            <a:r>
              <a:rPr lang="en-US" b="1" dirty="0"/>
              <a:t> tool </a:t>
            </a:r>
            <a:r>
              <a:rPr lang="en-US" dirty="0"/>
              <a:t>to sign the .jar files and .</a:t>
            </a:r>
            <a:r>
              <a:rPr lang="en-US" dirty="0" err="1"/>
              <a:t>apk</a:t>
            </a:r>
            <a:r>
              <a:rPr lang="en-US" dirty="0"/>
              <a:t> files. Further, the compressed parts of the </a:t>
            </a:r>
            <a:r>
              <a:rPr lang="en-US" u="sng" dirty="0">
                <a:hlinkClick r:id="rId3"/>
              </a:rPr>
              <a:t>signed .</a:t>
            </a:r>
            <a:r>
              <a:rPr lang="en-US" u="sng" dirty="0" err="1">
                <a:hlinkClick r:id="rId3"/>
              </a:rPr>
              <a:t>apk</a:t>
            </a:r>
            <a:r>
              <a:rPr lang="en-US" u="sng" dirty="0">
                <a:hlinkClick r:id="rId3"/>
              </a:rPr>
              <a:t> file</a:t>
            </a:r>
            <a:r>
              <a:rPr lang="en-US" dirty="0"/>
              <a:t> are required to line up on byte-boundaries in such a manner so that Android OS can read them without uncompressing the file. </a:t>
            </a:r>
            <a:endParaRPr lang="en-US" dirty="0" smtClean="0"/>
          </a:p>
          <a:p>
            <a:r>
              <a:rPr lang="en-US" dirty="0" smtClean="0"/>
              <a:t>The </a:t>
            </a:r>
            <a:r>
              <a:rPr lang="en-US" dirty="0"/>
              <a:t>byte alignment of files is assured by running the signed .</a:t>
            </a:r>
            <a:r>
              <a:rPr lang="en-US" dirty="0" err="1"/>
              <a:t>apk</a:t>
            </a:r>
            <a:r>
              <a:rPr lang="en-US" dirty="0"/>
              <a:t> file through the </a:t>
            </a:r>
            <a:r>
              <a:rPr lang="en-US" b="1" dirty="0" err="1"/>
              <a:t>zipalign</a:t>
            </a:r>
            <a:r>
              <a:rPr lang="en-US" b="1" dirty="0"/>
              <a:t> tool</a:t>
            </a:r>
            <a:r>
              <a:rPr lang="en-US" dirty="0"/>
              <a:t>.</a:t>
            </a:r>
          </a:p>
          <a:p>
            <a:r>
              <a:rPr lang="en-US" dirty="0"/>
              <a:t>What is </a:t>
            </a:r>
            <a:r>
              <a:rPr lang="en-US" dirty="0" err="1"/>
              <a:t>Zipalign</a:t>
            </a:r>
            <a:r>
              <a:rPr lang="en-US" dirty="0"/>
              <a:t> tool?</a:t>
            </a:r>
          </a:p>
          <a:p>
            <a:r>
              <a:rPr lang="en-US" dirty="0" err="1"/>
              <a:t>zipalign</a:t>
            </a:r>
            <a:r>
              <a:rPr lang="en-US" dirty="0"/>
              <a:t> is </a:t>
            </a:r>
            <a:r>
              <a:rPr lang="en-US" b="1" dirty="0"/>
              <a:t>a zip archive alignment tool that helps ensure that all uncompressed files in the archive are aligned relative to the start of the file</a:t>
            </a:r>
            <a:r>
              <a:rPr lang="en-US" dirty="0"/>
              <a:t>. This lets the files be accessed directly via </a:t>
            </a:r>
            <a:r>
              <a:rPr lang="en-US" dirty="0" err="1"/>
              <a:t>mmap</a:t>
            </a:r>
            <a:r>
              <a:rPr lang="en-US" dirty="0"/>
              <a:t>(2) , removing the need to copy this data in RAM and reducing your app's memory usage.</a:t>
            </a:r>
          </a:p>
          <a:p>
            <a:endParaRPr lang="en-US" dirty="0"/>
          </a:p>
        </p:txBody>
      </p:sp>
    </p:spTree>
    <p:extLst>
      <p:ext uri="{BB962C8B-B14F-4D97-AF65-F5344CB8AC3E}">
        <p14:creationId xmlns:p14="http://schemas.microsoft.com/office/powerpoint/2010/main" val="395197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App Distribution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6650" y="1752600"/>
            <a:ext cx="7329925" cy="4495800"/>
          </a:xfrm>
          <a:prstGeom prst="rect">
            <a:avLst/>
          </a:prstGeom>
          <a:noFill/>
          <a:ln>
            <a:noFill/>
          </a:ln>
        </p:spPr>
      </p:pic>
    </p:spTree>
    <p:extLst>
      <p:ext uri="{BB962C8B-B14F-4D97-AF65-F5344CB8AC3E}">
        <p14:creationId xmlns:p14="http://schemas.microsoft.com/office/powerpoint/2010/main" val="116334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the Application</a:t>
            </a:r>
          </a:p>
        </p:txBody>
      </p:sp>
      <p:sp>
        <p:nvSpPr>
          <p:cNvPr id="3" name="Content Placeholder 2"/>
          <p:cNvSpPr>
            <a:spLocks noGrp="1"/>
          </p:cNvSpPr>
          <p:nvPr>
            <p:ph idx="1"/>
          </p:nvPr>
        </p:nvSpPr>
        <p:spPr/>
        <p:txBody>
          <a:bodyPr/>
          <a:lstStyle/>
          <a:p>
            <a:r>
              <a:rPr lang="en-US" dirty="0"/>
              <a:t>Application Deployment (also referred to as Software Deployment) is the process of installing, configuring, and enabling a specific application or set of applications, usually through an application </a:t>
            </a:r>
            <a:r>
              <a:rPr lang="en-US" dirty="0" smtClean="0"/>
              <a:t>manager (app manager) or software management system, to a specific URL on a server.</a:t>
            </a:r>
          </a:p>
          <a:p>
            <a:r>
              <a:rPr lang="en-US" dirty="0"/>
              <a:t>Where do we deploy the application?</a:t>
            </a:r>
          </a:p>
          <a:p>
            <a:r>
              <a:rPr lang="en-US" dirty="0"/>
              <a:t>Deploying your application means putting it </a:t>
            </a:r>
            <a:r>
              <a:rPr lang="en-US" b="1" dirty="0"/>
              <a:t>on a Web server</a:t>
            </a:r>
            <a:r>
              <a:rPr lang="en-US" dirty="0"/>
              <a:t> so that it can be used either through the Internet or an intranet.</a:t>
            </a:r>
          </a:p>
          <a:p>
            <a:endParaRPr lang="en-US" dirty="0"/>
          </a:p>
        </p:txBody>
      </p:sp>
    </p:spTree>
    <p:extLst>
      <p:ext uri="{BB962C8B-B14F-4D97-AF65-F5344CB8AC3E}">
        <p14:creationId xmlns:p14="http://schemas.microsoft.com/office/powerpoint/2010/main" val="236156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debug app in Android?</a:t>
            </a:r>
            <a:br>
              <a:rPr lang="en-US" dirty="0"/>
            </a:br>
            <a:endParaRPr lang="en-US" dirty="0"/>
          </a:p>
        </p:txBody>
      </p:sp>
      <p:sp>
        <p:nvSpPr>
          <p:cNvPr id="3" name="Content Placeholder 2"/>
          <p:cNvSpPr>
            <a:spLocks noGrp="1"/>
          </p:cNvSpPr>
          <p:nvPr>
            <p:ph idx="1"/>
          </p:nvPr>
        </p:nvSpPr>
        <p:spPr/>
        <p:txBody>
          <a:bodyPr/>
          <a:lstStyle/>
          <a:p>
            <a:r>
              <a:rPr lang="en-US" dirty="0"/>
              <a:t>Debugging </a:t>
            </a:r>
            <a:r>
              <a:rPr lang="en-US" b="1" dirty="0"/>
              <a:t>allows you to go through each line of code, evaluating your app's variables, methods and how well your code is working</a:t>
            </a:r>
            <a:r>
              <a:rPr lang="en-US" dirty="0"/>
              <a:t>. </a:t>
            </a:r>
            <a:endParaRPr lang="en-US" dirty="0" smtClean="0"/>
          </a:p>
          <a:p>
            <a:r>
              <a:rPr lang="en-US" dirty="0" smtClean="0"/>
              <a:t>It's </a:t>
            </a:r>
            <a:r>
              <a:rPr lang="en-US" dirty="0"/>
              <a:t>easier to find small mistake in large pieces of code. </a:t>
            </a:r>
            <a:endParaRPr lang="en-US" dirty="0" smtClean="0"/>
          </a:p>
          <a:p>
            <a:r>
              <a:rPr lang="en-US" dirty="0" smtClean="0"/>
              <a:t>In </a:t>
            </a:r>
            <a:r>
              <a:rPr lang="en-US" dirty="0"/>
              <a:t>this </a:t>
            </a:r>
            <a:r>
              <a:rPr lang="en-US" dirty="0" smtClean="0"/>
              <a:t>topic we </a:t>
            </a:r>
            <a:r>
              <a:rPr lang="en-US" dirty="0"/>
              <a:t>will go through basic tips and tricks on debugging an Android app</a:t>
            </a:r>
          </a:p>
          <a:p>
            <a:endParaRPr lang="en-US" dirty="0"/>
          </a:p>
        </p:txBody>
      </p:sp>
    </p:spTree>
    <p:extLst>
      <p:ext uri="{BB962C8B-B14F-4D97-AF65-F5344CB8AC3E}">
        <p14:creationId xmlns:p14="http://schemas.microsoft.com/office/powerpoint/2010/main" val="4174842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457200"/>
            <a:ext cx="10563648" cy="609600"/>
          </a:xfrm>
        </p:spPr>
        <p:txBody>
          <a:bodyPr/>
          <a:lstStyle/>
          <a:p>
            <a:r>
              <a:rPr lang="en-US" dirty="0"/>
              <a:t>Step 2: Deploy the Application</a:t>
            </a:r>
            <a:br>
              <a:rPr lang="en-US" dirty="0"/>
            </a:br>
            <a:endParaRPr lang="en-US" dirty="0"/>
          </a:p>
        </p:txBody>
      </p:sp>
      <p:sp>
        <p:nvSpPr>
          <p:cNvPr id="3" name="Content Placeholder 2"/>
          <p:cNvSpPr>
            <a:spLocks noGrp="1"/>
          </p:cNvSpPr>
          <p:nvPr>
            <p:ph idx="1"/>
          </p:nvPr>
        </p:nvSpPr>
        <p:spPr>
          <a:xfrm>
            <a:off x="1218882" y="1143000"/>
            <a:ext cx="10665222" cy="5105400"/>
          </a:xfrm>
        </p:spPr>
        <p:txBody>
          <a:bodyPr>
            <a:normAutofit fontScale="92500" lnSpcReduction="20000"/>
          </a:bodyPr>
          <a:lstStyle/>
          <a:p>
            <a:r>
              <a:rPr lang="en-US" b="1" dirty="0"/>
              <a:t>1. Establish the ADB Server</a:t>
            </a:r>
          </a:p>
          <a:p>
            <a:r>
              <a:rPr lang="en-US" dirty="0"/>
              <a:t>Android Debug Bridge(ADB) deploys an application to Android devices. </a:t>
            </a:r>
            <a:endParaRPr lang="en-US" dirty="0" smtClean="0"/>
          </a:p>
          <a:p>
            <a:r>
              <a:rPr lang="en-US" dirty="0" smtClean="0"/>
              <a:t>It </a:t>
            </a:r>
            <a:r>
              <a:rPr lang="en-US" dirty="0"/>
              <a:t>is a command-line tool that acts as an interface and facilitates developers to communicate with an android device. </a:t>
            </a:r>
            <a:endParaRPr lang="en-US" dirty="0" smtClean="0"/>
          </a:p>
          <a:p>
            <a:r>
              <a:rPr lang="en-US" dirty="0" smtClean="0"/>
              <a:t>To </a:t>
            </a:r>
            <a:r>
              <a:rPr lang="en-US" dirty="0"/>
              <a:t>start the deployment, the </a:t>
            </a:r>
            <a:r>
              <a:rPr lang="en-US" b="1" dirty="0"/>
              <a:t>ADB client</a:t>
            </a:r>
            <a:r>
              <a:rPr lang="en-US" dirty="0"/>
              <a:t> will first check whether the </a:t>
            </a:r>
            <a:r>
              <a:rPr lang="en-US" b="1" dirty="0"/>
              <a:t>ADB server process</a:t>
            </a:r>
            <a:r>
              <a:rPr lang="en-US" dirty="0"/>
              <a:t> is already running on the device</a:t>
            </a:r>
            <a:r>
              <a:rPr lang="en-US" dirty="0" smtClean="0"/>
              <a:t>.</a:t>
            </a:r>
          </a:p>
          <a:p>
            <a:r>
              <a:rPr lang="en-US" dirty="0" smtClean="0"/>
              <a:t> </a:t>
            </a:r>
            <a:r>
              <a:rPr lang="en-US" dirty="0"/>
              <a:t>If there isn’t, the server process starts with the </a:t>
            </a:r>
            <a:r>
              <a:rPr lang="en-US" b="1" dirty="0"/>
              <a:t>ADB command</a:t>
            </a:r>
            <a:r>
              <a:rPr lang="en-US" dirty="0"/>
              <a:t>. The ADB server starts and binds with local </a:t>
            </a:r>
            <a:r>
              <a:rPr lang="en-US" b="1" dirty="0"/>
              <a:t>TCP port 5037</a:t>
            </a:r>
            <a:r>
              <a:rPr lang="en-US" dirty="0" smtClean="0"/>
              <a:t>.</a:t>
            </a:r>
          </a:p>
          <a:p>
            <a:r>
              <a:rPr lang="en-US" dirty="0" smtClean="0"/>
              <a:t> </a:t>
            </a:r>
            <a:r>
              <a:rPr lang="en-US" dirty="0"/>
              <a:t>All communication and commands are transferred from the ADB server to ADB clients using port 5037. </a:t>
            </a:r>
            <a:r>
              <a:rPr lang="en-US" b="1" dirty="0" smtClean="0"/>
              <a:t>(</a:t>
            </a:r>
            <a:r>
              <a:rPr lang="en-US" b="1" dirty="0"/>
              <a:t>What is port 5037 used for?</a:t>
            </a:r>
          </a:p>
          <a:p>
            <a:r>
              <a:rPr lang="en-US" b="1" dirty="0"/>
              <a:t>When the server starts, it binds to local TCP port 5037 and listens for commands sent from </a:t>
            </a:r>
            <a:r>
              <a:rPr lang="en-US" b="1" dirty="0" err="1"/>
              <a:t>adb</a:t>
            </a:r>
            <a:r>
              <a:rPr lang="en-US" b="1" dirty="0"/>
              <a:t> clients. Note: All </a:t>
            </a:r>
            <a:r>
              <a:rPr lang="en-US" b="1" dirty="0" err="1"/>
              <a:t>adb</a:t>
            </a:r>
            <a:r>
              <a:rPr lang="en-US" b="1" dirty="0"/>
              <a:t> clients use port 5037 to communicate with the </a:t>
            </a:r>
            <a:r>
              <a:rPr lang="en-US" b="1" dirty="0" err="1"/>
              <a:t>adb</a:t>
            </a:r>
            <a:r>
              <a:rPr lang="en-US" b="1" dirty="0"/>
              <a:t> server. The server then sets up connections to all running devices</a:t>
            </a:r>
            <a:r>
              <a:rPr lang="en-US" b="1" dirty="0" smtClean="0"/>
              <a:t>.)</a:t>
            </a:r>
            <a:endParaRPr lang="en-US" b="1" dirty="0" smtClean="0"/>
          </a:p>
          <a:p>
            <a:r>
              <a:rPr lang="en-US" dirty="0" smtClean="0"/>
              <a:t>Further</a:t>
            </a:r>
            <a:r>
              <a:rPr lang="en-US" dirty="0"/>
              <a:t>, the server sets up a connection with all running devices</a:t>
            </a:r>
            <a:r>
              <a:rPr lang="en-US" dirty="0" smtClean="0"/>
              <a:t>.</a:t>
            </a:r>
          </a:p>
          <a:p>
            <a:r>
              <a:rPr lang="en-US" dirty="0" smtClean="0"/>
              <a:t> </a:t>
            </a:r>
            <a:r>
              <a:rPr lang="en-US" dirty="0"/>
              <a:t>It scans all the ports and when the server detects an </a:t>
            </a:r>
            <a:r>
              <a:rPr lang="en-US" b="1" dirty="0"/>
              <a:t>ADB daemon</a:t>
            </a:r>
            <a:r>
              <a:rPr lang="en-US" dirty="0"/>
              <a:t>(</a:t>
            </a:r>
            <a:r>
              <a:rPr lang="en-US" dirty="0" err="1"/>
              <a:t>adbd</a:t>
            </a:r>
            <a:r>
              <a:rPr lang="en-US" dirty="0"/>
              <a:t>: a background process on emulator or device instance), it set up a connection to that port. </a:t>
            </a:r>
            <a:endParaRPr lang="en-US" dirty="0" smtClean="0"/>
          </a:p>
          <a:p>
            <a:r>
              <a:rPr lang="en-US" dirty="0" smtClean="0"/>
              <a:t>The </a:t>
            </a:r>
            <a:r>
              <a:rPr lang="en-US" dirty="0" err="1"/>
              <a:t>adbd</a:t>
            </a:r>
            <a:r>
              <a:rPr lang="en-US" dirty="0"/>
              <a:t> process that matches on the android device can communicate with applications, debug them, and collect their log output.</a:t>
            </a:r>
          </a:p>
          <a:p>
            <a:endParaRPr lang="en-US" dirty="0"/>
          </a:p>
        </p:txBody>
      </p:sp>
    </p:spTree>
    <p:extLst>
      <p:ext uri="{BB962C8B-B14F-4D97-AF65-F5344CB8AC3E}">
        <p14:creationId xmlns:p14="http://schemas.microsoft.com/office/powerpoint/2010/main" val="162188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Deploy the Application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0170" y="1752600"/>
            <a:ext cx="7342885" cy="4495800"/>
          </a:xfrm>
          <a:prstGeom prst="rect">
            <a:avLst/>
          </a:prstGeom>
          <a:noFill/>
          <a:ln>
            <a:noFill/>
          </a:ln>
        </p:spPr>
      </p:pic>
    </p:spTree>
    <p:extLst>
      <p:ext uri="{BB962C8B-B14F-4D97-AF65-F5344CB8AC3E}">
        <p14:creationId xmlns:p14="http://schemas.microsoft.com/office/powerpoint/2010/main" val="71046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Transfer .</a:t>
            </a:r>
            <a:r>
              <a:rPr lang="en-US" dirty="0" err="1"/>
              <a:t>apk</a:t>
            </a:r>
            <a:r>
              <a:rPr lang="en-US" dirty="0"/>
              <a:t> file to the Device</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ADB command transfers the .</a:t>
            </a:r>
            <a:r>
              <a:rPr lang="en-US" dirty="0" err="1"/>
              <a:t>apk</a:t>
            </a:r>
            <a:r>
              <a:rPr lang="en-US" dirty="0"/>
              <a:t> file into the local file system of the target Android device. The app location in the device file system is defined by its package name. </a:t>
            </a:r>
            <a:endParaRPr lang="en-US" dirty="0" smtClean="0"/>
          </a:p>
          <a:p>
            <a:r>
              <a:rPr lang="en-US" dirty="0" smtClean="0"/>
              <a:t>For </a:t>
            </a:r>
            <a:r>
              <a:rPr lang="en-US" dirty="0"/>
              <a:t>example, if the application package is </a:t>
            </a:r>
            <a:r>
              <a:rPr lang="en-US" i="1" dirty="0" err="1"/>
              <a:t>com.example.sampleapp</a:t>
            </a:r>
            <a:r>
              <a:rPr lang="en-US" dirty="0"/>
              <a:t>, then its .</a:t>
            </a:r>
            <a:r>
              <a:rPr lang="en-US" dirty="0" err="1"/>
              <a:t>apk</a:t>
            </a:r>
            <a:r>
              <a:rPr lang="en-US" dirty="0"/>
              <a:t> file will be located in the path </a:t>
            </a:r>
            <a:r>
              <a:rPr lang="en-US" i="1" dirty="0"/>
              <a:t>/data/app/</a:t>
            </a:r>
            <a:r>
              <a:rPr lang="en-US" i="1" dirty="0" err="1"/>
              <a:t>com.example.sampleapp</a:t>
            </a:r>
            <a:r>
              <a:rPr lang="en-US" dirty="0"/>
              <a:t>. </a:t>
            </a:r>
          </a:p>
          <a:p>
            <a:endParaRPr lang="en-US" dirty="0"/>
          </a:p>
        </p:txBody>
      </p:sp>
    </p:spTree>
    <p:extLst>
      <p:ext uri="{BB962C8B-B14F-4D97-AF65-F5344CB8AC3E}">
        <p14:creationId xmlns:p14="http://schemas.microsoft.com/office/powerpoint/2010/main" val="394664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Run the Application</a:t>
            </a:r>
          </a:p>
        </p:txBody>
      </p:sp>
      <p:sp>
        <p:nvSpPr>
          <p:cNvPr id="3" name="Content Placeholder 2"/>
          <p:cNvSpPr>
            <a:spLocks noGrp="1"/>
          </p:cNvSpPr>
          <p:nvPr>
            <p:ph idx="1"/>
          </p:nvPr>
        </p:nvSpPr>
        <p:spPr/>
        <p:txBody>
          <a:bodyPr/>
          <a:lstStyle/>
          <a:p>
            <a:r>
              <a:rPr lang="en-US" b="1" dirty="0" smtClean="0"/>
              <a:t>1</a:t>
            </a:r>
            <a:r>
              <a:rPr lang="en-US" b="1" dirty="0"/>
              <a:t>. App launch request</a:t>
            </a:r>
          </a:p>
          <a:p>
            <a:r>
              <a:rPr lang="en-US" b="1" dirty="0"/>
              <a:t>Zygote process</a:t>
            </a:r>
            <a:r>
              <a:rPr lang="en-US" dirty="0"/>
              <a:t> is the parent to all Android apps and it launches an application when a user makes the request to do so. </a:t>
            </a:r>
            <a:endParaRPr lang="en-US" dirty="0" smtClean="0"/>
          </a:p>
          <a:p>
            <a:r>
              <a:rPr lang="en-US" dirty="0" smtClean="0"/>
              <a:t>The </a:t>
            </a:r>
            <a:r>
              <a:rPr lang="en-US" dirty="0"/>
              <a:t>zygote is a special kind of Android OS process which enables code sharing between different instances that run across Android virtual devices(</a:t>
            </a:r>
            <a:r>
              <a:rPr lang="en-US" dirty="0" err="1"/>
              <a:t>Dalvik</a:t>
            </a:r>
            <a:r>
              <a:rPr lang="en-US" dirty="0"/>
              <a:t>/Android Runtime). </a:t>
            </a:r>
            <a:endParaRPr lang="en-US" dirty="0" smtClean="0"/>
          </a:p>
          <a:p>
            <a:r>
              <a:rPr lang="en-US" dirty="0" smtClean="0"/>
              <a:t>Those </a:t>
            </a:r>
            <a:r>
              <a:rPr lang="en-US" dirty="0"/>
              <a:t>resources, classes, and code libraries which possibly required by any application at runtime are preloaded in the memory space of the zygote process. </a:t>
            </a:r>
            <a:endParaRPr lang="en-US" dirty="0" smtClean="0"/>
          </a:p>
          <a:p>
            <a:r>
              <a:rPr lang="en-US" dirty="0" smtClean="0"/>
              <a:t>Whenever </a:t>
            </a:r>
            <a:r>
              <a:rPr lang="en-US" dirty="0"/>
              <a:t>the process gets a request to launch a new application, it forks itself(creates a copy) using the fork system call(android is a Linux system) and starts the new app</a:t>
            </a:r>
            <a:r>
              <a:rPr lang="en-US" dirty="0" smtClean="0"/>
              <a:t>.</a:t>
            </a:r>
          </a:p>
          <a:p>
            <a:r>
              <a:rPr lang="en-US" dirty="0" smtClean="0"/>
              <a:t> </a:t>
            </a:r>
            <a:r>
              <a:rPr lang="en-US" dirty="0"/>
              <a:t>The preloaded libraries and resources are the reason for efficient and fast app launch in android.   </a:t>
            </a:r>
          </a:p>
          <a:p>
            <a:endParaRPr lang="en-US" dirty="0"/>
          </a:p>
        </p:txBody>
      </p:sp>
    </p:spTree>
    <p:extLst>
      <p:ext uri="{BB962C8B-B14F-4D97-AF65-F5344CB8AC3E}">
        <p14:creationId xmlns:p14="http://schemas.microsoft.com/office/powerpoint/2010/main" val="144918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of the .</a:t>
            </a:r>
            <a:r>
              <a:rPr lang="en-US" dirty="0" err="1"/>
              <a:t>dex</a:t>
            </a:r>
            <a:r>
              <a:rPr lang="en-US" dirty="0"/>
              <a:t> code to native OAT format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When </a:t>
            </a:r>
            <a:r>
              <a:rPr lang="en-US" dirty="0"/>
              <a:t>a new application is installed, the Android optimize the app data and generates a corresponding OAT file. </a:t>
            </a:r>
            <a:endParaRPr lang="en-US" dirty="0" smtClean="0"/>
          </a:p>
          <a:p>
            <a:r>
              <a:rPr lang="en-US" dirty="0" smtClean="0"/>
              <a:t>This </a:t>
            </a:r>
            <a:r>
              <a:rPr lang="en-US" dirty="0"/>
              <a:t>file is created by the Android OS to accelerate the application loading time</a:t>
            </a:r>
            <a:r>
              <a:rPr lang="en-US" dirty="0" smtClean="0"/>
              <a:t>. </a:t>
            </a:r>
          </a:p>
          <a:p>
            <a:r>
              <a:rPr lang="en-US" dirty="0" smtClean="0"/>
              <a:t>The </a:t>
            </a:r>
            <a:r>
              <a:rPr lang="en-US" dirty="0"/>
              <a:t>process to generate the </a:t>
            </a:r>
            <a:r>
              <a:rPr lang="en-US" dirty="0" smtClean="0"/>
              <a:t>OAT </a:t>
            </a:r>
            <a:r>
              <a:rPr lang="en-US" dirty="0"/>
              <a:t>file starts with the extraction of </a:t>
            </a:r>
            <a:r>
              <a:rPr lang="en-US" b="1" dirty="0" err="1"/>
              <a:t>classes.dex</a:t>
            </a:r>
            <a:r>
              <a:rPr lang="en-US" dirty="0"/>
              <a:t> file present inside the </a:t>
            </a:r>
            <a:r>
              <a:rPr lang="en-US" b="1" dirty="0"/>
              <a:t>.</a:t>
            </a:r>
            <a:r>
              <a:rPr lang="en-US" b="1" dirty="0" err="1"/>
              <a:t>apk</a:t>
            </a:r>
            <a:r>
              <a:rPr lang="en-US" dirty="0"/>
              <a:t> file of the application. </a:t>
            </a:r>
            <a:endParaRPr lang="en-US" dirty="0" smtClean="0"/>
          </a:p>
          <a:p>
            <a:r>
              <a:rPr lang="en-US" dirty="0" smtClean="0"/>
              <a:t>The </a:t>
            </a:r>
            <a:r>
              <a:rPr lang="en-US" dirty="0" err="1"/>
              <a:t>classes.dex</a:t>
            </a:r>
            <a:r>
              <a:rPr lang="en-US" dirty="0"/>
              <a:t> file is placed in a separate directory and Android compiles the </a:t>
            </a:r>
            <a:r>
              <a:rPr lang="en-US" dirty="0" err="1"/>
              <a:t>Dalvik</a:t>
            </a:r>
            <a:r>
              <a:rPr lang="en-US" dirty="0"/>
              <a:t> byte-code with </a:t>
            </a:r>
            <a:r>
              <a:rPr lang="en-US" b="1" dirty="0"/>
              <a:t>ahead-of-time(AOT, also </a:t>
            </a:r>
            <a:r>
              <a:rPr lang="en-US" dirty="0"/>
              <a:t>abbreviated</a:t>
            </a:r>
            <a:r>
              <a:rPr lang="en-US" b="1" dirty="0"/>
              <a:t> as OAT)</a:t>
            </a:r>
            <a:r>
              <a:rPr lang="en-US" dirty="0"/>
              <a:t> compilation into native machine code. Android system uses this native OAT file to enhance the user experience by loading the application quickly and smoothly. </a:t>
            </a:r>
          </a:p>
          <a:p>
            <a:endParaRPr lang="en-US" dirty="0"/>
          </a:p>
        </p:txBody>
      </p:sp>
    </p:spTree>
    <p:extLst>
      <p:ext uri="{BB962C8B-B14F-4D97-AF65-F5344CB8AC3E}">
        <p14:creationId xmlns:p14="http://schemas.microsoft.com/office/powerpoint/2010/main" val="74021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of the .</a:t>
            </a:r>
            <a:r>
              <a:rPr lang="en-US" dirty="0" err="1"/>
              <a:t>dex</a:t>
            </a:r>
            <a:r>
              <a:rPr lang="en-US" dirty="0"/>
              <a:t> code to native OAT format</a:t>
            </a:r>
          </a:p>
        </p:txBody>
      </p:sp>
      <p:sp>
        <p:nvSpPr>
          <p:cNvPr id="3" name="Content Placeholder 2"/>
          <p:cNvSpPr>
            <a:spLocks noGrp="1"/>
          </p:cNvSpPr>
          <p:nvPr>
            <p:ph idx="1"/>
          </p:nvPr>
        </p:nvSpPr>
        <p:spPr/>
        <p:txBody>
          <a:bodyPr/>
          <a:lstStyle/>
          <a:p>
            <a:r>
              <a:rPr lang="en-US" dirty="0"/>
              <a:t>Before AOT came into the picture, </a:t>
            </a:r>
            <a:r>
              <a:rPr lang="en-US" b="1" dirty="0" err="1"/>
              <a:t>dexopt</a:t>
            </a:r>
            <a:r>
              <a:rPr lang="en-US" b="1" dirty="0"/>
              <a:t> tool </a:t>
            </a:r>
            <a:r>
              <a:rPr lang="en-US" dirty="0"/>
              <a:t>is used to convert the .</a:t>
            </a:r>
            <a:r>
              <a:rPr lang="en-US" dirty="0" err="1"/>
              <a:t>dex</a:t>
            </a:r>
            <a:r>
              <a:rPr lang="en-US" dirty="0"/>
              <a:t> files into .</a:t>
            </a:r>
            <a:r>
              <a:rPr lang="en-US" dirty="0" err="1"/>
              <a:t>odex</a:t>
            </a:r>
            <a:r>
              <a:rPr lang="en-US" dirty="0"/>
              <a:t> file(optimized DEX) that holds the optimized byte-code. With the introduction of AOT in Android, </a:t>
            </a:r>
            <a:r>
              <a:rPr lang="en-US" b="1" dirty="0"/>
              <a:t>dex2oat tool </a:t>
            </a:r>
            <a:r>
              <a:rPr lang="en-US" dirty="0"/>
              <a:t>converts and optimize the .</a:t>
            </a:r>
            <a:r>
              <a:rPr lang="en-US" dirty="0" err="1"/>
              <a:t>dex</a:t>
            </a:r>
            <a:r>
              <a:rPr lang="en-US" dirty="0"/>
              <a:t> file into an OAT file format that holds machine code written in </a:t>
            </a:r>
            <a:r>
              <a:rPr lang="en-US" b="1" dirty="0"/>
              <a:t>ELF format(Executable and Linkable Format).</a:t>
            </a:r>
            <a:r>
              <a:rPr lang="en-US" dirty="0"/>
              <a:t> This native library is then mapped into the memory of the application process. OAT files are generally saved in the Android device in the directory:</a:t>
            </a:r>
          </a:p>
          <a:p>
            <a:r>
              <a:rPr lang="en-US" i="1" dirty="0"/>
              <a:t>/data/</a:t>
            </a:r>
            <a:r>
              <a:rPr lang="en-US" i="1" dirty="0" err="1"/>
              <a:t>dalvik</a:t>
            </a:r>
            <a:r>
              <a:rPr lang="en-US" i="1" dirty="0"/>
              <a:t>-cache/</a:t>
            </a:r>
            <a:endParaRPr lang="en-US" dirty="0"/>
          </a:p>
          <a:p>
            <a:endParaRPr lang="en-US" dirty="0"/>
          </a:p>
        </p:txBody>
      </p:sp>
    </p:spTree>
    <p:extLst>
      <p:ext uri="{BB962C8B-B14F-4D97-AF65-F5344CB8AC3E}">
        <p14:creationId xmlns:p14="http://schemas.microsoft.com/office/powerpoint/2010/main" val="2924536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of the .</a:t>
            </a:r>
            <a:r>
              <a:rPr lang="en-US" dirty="0" err="1"/>
              <a:t>dex</a:t>
            </a:r>
            <a:r>
              <a:rPr lang="en-US" dirty="0"/>
              <a:t> code to native OAT format</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7406" y="1752600"/>
            <a:ext cx="7328413" cy="4495800"/>
          </a:xfrm>
          <a:prstGeom prst="rect">
            <a:avLst/>
          </a:prstGeom>
          <a:noFill/>
          <a:ln>
            <a:noFill/>
          </a:ln>
        </p:spPr>
      </p:pic>
    </p:spTree>
    <p:extLst>
      <p:ext uri="{BB962C8B-B14F-4D97-AF65-F5344CB8AC3E}">
        <p14:creationId xmlns:p14="http://schemas.microsoft.com/office/powerpoint/2010/main" val="10606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br>
              <a:rPr lang="en-US" dirty="0"/>
            </a:br>
            <a:endParaRPr lang="en-US" dirty="0"/>
          </a:p>
        </p:txBody>
      </p:sp>
      <p:sp>
        <p:nvSpPr>
          <p:cNvPr id="3" name="Content Placeholder 2"/>
          <p:cNvSpPr>
            <a:spLocks noGrp="1"/>
          </p:cNvSpPr>
          <p:nvPr>
            <p:ph idx="1"/>
          </p:nvPr>
        </p:nvSpPr>
        <p:spPr/>
        <p:txBody>
          <a:bodyPr/>
          <a:lstStyle/>
          <a:p>
            <a:r>
              <a:rPr lang="en-US" dirty="0"/>
              <a:t>The term 'white box' is used because of the internal perspective of the system. The </a:t>
            </a:r>
            <a:r>
              <a:rPr lang="en-US" b="1" dirty="0"/>
              <a:t>clear box or white box, or transparent box</a:t>
            </a:r>
            <a:r>
              <a:rPr lang="en-US" dirty="0"/>
              <a:t> name denotes the ability to see through the software's outer shell into its inner workings.</a:t>
            </a:r>
          </a:p>
          <a:p>
            <a:endParaRPr lang="en-US" dirty="0" smtClean="0"/>
          </a:p>
          <a:p>
            <a:endParaRPr lang="en-US" dirty="0"/>
          </a:p>
        </p:txBody>
      </p:sp>
      <p:pic>
        <p:nvPicPr>
          <p:cNvPr id="4" name="Picture 3" descr="White Box testing vs Black Box testing"/>
          <p:cNvPicPr/>
          <p:nvPr/>
        </p:nvPicPr>
        <p:blipFill>
          <a:blip r:embed="rId2">
            <a:extLst>
              <a:ext uri="{28A0092B-C50C-407E-A947-70E740481C1C}">
                <a14:useLocalDpi xmlns:a14="http://schemas.microsoft.com/office/drawing/2010/main" val="0"/>
              </a:ext>
            </a:extLst>
          </a:blip>
          <a:srcRect/>
          <a:stretch>
            <a:fillRect/>
          </a:stretch>
        </p:blipFill>
        <p:spPr bwMode="auto">
          <a:xfrm>
            <a:off x="3656012" y="3451033"/>
            <a:ext cx="4419600" cy="1743075"/>
          </a:xfrm>
          <a:prstGeom prst="rect">
            <a:avLst/>
          </a:prstGeom>
          <a:noFill/>
          <a:ln>
            <a:noFill/>
          </a:ln>
        </p:spPr>
      </p:pic>
    </p:spTree>
    <p:extLst>
      <p:ext uri="{BB962C8B-B14F-4D97-AF65-F5344CB8AC3E}">
        <p14:creationId xmlns:p14="http://schemas.microsoft.com/office/powerpoint/2010/main" val="993790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br>
              <a:rPr lang="en-US" dirty="0"/>
            </a:br>
            <a:endParaRPr lang="en-US" dirty="0"/>
          </a:p>
        </p:txBody>
      </p:sp>
      <p:sp>
        <p:nvSpPr>
          <p:cNvPr id="3" name="Content Placeholder 2"/>
          <p:cNvSpPr>
            <a:spLocks noGrp="1"/>
          </p:cNvSpPr>
          <p:nvPr>
            <p:ph idx="1"/>
          </p:nvPr>
        </p:nvSpPr>
        <p:spPr/>
        <p:txBody>
          <a:bodyPr/>
          <a:lstStyle/>
          <a:p>
            <a:r>
              <a:rPr lang="en-US" dirty="0"/>
              <a:t>It is performed by Developers, and then the software will be sent to the testing team, where they perform black-box testing. </a:t>
            </a:r>
            <a:endParaRPr lang="en-US" dirty="0" smtClean="0"/>
          </a:p>
          <a:p>
            <a:r>
              <a:rPr lang="en-US" dirty="0" smtClean="0"/>
              <a:t>The </a:t>
            </a:r>
            <a:r>
              <a:rPr lang="en-US" dirty="0"/>
              <a:t>main objective of white-box testing is to test the application's infrastructure. It is done at lower levels, as it includes unit testing and integration testing. </a:t>
            </a:r>
            <a:endParaRPr lang="en-US" dirty="0" smtClean="0"/>
          </a:p>
          <a:p>
            <a:r>
              <a:rPr lang="en-US" dirty="0" smtClean="0"/>
              <a:t>It </a:t>
            </a:r>
            <a:r>
              <a:rPr lang="en-US" dirty="0"/>
              <a:t>requires programming knowledge, as it majorly focuses on code structure, paths, conditions, and branches of a program or software. </a:t>
            </a:r>
            <a:endParaRPr lang="en-US" dirty="0" smtClean="0"/>
          </a:p>
          <a:p>
            <a:r>
              <a:rPr lang="en-US" dirty="0" smtClean="0"/>
              <a:t>The </a:t>
            </a:r>
            <a:r>
              <a:rPr lang="en-US" dirty="0"/>
              <a:t>primary goal of white-box testing is to focus on the flow of inputs and outputs through the software and strengthening the security of the software.</a:t>
            </a:r>
          </a:p>
          <a:p>
            <a:r>
              <a:rPr lang="en-US" dirty="0"/>
              <a:t>It is also known as structural testing, clear box testing, code-based testing, and transparent testing. It is well suitable and recommended for algorithm testing.</a:t>
            </a:r>
          </a:p>
          <a:p>
            <a:r>
              <a:rPr lang="en-US" dirty="0"/>
              <a:t>To read more about white box testing, you can refer to the following link – </a:t>
            </a:r>
            <a:r>
              <a:rPr lang="en-US" u="sng" dirty="0">
                <a:hlinkClick r:id="rId2"/>
              </a:rPr>
              <a:t>White box testing</a:t>
            </a:r>
            <a:r>
              <a:rPr lang="en-US" dirty="0"/>
              <a:t>.</a:t>
            </a:r>
          </a:p>
          <a:p>
            <a:endParaRPr lang="en-US" dirty="0"/>
          </a:p>
        </p:txBody>
      </p:sp>
    </p:spTree>
    <p:extLst>
      <p:ext uri="{BB962C8B-B14F-4D97-AF65-F5344CB8AC3E}">
        <p14:creationId xmlns:p14="http://schemas.microsoft.com/office/powerpoint/2010/main" val="4079731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primary source of black-box testing is a specification of requirements that are stated by the customer. </a:t>
            </a:r>
            <a:endParaRPr lang="en-US" dirty="0" smtClean="0"/>
          </a:p>
          <a:p>
            <a:r>
              <a:rPr lang="en-US" dirty="0" smtClean="0"/>
              <a:t>It </a:t>
            </a:r>
            <a:r>
              <a:rPr lang="en-US" dirty="0"/>
              <a:t>is another type of manual testing</a:t>
            </a:r>
            <a:r>
              <a:rPr lang="en-US" dirty="0" smtClean="0"/>
              <a:t>.</a:t>
            </a:r>
          </a:p>
          <a:p>
            <a:r>
              <a:rPr lang="en-US" dirty="0" smtClean="0"/>
              <a:t> </a:t>
            </a:r>
            <a:r>
              <a:rPr lang="en-US" dirty="0"/>
              <a:t>It is a software testing technique that examines the functionality of the software without knowing its internal structure or coding. </a:t>
            </a:r>
            <a:endParaRPr lang="en-US" dirty="0" smtClean="0"/>
          </a:p>
          <a:p>
            <a:r>
              <a:rPr lang="en-US" dirty="0" smtClean="0"/>
              <a:t>It </a:t>
            </a:r>
            <a:r>
              <a:rPr lang="en-US" dirty="0"/>
              <a:t>does not require programming knowledge of the software. </a:t>
            </a:r>
            <a:endParaRPr lang="en-US" dirty="0" smtClean="0"/>
          </a:p>
          <a:p>
            <a:r>
              <a:rPr lang="en-US" dirty="0" smtClean="0"/>
              <a:t>All </a:t>
            </a:r>
            <a:r>
              <a:rPr lang="en-US" dirty="0"/>
              <a:t>test cases are designed by considering the input and output of a particular function</a:t>
            </a:r>
            <a:r>
              <a:rPr lang="en-US" dirty="0" smtClean="0"/>
              <a:t>.</a:t>
            </a:r>
          </a:p>
          <a:p>
            <a:r>
              <a:rPr lang="en-US" dirty="0" smtClean="0"/>
              <a:t> </a:t>
            </a:r>
            <a:r>
              <a:rPr lang="en-US" dirty="0"/>
              <a:t>In this testing, the test engineer analyzes the software against requirements, identifies the defects or bugs, and sends it back to the development team.</a:t>
            </a:r>
          </a:p>
          <a:p>
            <a:endParaRPr lang="en-US" dirty="0"/>
          </a:p>
        </p:txBody>
      </p:sp>
    </p:spTree>
    <p:extLst>
      <p:ext uri="{BB962C8B-B14F-4D97-AF65-F5344CB8AC3E}">
        <p14:creationId xmlns:p14="http://schemas.microsoft.com/office/powerpoint/2010/main" val="405668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debugging</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smtClean="0"/>
              <a:t>Set </a:t>
            </a:r>
            <a:r>
              <a:rPr lang="en-US" dirty="0"/>
              <a:t>breakpoints in your app's code.</a:t>
            </a:r>
          </a:p>
          <a:p>
            <a:pPr lvl="0"/>
            <a:r>
              <a:rPr lang="en-US" dirty="0"/>
              <a:t>In the toolbar, select a device to debug your app on from the target device menu. ...</a:t>
            </a:r>
          </a:p>
          <a:p>
            <a:pPr lvl="0"/>
            <a:r>
              <a:rPr lang="en-US" dirty="0"/>
              <a:t>In the toolbar, click Debug . ...</a:t>
            </a:r>
          </a:p>
          <a:p>
            <a:pPr lvl="0"/>
            <a:r>
              <a:rPr lang="en-US" dirty="0"/>
              <a:t>If the Debug window isn't open, select View &gt; Tool Windows &gt; Debug, or click Debug in the tool window bar.</a:t>
            </a:r>
          </a:p>
          <a:p>
            <a:pPr lvl="0"/>
            <a:r>
              <a:rPr lang="en-US" dirty="0"/>
              <a:t>Click the Debugger tab, </a:t>
            </a:r>
            <a:endParaRPr lang="en-US" dirty="0" smtClean="0"/>
          </a:p>
          <a:p>
            <a:endParaRPr lang="en-US" dirty="0"/>
          </a:p>
        </p:txBody>
      </p:sp>
    </p:spTree>
    <p:extLst>
      <p:ext uri="{BB962C8B-B14F-4D97-AF65-F5344CB8AC3E}">
        <p14:creationId xmlns:p14="http://schemas.microsoft.com/office/powerpoint/2010/main" val="668926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pic>
        <p:nvPicPr>
          <p:cNvPr id="4" name="Content Placeholder 3" descr="White Box testing vs Black Box test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6612" y="2476500"/>
            <a:ext cx="3810000" cy="3048000"/>
          </a:xfrm>
          <a:prstGeom prst="rect">
            <a:avLst/>
          </a:prstGeom>
          <a:noFill/>
          <a:ln>
            <a:noFill/>
          </a:ln>
        </p:spPr>
      </p:pic>
    </p:spTree>
    <p:extLst>
      <p:ext uri="{BB962C8B-B14F-4D97-AF65-F5344CB8AC3E}">
        <p14:creationId xmlns:p14="http://schemas.microsoft.com/office/powerpoint/2010/main" val="4212017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sp>
        <p:nvSpPr>
          <p:cNvPr id="3" name="Content Placeholder 2"/>
          <p:cNvSpPr>
            <a:spLocks noGrp="1"/>
          </p:cNvSpPr>
          <p:nvPr>
            <p:ph idx="1"/>
          </p:nvPr>
        </p:nvSpPr>
        <p:spPr/>
        <p:txBody>
          <a:bodyPr/>
          <a:lstStyle/>
          <a:p>
            <a:r>
              <a:rPr lang="en-US" dirty="0"/>
              <a:t>In this method, the tester selects a function and gives input value to examine its functionality, and checks whether the function is giving the expected output or not</a:t>
            </a:r>
            <a:r>
              <a:rPr lang="en-US" dirty="0" smtClean="0"/>
              <a:t>.</a:t>
            </a:r>
          </a:p>
          <a:p>
            <a:r>
              <a:rPr lang="en-US" dirty="0" smtClean="0"/>
              <a:t> </a:t>
            </a:r>
            <a:r>
              <a:rPr lang="en-US" dirty="0"/>
              <a:t>If the function produces the correct output, then it is passed in testing, otherwise failed.</a:t>
            </a:r>
          </a:p>
          <a:p>
            <a:r>
              <a:rPr lang="en-US" dirty="0"/>
              <a:t>Black box testing is less exhaustive than White Box and Grey Box testing methods. </a:t>
            </a:r>
            <a:endParaRPr lang="en-US" dirty="0" smtClean="0"/>
          </a:p>
          <a:p>
            <a:r>
              <a:rPr lang="en-US" dirty="0" smtClean="0"/>
              <a:t>It </a:t>
            </a:r>
            <a:r>
              <a:rPr lang="en-US" dirty="0"/>
              <a:t>is the least time-consuming process among all the testing processes. </a:t>
            </a:r>
            <a:endParaRPr lang="en-US" dirty="0" smtClean="0"/>
          </a:p>
          <a:p>
            <a:r>
              <a:rPr lang="en-US" dirty="0" smtClean="0"/>
              <a:t>The </a:t>
            </a:r>
            <a:r>
              <a:rPr lang="en-US" dirty="0"/>
              <a:t>main objective of implementing black box testing is to specify the business needs or the customer's requirements.</a:t>
            </a:r>
          </a:p>
          <a:p>
            <a:r>
              <a:rPr lang="en-US" dirty="0"/>
              <a:t>In other words, we can say that black box testing is a process of checking the functionality of an application as per the customer's requirement. </a:t>
            </a:r>
            <a:endParaRPr lang="en-US" dirty="0" smtClean="0"/>
          </a:p>
          <a:p>
            <a:r>
              <a:rPr lang="en-US" dirty="0" smtClean="0"/>
              <a:t>Mainly</a:t>
            </a:r>
            <a:r>
              <a:rPr lang="en-US" dirty="0"/>
              <a:t>, there are three types of black-box testing</a:t>
            </a:r>
            <a:r>
              <a:rPr lang="en-US" b="1" dirty="0"/>
              <a:t>: functional testing, Non-Functional testing, </a:t>
            </a:r>
            <a:r>
              <a:rPr lang="en-US" dirty="0"/>
              <a:t>and </a:t>
            </a:r>
            <a:r>
              <a:rPr lang="en-US" b="1" dirty="0"/>
              <a:t>Regression testing</a:t>
            </a:r>
            <a:r>
              <a:rPr lang="en-US" dirty="0"/>
              <a:t>. Its main objective is to specify the business needs or the customer's requirements.</a:t>
            </a:r>
          </a:p>
          <a:p>
            <a:r>
              <a:rPr lang="en-US" b="1" dirty="0"/>
              <a:t> </a:t>
            </a:r>
          </a:p>
          <a:p>
            <a:endParaRPr lang="en-US" dirty="0"/>
          </a:p>
        </p:txBody>
      </p:sp>
    </p:spTree>
    <p:extLst>
      <p:ext uri="{BB962C8B-B14F-4D97-AF65-F5344CB8AC3E}">
        <p14:creationId xmlns:p14="http://schemas.microsoft.com/office/powerpoint/2010/main" val="1636654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v/s Black box testing</a:t>
            </a:r>
            <a:br>
              <a:rPr lang="en-US" dirty="0"/>
            </a:br>
            <a:r>
              <a:rPr lang="en-US" dirty="0"/>
              <a:t> </a:t>
            </a:r>
            <a:br>
              <a:rPr lang="en-US" dirty="0"/>
            </a:br>
            <a:endParaRPr lang="en-US" dirty="0"/>
          </a:p>
        </p:txBody>
      </p:sp>
      <p:pic>
        <p:nvPicPr>
          <p:cNvPr id="4" name="Content Placeholder 3" descr="White Box testing vs Black Box test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2250" y="2728912"/>
            <a:ext cx="5038725" cy="2543175"/>
          </a:xfrm>
          <a:prstGeom prst="rect">
            <a:avLst/>
          </a:prstGeom>
          <a:noFill/>
          <a:ln>
            <a:noFill/>
          </a:ln>
        </p:spPr>
      </p:pic>
    </p:spTree>
    <p:extLst>
      <p:ext uri="{BB962C8B-B14F-4D97-AF65-F5344CB8AC3E}">
        <p14:creationId xmlns:p14="http://schemas.microsoft.com/office/powerpoint/2010/main" val="3251277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v/s Black box testing</a:t>
            </a:r>
            <a:br>
              <a:rPr lang="en-US" dirty="0"/>
            </a:br>
            <a:r>
              <a:rPr lang="en-US" dirty="0"/>
              <a:t>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08005576"/>
              </p:ext>
            </p:extLst>
          </p:nvPr>
        </p:nvGraphicFramePr>
        <p:xfrm>
          <a:off x="1219200" y="1752600"/>
          <a:ext cx="10664824" cy="5517896"/>
        </p:xfrm>
        <a:graphic>
          <a:graphicData uri="http://schemas.openxmlformats.org/drawingml/2006/table">
            <a:tbl>
              <a:tblPr firstRow="1" bandRow="1">
                <a:tableStyleId>{5C22544A-7EE6-4342-B048-85BDC9FD1C3A}</a:tableStyleId>
              </a:tblPr>
              <a:tblGrid>
                <a:gridCol w="2666206"/>
                <a:gridCol w="2666206"/>
                <a:gridCol w="2666206"/>
                <a:gridCol w="2666206"/>
              </a:tblGrid>
              <a:tr h="370840">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S.no.</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a:solidFill>
                            <a:srgbClr val="000000"/>
                          </a:solidFill>
                          <a:effectLst/>
                          <a:latin typeface="Times New Roman"/>
                          <a:ea typeface="Times New Roman"/>
                          <a:cs typeface="Times New Roman"/>
                        </a:rPr>
                        <a:t>On the basis of</a:t>
                      </a:r>
                      <a:endParaRPr lang="en-US" sz="110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Black Box testing</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a:solidFill>
                            <a:srgbClr val="000000"/>
                          </a:solidFill>
                          <a:effectLst/>
                          <a:latin typeface="Times New Roman"/>
                          <a:ea typeface="Times New Roman"/>
                          <a:cs typeface="Times New Roman"/>
                        </a:rPr>
                        <a:t>White Box testing</a:t>
                      </a:r>
                      <a:endParaRPr lang="en-US" sz="1100">
                        <a:effectLst/>
                        <a:latin typeface="Calibri"/>
                        <a:ea typeface="Calibri"/>
                        <a:cs typeface="Times New Roman"/>
                      </a:endParaRPr>
                    </a:p>
                  </a:txBody>
                  <a:tcPr marL="114300" marR="114300" marT="114300" marB="114300"/>
                </a:tc>
              </a:tr>
              <a:tr h="370840">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1.</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Basic</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a software testing technique that examines the functionality of software without knowing its internal structure or coding.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white-box testing, the internal structure of the software is known to the tester.</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2.</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Also known as</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Black Box Testing is also known as functional testing, data-driven testing, and closed-box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also known as structural testing, clear box testing, code-based testing, and transparent testing.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3.</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Programming knowledge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In black-box testing, there is less programming knowledge is required.</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white-box testing, there is a requirement of programming knowledge.</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4.</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Algorithm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not well suitable for algorithm testing.</a:t>
                      </a:r>
                      <a:endParaRPr lang="en-US" sz="1100">
                        <a:effectLst/>
                        <a:latin typeface="Calibri"/>
                        <a:ea typeface="Calibri"/>
                        <a:cs typeface="Times New Roman"/>
                      </a:endParaRPr>
                    </a:p>
                    <a:p>
                      <a:pPr marL="0" marR="0" algn="just">
                        <a:lnSpc>
                          <a:spcPct val="115000"/>
                        </a:lnSpc>
                        <a:spcBef>
                          <a:spcPts val="0"/>
                        </a:spcBef>
                        <a:spcAft>
                          <a:spcPts val="1000"/>
                        </a:spcAft>
                      </a:pPr>
                      <a:r>
                        <a:rPr lang="en-US" sz="1200">
                          <a:solidFill>
                            <a:srgbClr val="333333"/>
                          </a:solidFill>
                          <a:effectLst/>
                          <a:latin typeface="Times New Roman"/>
                          <a:ea typeface="Times New Roman"/>
                          <a:cs typeface="Times New Roman"/>
                        </a:rPr>
                        <a:t> </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well suitable and recommended for algorithm testing.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5.</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Usage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done at higher levels of testing that are system testing and acceptance testing.</a:t>
                      </a:r>
                      <a:endParaRPr lang="en-US" sz="1100">
                        <a:effectLst/>
                        <a:latin typeface="Calibri"/>
                        <a:ea typeface="Calibri"/>
                        <a:cs typeface="Times New Roman"/>
                      </a:endParaRPr>
                    </a:p>
                    <a:p>
                      <a:pPr marL="0" marR="0" algn="just">
                        <a:lnSpc>
                          <a:spcPct val="115000"/>
                        </a:lnSpc>
                        <a:spcBef>
                          <a:spcPts val="0"/>
                        </a:spcBef>
                        <a:spcAft>
                          <a:spcPts val="1000"/>
                        </a:spcAft>
                      </a:pPr>
                      <a:r>
                        <a:rPr lang="en-US" sz="1200">
                          <a:solidFill>
                            <a:srgbClr val="333333"/>
                          </a:solidFill>
                          <a:effectLst/>
                          <a:latin typeface="Times New Roman"/>
                          <a:ea typeface="Times New Roman"/>
                          <a:cs typeface="Times New Roman"/>
                        </a:rPr>
                        <a:t> </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It is done at lower levels of testing that are unit testing and integration testing.</a:t>
                      </a:r>
                      <a:endParaRPr lang="en-US" sz="1100" dirty="0">
                        <a:effectLst/>
                        <a:latin typeface="Calibri"/>
                        <a:ea typeface="Calibri"/>
                        <a:cs typeface="Times New Roman"/>
                      </a:endParaRPr>
                    </a:p>
                  </a:txBody>
                  <a:tcPr marL="76200" marR="76200" marT="76200" marB="76200"/>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939334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v/s Black box testing</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5510271"/>
              </p:ext>
            </p:extLst>
          </p:nvPr>
        </p:nvGraphicFramePr>
        <p:xfrm>
          <a:off x="1219200" y="1752600"/>
          <a:ext cx="10664824" cy="6766560"/>
        </p:xfrm>
        <a:graphic>
          <a:graphicData uri="http://schemas.openxmlformats.org/drawingml/2006/table">
            <a:tbl>
              <a:tblPr firstRow="1" bandRow="1">
                <a:tableStyleId>{5C22544A-7EE6-4342-B048-85BDC9FD1C3A}</a:tableStyleId>
              </a:tblPr>
              <a:tblGrid>
                <a:gridCol w="684212"/>
                <a:gridCol w="1905000"/>
                <a:gridCol w="3505200"/>
                <a:gridCol w="4570412"/>
              </a:tblGrid>
              <a:tr h="370840">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S.no.</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a:solidFill>
                            <a:srgbClr val="000000"/>
                          </a:solidFill>
                          <a:effectLst/>
                          <a:latin typeface="Times New Roman"/>
                          <a:ea typeface="Times New Roman"/>
                          <a:cs typeface="Times New Roman"/>
                        </a:rPr>
                        <a:t>On the basis of</a:t>
                      </a:r>
                      <a:endParaRPr lang="en-US" sz="110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Black Box testing</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White Box testing</a:t>
                      </a:r>
                      <a:endParaRPr lang="en-US" sz="1100" dirty="0">
                        <a:effectLst/>
                        <a:latin typeface="Calibri"/>
                        <a:ea typeface="Calibri"/>
                        <a:cs typeface="Times New Roman"/>
                      </a:endParaRPr>
                    </a:p>
                  </a:txBody>
                  <a:tcPr marL="114300" marR="114300" marT="114300" marB="114300"/>
                </a:tc>
              </a:tr>
              <a:tr h="370840">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6.</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Automation</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hard to automate black-box testing due to the dependency of testers and programmers on each other.</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easy to automate the white box testing.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7.</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Tested by</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mainly performed by the software testers.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mainly performed by developers.</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8.</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Time-consuming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less time-consuming. In Black box testing, time consumption depends upon the availability of the functional specifications.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more time-consuming. It takes a long time to design test cases due to lengthy code.</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9.</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Base of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base of this testing is external expectations.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base of this testing is coding which is responsible for internal working.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10.</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Exhaustive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less exhaustive than White Box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more exhaustive than Black Box testing.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11.</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Implementation knowledge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black-box testing, there is no implementation knowledge is required.</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white-box testing, there is a requirement of implementation knowledge.</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12.</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Aim</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main objective of implementing black box testing is to specify the business needs or the customer's requirements.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Its main objective is to check the code quality.</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13.</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Defect detection</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black-box testing, defects are identified once the code is ready.</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Whereas, in white box testing, there is a possibility of early detection of defects.</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14.</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Testing method</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can be performed by trial and error technique.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can test data domain and data boundaries in a better way.</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15.</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Types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Mainly, there are three types of black-box testing</a:t>
                      </a:r>
                      <a:r>
                        <a:rPr lang="en-US" sz="1200" b="1">
                          <a:solidFill>
                            <a:srgbClr val="333333"/>
                          </a:solidFill>
                          <a:effectLst/>
                          <a:latin typeface="Times New Roman"/>
                          <a:ea typeface="Times New Roman"/>
                          <a:cs typeface="Times New Roman"/>
                        </a:rPr>
                        <a:t>: functional testing, Non-Functional testing, </a:t>
                      </a:r>
                      <a:r>
                        <a:rPr lang="en-US" sz="1200">
                          <a:solidFill>
                            <a:srgbClr val="333333"/>
                          </a:solidFill>
                          <a:effectLst/>
                          <a:latin typeface="Times New Roman"/>
                          <a:ea typeface="Times New Roman"/>
                          <a:cs typeface="Times New Roman"/>
                        </a:rPr>
                        <a:t>and </a:t>
                      </a:r>
                      <a:r>
                        <a:rPr lang="en-US" sz="1200" b="1">
                          <a:solidFill>
                            <a:srgbClr val="333333"/>
                          </a:solidFill>
                          <a:effectLst/>
                          <a:latin typeface="Times New Roman"/>
                          <a:ea typeface="Times New Roman"/>
                          <a:cs typeface="Times New Roman"/>
                        </a:rPr>
                        <a:t>Regression testing</a:t>
                      </a:r>
                      <a:r>
                        <a:rPr lang="en-US" sz="1200">
                          <a:solidFill>
                            <a:srgbClr val="333333"/>
                          </a:solidFill>
                          <a:effectLst/>
                          <a:latin typeface="Times New Roman"/>
                          <a:ea typeface="Times New Roman"/>
                          <a:cs typeface="Times New Roman"/>
                        </a:rPr>
                        <a:t>.</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types of white box testing are – </a:t>
                      </a:r>
                      <a:r>
                        <a:rPr lang="en-US" sz="1200" b="1">
                          <a:solidFill>
                            <a:srgbClr val="333333"/>
                          </a:solidFill>
                          <a:effectLst/>
                          <a:latin typeface="Times New Roman"/>
                          <a:ea typeface="Times New Roman"/>
                          <a:cs typeface="Times New Roman"/>
                        </a:rPr>
                        <a:t>Path testing, Loop testing, </a:t>
                      </a:r>
                      <a:r>
                        <a:rPr lang="en-US" sz="1200">
                          <a:solidFill>
                            <a:srgbClr val="333333"/>
                          </a:solidFill>
                          <a:effectLst/>
                          <a:latin typeface="Times New Roman"/>
                          <a:ea typeface="Times New Roman"/>
                          <a:cs typeface="Times New Roman"/>
                        </a:rPr>
                        <a:t>and </a:t>
                      </a:r>
                      <a:r>
                        <a:rPr lang="en-US" sz="1200" b="1">
                          <a:solidFill>
                            <a:srgbClr val="333333"/>
                          </a:solidFill>
                          <a:effectLst/>
                          <a:latin typeface="Times New Roman"/>
                          <a:ea typeface="Times New Roman"/>
                          <a:cs typeface="Times New Roman"/>
                        </a:rPr>
                        <a:t>Condition testing</a:t>
                      </a:r>
                      <a:r>
                        <a:rPr lang="en-US" sz="1200">
                          <a:solidFill>
                            <a:srgbClr val="333333"/>
                          </a:solidFill>
                          <a:effectLst/>
                          <a:latin typeface="Times New Roman"/>
                          <a:ea typeface="Times New Roman"/>
                          <a:cs typeface="Times New Roman"/>
                        </a:rPr>
                        <a:t>.</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16.</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Errors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does not find the errors related to the code.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In white-box testing, there is the detection of hidden errors. It also helps to optimize the code.</a:t>
                      </a:r>
                      <a:endParaRPr lang="en-US" sz="1100" dirty="0">
                        <a:effectLst/>
                        <a:latin typeface="Calibri"/>
                        <a:ea typeface="Calibri"/>
                        <a:cs typeface="Times New Roman"/>
                      </a:endParaRPr>
                    </a:p>
                  </a:txBody>
                  <a:tcPr marL="76200" marR="76200" marT="76200" marB="76200"/>
                </a:tc>
              </a:tr>
            </a:tbl>
          </a:graphicData>
        </a:graphic>
      </p:graphicFrame>
    </p:spTree>
    <p:extLst>
      <p:ext uri="{BB962C8B-B14F-4D97-AF65-F5344CB8AC3E}">
        <p14:creationId xmlns:p14="http://schemas.microsoft.com/office/powerpoint/2010/main" val="200108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US" dirty="0"/>
          </a:p>
        </p:txBody>
      </p:sp>
      <p:sp>
        <p:nvSpPr>
          <p:cNvPr id="3" name="Content Placeholder 2"/>
          <p:cNvSpPr>
            <a:spLocks noGrp="1"/>
          </p:cNvSpPr>
          <p:nvPr>
            <p:ph idx="1"/>
          </p:nvPr>
        </p:nvSpPr>
        <p:spPr/>
        <p:txBody>
          <a:bodyPr/>
          <a:lstStyle/>
          <a:p>
            <a:r>
              <a:rPr lang="en-US" dirty="0" smtClean="0"/>
              <a:t>So</a:t>
            </a:r>
            <a:r>
              <a:rPr lang="en-US" dirty="0"/>
              <a:t>, both white box testing and black box testing are required for the successful delivery of software. </a:t>
            </a:r>
            <a:endParaRPr lang="en-US" dirty="0" smtClean="0"/>
          </a:p>
          <a:p>
            <a:r>
              <a:rPr lang="en-US" dirty="0" smtClean="0"/>
              <a:t>But </a:t>
            </a:r>
            <a:r>
              <a:rPr lang="en-US" dirty="0"/>
              <a:t>100% testing is not possible with both cases</a:t>
            </a:r>
            <a:r>
              <a:rPr lang="en-US" dirty="0" smtClean="0"/>
              <a:t>.</a:t>
            </a:r>
          </a:p>
          <a:p>
            <a:r>
              <a:rPr lang="en-US" dirty="0" smtClean="0"/>
              <a:t> </a:t>
            </a:r>
            <a:r>
              <a:rPr lang="en-US" dirty="0"/>
              <a:t>Tester is majorly responsible for finding the maximum defects to improve the application's efficiency. </a:t>
            </a:r>
            <a:endParaRPr lang="en-US" dirty="0" smtClean="0"/>
          </a:p>
          <a:p>
            <a:r>
              <a:rPr lang="en-US" dirty="0" smtClean="0"/>
              <a:t>Both </a:t>
            </a:r>
            <a:r>
              <a:rPr lang="en-US" dirty="0"/>
              <a:t>black box testing and white box testing are done to certify that an application is working as expected.</a:t>
            </a:r>
          </a:p>
          <a:p>
            <a:r>
              <a:rPr lang="en-US" dirty="0"/>
              <a:t>Hence, it is necessary to understand both testing techniques. </a:t>
            </a:r>
            <a:endParaRPr lang="en-US" dirty="0" smtClean="0"/>
          </a:p>
          <a:p>
            <a:r>
              <a:rPr lang="en-US" dirty="0" smtClean="0"/>
              <a:t>It </a:t>
            </a:r>
            <a:r>
              <a:rPr lang="en-US" dirty="0"/>
              <a:t>will also be helpful to learn the difference between both terms to effectively pick up the right option.</a:t>
            </a:r>
          </a:p>
          <a:p>
            <a:endParaRPr lang="en-US" dirty="0"/>
          </a:p>
        </p:txBody>
      </p:sp>
    </p:spTree>
    <p:extLst>
      <p:ext uri="{BB962C8B-B14F-4D97-AF65-F5344CB8AC3E}">
        <p14:creationId xmlns:p14="http://schemas.microsoft.com/office/powerpoint/2010/main" val="3413347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609600"/>
          </a:xfrm>
        </p:spPr>
        <p:txBody>
          <a:bodyPr/>
          <a:lstStyle/>
          <a:p>
            <a:r>
              <a:rPr lang="en-US" dirty="0"/>
              <a:t>Automation Tools for Testing Android Applications</a:t>
            </a:r>
            <a:br>
              <a:rPr lang="en-US" dirty="0"/>
            </a:br>
            <a:endParaRPr lang="en-US" dirty="0"/>
          </a:p>
        </p:txBody>
      </p:sp>
      <p:sp>
        <p:nvSpPr>
          <p:cNvPr id="3" name="Content Placeholder 2"/>
          <p:cNvSpPr>
            <a:spLocks noGrp="1"/>
          </p:cNvSpPr>
          <p:nvPr>
            <p:ph idx="1"/>
          </p:nvPr>
        </p:nvSpPr>
        <p:spPr>
          <a:xfrm>
            <a:off x="1218882" y="1066800"/>
            <a:ext cx="10665222" cy="5181600"/>
          </a:xfrm>
        </p:spPr>
        <p:txBody>
          <a:bodyPr>
            <a:normAutofit/>
          </a:bodyPr>
          <a:lstStyle/>
          <a:p>
            <a:r>
              <a:rPr lang="en-US" dirty="0" smtClean="0"/>
              <a:t>Testing </a:t>
            </a:r>
            <a:r>
              <a:rPr lang="en-US" dirty="0"/>
              <a:t>mobile apps is a critical component of the software development cycle. </a:t>
            </a:r>
            <a:endParaRPr lang="en-US" dirty="0" smtClean="0"/>
          </a:p>
          <a:p>
            <a:r>
              <a:rPr lang="en-US" dirty="0" smtClean="0"/>
              <a:t>However</a:t>
            </a:r>
            <a:r>
              <a:rPr lang="en-US" dirty="0"/>
              <a:t>, it takes quite some time and resources and can be a challenge when there is a need to meet tight deadlines</a:t>
            </a:r>
            <a:r>
              <a:rPr lang="en-US" dirty="0" smtClean="0"/>
              <a:t>.</a:t>
            </a:r>
          </a:p>
          <a:p>
            <a:r>
              <a:rPr lang="en-US" dirty="0" smtClean="0"/>
              <a:t>Also</a:t>
            </a:r>
            <a:r>
              <a:rPr lang="en-US" dirty="0"/>
              <a:t>, most users want fast services and may not have the patience to wait for a developer to sort out defects in a piece of software when they can easily go to a competitor. </a:t>
            </a:r>
            <a:br>
              <a:rPr lang="en-US" dirty="0"/>
            </a:br>
            <a:r>
              <a:rPr lang="en-US" dirty="0"/>
              <a:t>For this reason, software companies need to have efficient, fast and reliable testing tools and practices for all their apps. </a:t>
            </a:r>
            <a:endParaRPr lang="en-US" dirty="0" smtClean="0"/>
          </a:p>
          <a:p>
            <a:r>
              <a:rPr lang="en-US" dirty="0" smtClean="0"/>
              <a:t>While </a:t>
            </a:r>
            <a:r>
              <a:rPr lang="en-US" dirty="0"/>
              <a:t>manual testing and tools have some successes, they may be slow and sometimes ineffective when there are many apps to test. </a:t>
            </a:r>
            <a:endParaRPr lang="en-US" dirty="0" smtClean="0"/>
          </a:p>
          <a:p>
            <a:r>
              <a:rPr lang="en-US" dirty="0" smtClean="0"/>
              <a:t>As </a:t>
            </a:r>
            <a:r>
              <a:rPr lang="en-US" dirty="0"/>
              <a:t>such, developers need to prioritize automation. </a:t>
            </a:r>
            <a:br>
              <a:rPr lang="en-US" dirty="0"/>
            </a:br>
            <a:r>
              <a:rPr lang="en-US" dirty="0"/>
              <a:t>Adding automation is, however, not just picking any tool from the saturated market</a:t>
            </a:r>
            <a:r>
              <a:rPr lang="en-US" dirty="0" smtClean="0"/>
              <a:t>.</a:t>
            </a:r>
          </a:p>
          <a:p>
            <a:r>
              <a:rPr lang="en-US" dirty="0" smtClean="0"/>
              <a:t> </a:t>
            </a:r>
            <a:r>
              <a:rPr lang="en-US" dirty="0"/>
              <a:t>Some tools are better than others. </a:t>
            </a:r>
            <a:endParaRPr lang="en-US" dirty="0" smtClean="0"/>
          </a:p>
          <a:p>
            <a:r>
              <a:rPr lang="en-US" dirty="0" smtClean="0"/>
              <a:t>To </a:t>
            </a:r>
            <a:r>
              <a:rPr lang="en-US" dirty="0"/>
              <a:t>pick the best, there needs to be an understating of the app, what to test, what can be automated, and many other issues. </a:t>
            </a:r>
          </a:p>
          <a:p>
            <a:endParaRPr lang="en-US" dirty="0"/>
          </a:p>
        </p:txBody>
      </p:sp>
    </p:spTree>
    <p:extLst>
      <p:ext uri="{BB962C8B-B14F-4D97-AF65-F5344CB8AC3E}">
        <p14:creationId xmlns:p14="http://schemas.microsoft.com/office/powerpoint/2010/main" val="2272701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Android App Testing Automation Tools</a:t>
            </a:r>
            <a:br>
              <a:rPr lang="en-US" dirty="0"/>
            </a:br>
            <a:endParaRPr lang="en-US" dirty="0"/>
          </a:p>
        </p:txBody>
      </p:sp>
      <p:sp>
        <p:nvSpPr>
          <p:cNvPr id="3" name="Content Placeholder 2"/>
          <p:cNvSpPr>
            <a:spLocks noGrp="1"/>
          </p:cNvSpPr>
          <p:nvPr>
            <p:ph idx="1"/>
          </p:nvPr>
        </p:nvSpPr>
        <p:spPr/>
        <p:txBody>
          <a:bodyPr/>
          <a:lstStyle/>
          <a:p>
            <a:r>
              <a:rPr lang="en-US" dirty="0"/>
              <a:t>Usually, the </a:t>
            </a:r>
            <a:r>
              <a:rPr lang="en-US" u="sng" dirty="0">
                <a:hlinkClick r:id="rId2"/>
              </a:rPr>
              <a:t>mobile app testing</a:t>
            </a:r>
            <a:r>
              <a:rPr lang="en-US" dirty="0"/>
              <a:t> automation tools are available in both free and paid versions. Software companies with limited budgets or resources can consider using open source tools. </a:t>
            </a:r>
            <a:endParaRPr lang="en-US" dirty="0" smtClean="0"/>
          </a:p>
          <a:p>
            <a:r>
              <a:rPr lang="en-US" dirty="0" smtClean="0"/>
              <a:t>Although </a:t>
            </a:r>
            <a:r>
              <a:rPr lang="en-US" dirty="0"/>
              <a:t>free, the tools have almost all the features to automate most of the testing tasks. However, they may have a few limitations which may not have a big impact on the testing processes. </a:t>
            </a:r>
          </a:p>
          <a:p>
            <a:r>
              <a:rPr lang="en-US" dirty="0"/>
              <a:t>To help you narrow down on the right tool, here are the best mobile automation tools for Android apps. </a:t>
            </a:r>
          </a:p>
          <a:p>
            <a:endParaRPr lang="en-US" dirty="0"/>
          </a:p>
          <a:p>
            <a:endParaRPr lang="en-US" dirty="0"/>
          </a:p>
        </p:txBody>
      </p:sp>
    </p:spTree>
    <p:extLst>
      <p:ext uri="{BB962C8B-B14F-4D97-AF65-F5344CB8AC3E}">
        <p14:creationId xmlns:p14="http://schemas.microsoft.com/office/powerpoint/2010/main" val="2963252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Android App Testing Automation Tools</a:t>
            </a:r>
            <a:br>
              <a:rPr lang="en-US" dirty="0"/>
            </a:br>
            <a:endParaRPr lang="en-US" dirty="0"/>
          </a:p>
        </p:txBody>
      </p:sp>
      <p:sp>
        <p:nvSpPr>
          <p:cNvPr id="3" name="Content Placeholder 2"/>
          <p:cNvSpPr>
            <a:spLocks noGrp="1"/>
          </p:cNvSpPr>
          <p:nvPr>
            <p:ph idx="1"/>
          </p:nvPr>
        </p:nvSpPr>
        <p:spPr/>
        <p:txBody>
          <a:bodyPr/>
          <a:lstStyle/>
          <a:p>
            <a:r>
              <a:rPr lang="en-US" b="1" dirty="0"/>
              <a:t>1. </a:t>
            </a:r>
            <a:r>
              <a:rPr lang="en-US" u="sng" dirty="0" err="1" smtClean="0">
                <a:hlinkClick r:id="rId2"/>
              </a:rPr>
              <a:t>Appium</a:t>
            </a:r>
            <a:endParaRPr lang="en-US" u="sng" dirty="0" smtClean="0"/>
          </a:p>
          <a:p>
            <a:r>
              <a:rPr lang="en-US" b="1" dirty="0"/>
              <a:t>2. </a:t>
            </a:r>
            <a:r>
              <a:rPr lang="en-US" u="sng" dirty="0" err="1">
                <a:hlinkClick r:id="rId3"/>
              </a:rPr>
              <a:t>Robotium</a:t>
            </a:r>
            <a:endParaRPr lang="en-US" b="1" dirty="0"/>
          </a:p>
          <a:p>
            <a:r>
              <a:rPr lang="en-US" b="1" dirty="0"/>
              <a:t>3. </a:t>
            </a:r>
            <a:r>
              <a:rPr lang="en-US" u="sng" dirty="0" err="1">
                <a:hlinkClick r:id="rId4"/>
              </a:rPr>
              <a:t>Kobiton</a:t>
            </a:r>
            <a:endParaRPr lang="en-US" b="1" dirty="0"/>
          </a:p>
          <a:p>
            <a:r>
              <a:rPr lang="en-US" b="1" dirty="0"/>
              <a:t>4. </a:t>
            </a:r>
            <a:r>
              <a:rPr lang="en-US" u="sng" dirty="0">
                <a:hlinkClick r:id="rId5"/>
              </a:rPr>
              <a:t>Squish For Android</a:t>
            </a:r>
            <a:endParaRPr lang="en-US" b="1" dirty="0"/>
          </a:p>
          <a:p>
            <a:r>
              <a:rPr lang="en-US" b="1" dirty="0"/>
              <a:t>5. KMAX</a:t>
            </a:r>
          </a:p>
          <a:p>
            <a:r>
              <a:rPr lang="en-US" b="1" dirty="0"/>
              <a:t>6. </a:t>
            </a:r>
            <a:r>
              <a:rPr lang="en-US" u="sng" dirty="0" err="1">
                <a:hlinkClick r:id="rId6"/>
              </a:rPr>
              <a:t>Experitest</a:t>
            </a:r>
            <a:endParaRPr lang="en-US" b="1" dirty="0"/>
          </a:p>
          <a:p>
            <a:r>
              <a:rPr lang="en-US" b="1" dirty="0"/>
              <a:t>7. </a:t>
            </a:r>
            <a:r>
              <a:rPr lang="en-US" b="1" dirty="0" err="1"/>
              <a:t>Moneytalk</a:t>
            </a:r>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355229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u="sng" dirty="0" err="1">
                <a:hlinkClick r:id="rId2"/>
              </a:rPr>
              <a:t>Appium</a:t>
            </a:r>
            <a:endParaRPr lang="en-US" dirty="0"/>
          </a:p>
        </p:txBody>
      </p:sp>
      <p:sp>
        <p:nvSpPr>
          <p:cNvPr id="3" name="Content Placeholder 2"/>
          <p:cNvSpPr>
            <a:spLocks noGrp="1"/>
          </p:cNvSpPr>
          <p:nvPr>
            <p:ph idx="1"/>
          </p:nvPr>
        </p:nvSpPr>
        <p:spPr/>
        <p:txBody>
          <a:bodyPr/>
          <a:lstStyle/>
          <a:p>
            <a:r>
              <a:rPr lang="en-US" dirty="0" smtClean="0"/>
              <a:t>This </a:t>
            </a:r>
            <a:r>
              <a:rPr lang="en-US" dirty="0"/>
              <a:t>is an open source automation tool that supports a wide range of Android operating system versions starting from 2.3 upwards. It has a UI </a:t>
            </a:r>
            <a:r>
              <a:rPr lang="en-US" dirty="0" err="1"/>
              <a:t>Automator</a:t>
            </a:r>
            <a:r>
              <a:rPr lang="en-US" dirty="0"/>
              <a:t> and support for a wide range of programming languages. For example, it works on apps written in </a:t>
            </a:r>
            <a:r>
              <a:rPr lang="en-US" u="sng" dirty="0">
                <a:hlinkClick r:id="rId3"/>
              </a:rPr>
              <a:t>Java</a:t>
            </a:r>
            <a:r>
              <a:rPr lang="en-US" dirty="0"/>
              <a:t>, </a:t>
            </a:r>
            <a:r>
              <a:rPr lang="en-US" u="sng" dirty="0">
                <a:hlinkClick r:id="rId4"/>
              </a:rPr>
              <a:t>Ruby</a:t>
            </a:r>
            <a:r>
              <a:rPr lang="en-US" dirty="0"/>
              <a:t>, </a:t>
            </a:r>
            <a:r>
              <a:rPr lang="en-US" u="sng" dirty="0">
                <a:hlinkClick r:id="rId5"/>
              </a:rPr>
              <a:t>PHP</a:t>
            </a:r>
            <a:r>
              <a:rPr lang="en-US" dirty="0"/>
              <a:t>, Node, </a:t>
            </a:r>
            <a:r>
              <a:rPr lang="en-US" u="sng" dirty="0">
                <a:hlinkClick r:id="rId6"/>
              </a:rPr>
              <a:t>Python</a:t>
            </a:r>
            <a:r>
              <a:rPr lang="en-US" dirty="0"/>
              <a:t>, </a:t>
            </a:r>
            <a:r>
              <a:rPr lang="en-US" u="sng" dirty="0">
                <a:hlinkClick r:id="rId7"/>
              </a:rPr>
              <a:t>C#</a:t>
            </a:r>
            <a:r>
              <a:rPr lang="en-US" dirty="0"/>
              <a:t> and others as well as the ones in the </a:t>
            </a:r>
            <a:r>
              <a:rPr lang="en-US" dirty="0" err="1"/>
              <a:t>WebDriver</a:t>
            </a:r>
            <a:r>
              <a:rPr lang="en-US" dirty="0"/>
              <a:t> library. </a:t>
            </a:r>
            <a:br>
              <a:rPr lang="en-US" dirty="0"/>
            </a:br>
            <a:r>
              <a:rPr lang="en-US" dirty="0"/>
              <a:t>The </a:t>
            </a:r>
            <a:r>
              <a:rPr lang="en-US" dirty="0" err="1"/>
              <a:t>Appium</a:t>
            </a:r>
            <a:r>
              <a:rPr lang="en-US" dirty="0"/>
              <a:t> is a cross-platform automation tool and has the ability to easily test multiple devices in parallel. In addition, there is great support and advice from the large open-source community. This tool is available from </a:t>
            </a:r>
            <a:r>
              <a:rPr lang="en-US" dirty="0" err="1"/>
              <a:t>GitHub</a:t>
            </a:r>
            <a:r>
              <a:rPr lang="en-US" dirty="0"/>
              <a:t> and is easy to install and low maintenance tool. Since it has a standard </a:t>
            </a:r>
            <a:r>
              <a:rPr lang="en-US" dirty="0" err="1"/>
              <a:t>robotization</a:t>
            </a:r>
            <a:r>
              <a:rPr lang="en-US" dirty="0"/>
              <a:t> APIs, it does not require recompiling the application. </a:t>
            </a:r>
            <a:br>
              <a:rPr lang="en-US" dirty="0"/>
            </a:br>
            <a:r>
              <a:rPr lang="en-US" dirty="0"/>
              <a:t>The tool has a few limitations such as lack of detailed reports and being a bit slow as the tests rely on a remote web driver. </a:t>
            </a:r>
          </a:p>
          <a:p>
            <a:endParaRPr lang="en-US" dirty="0"/>
          </a:p>
        </p:txBody>
      </p:sp>
    </p:spTree>
    <p:extLst>
      <p:ext uri="{BB962C8B-B14F-4D97-AF65-F5344CB8AC3E}">
        <p14:creationId xmlns:p14="http://schemas.microsoft.com/office/powerpoint/2010/main" val="87437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Debug Database in Android?</a:t>
            </a:r>
          </a:p>
        </p:txBody>
      </p:sp>
      <p:sp>
        <p:nvSpPr>
          <p:cNvPr id="3" name="Content Placeholder 2"/>
          <p:cNvSpPr>
            <a:spLocks noGrp="1"/>
          </p:cNvSpPr>
          <p:nvPr>
            <p:ph idx="1"/>
          </p:nvPr>
        </p:nvSpPr>
        <p:spPr/>
        <p:txBody>
          <a:bodyPr/>
          <a:lstStyle/>
          <a:p>
            <a:pPr lvl="0"/>
            <a:r>
              <a:rPr lang="en-US" dirty="0"/>
              <a:t>The Android Debug Database library is a useful tool for troubleshooting databases and shared preferences in Android </a:t>
            </a:r>
            <a:r>
              <a:rPr lang="en-US" dirty="0" smtClean="0"/>
              <a:t>apps.</a:t>
            </a:r>
          </a:p>
          <a:p>
            <a:pPr lvl="0"/>
            <a:r>
              <a:rPr lang="en-US" dirty="0" smtClean="0"/>
              <a:t>Using </a:t>
            </a:r>
            <a:r>
              <a:rPr lang="en-US" dirty="0"/>
              <a:t>Android Debug Database Library in your </a:t>
            </a:r>
            <a:r>
              <a:rPr lang="en-US" dirty="0" smtClean="0"/>
              <a:t>application.</a:t>
            </a:r>
          </a:p>
          <a:p>
            <a:pPr lvl="0"/>
            <a:r>
              <a:rPr lang="en-US" dirty="0" smtClean="0"/>
              <a:t>That's </a:t>
            </a:r>
            <a:r>
              <a:rPr lang="en-US" dirty="0"/>
              <a:t>all, just start the application, you will see in the </a:t>
            </a:r>
            <a:r>
              <a:rPr lang="en-US" dirty="0" err="1"/>
              <a:t>logcat</a:t>
            </a:r>
            <a:r>
              <a:rPr lang="en-US" dirty="0"/>
              <a:t> an entry like follows : </a:t>
            </a:r>
            <a:r>
              <a:rPr lang="en-US" b="1" dirty="0"/>
              <a:t>D/</a:t>
            </a:r>
            <a:r>
              <a:rPr lang="en-US" b="1" dirty="0" err="1"/>
              <a:t>DebugDB</a:t>
            </a:r>
            <a:r>
              <a:rPr lang="en-US" b="1" dirty="0"/>
              <a:t>: Open http://XXX.XXX.X.XXX:8080 in your browser</a:t>
            </a:r>
            <a:r>
              <a:rPr lang="en-US" dirty="0"/>
              <a:t>. </a:t>
            </a:r>
            <a:endParaRPr lang="en-US" dirty="0" smtClean="0"/>
          </a:p>
          <a:p>
            <a:pPr lvl="0"/>
            <a:r>
              <a:rPr lang="en-US" dirty="0" smtClean="0"/>
              <a:t>You </a:t>
            </a:r>
            <a:r>
              <a:rPr lang="en-US" dirty="0"/>
              <a:t>can also always get the debug address </a:t>
            </a:r>
            <a:r>
              <a:rPr lang="en-US" dirty="0" err="1"/>
              <a:t>url</a:t>
            </a:r>
            <a:r>
              <a:rPr lang="en-US" dirty="0"/>
              <a:t> from your code by calling the method </a:t>
            </a:r>
            <a:r>
              <a:rPr lang="en-US" dirty="0" err="1"/>
              <a:t>DebugDB</a:t>
            </a:r>
            <a:r>
              <a:rPr lang="en-US" dirty="0"/>
              <a:t>. </a:t>
            </a:r>
            <a:r>
              <a:rPr lang="en-US" dirty="0" err="1"/>
              <a:t>getAddressLog</a:t>
            </a:r>
            <a:r>
              <a:rPr lang="en-US" dirty="0"/>
              <a:t>();</a:t>
            </a:r>
          </a:p>
          <a:p>
            <a:endParaRPr lang="en-US" dirty="0"/>
          </a:p>
        </p:txBody>
      </p:sp>
    </p:spTree>
    <p:extLst>
      <p:ext uri="{BB962C8B-B14F-4D97-AF65-F5344CB8AC3E}">
        <p14:creationId xmlns:p14="http://schemas.microsoft.com/office/powerpoint/2010/main" val="2934492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u="sng" dirty="0" err="1">
                <a:hlinkClick r:id="rId2"/>
              </a:rPr>
              <a:t>Robotium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is an open-source automation tool that supports native and hybrid mobile apps running Android versions from 1.6 upwards. </a:t>
            </a:r>
            <a:endParaRPr lang="en-US" dirty="0" smtClean="0"/>
          </a:p>
          <a:p>
            <a:r>
              <a:rPr lang="en-US" dirty="0" smtClean="0"/>
              <a:t>It </a:t>
            </a:r>
            <a:r>
              <a:rPr lang="en-US" dirty="0"/>
              <a:t>provides an easy and quick way to write test cases and scenarios without requiring high levels of coding. Other benefits include support for several languages. </a:t>
            </a:r>
            <a:endParaRPr lang="en-US" dirty="0" smtClean="0"/>
          </a:p>
          <a:p>
            <a:r>
              <a:rPr lang="en-US" dirty="0" smtClean="0"/>
              <a:t>Also</a:t>
            </a:r>
            <a:r>
              <a:rPr lang="en-US" dirty="0"/>
              <a:t>, it is capable of automatically running multiple Android routines. The tool is ideal for small software companies with limited budgets. </a:t>
            </a:r>
          </a:p>
          <a:p>
            <a:pPr marL="0" indent="0">
              <a:buNone/>
            </a:pPr>
            <a:endParaRPr lang="en-US" dirty="0" smtClean="0"/>
          </a:p>
          <a:p>
            <a:endParaRPr lang="en-US" dirty="0"/>
          </a:p>
        </p:txBody>
      </p:sp>
    </p:spTree>
    <p:extLst>
      <p:ext uri="{BB962C8B-B14F-4D97-AF65-F5344CB8AC3E}">
        <p14:creationId xmlns:p14="http://schemas.microsoft.com/office/powerpoint/2010/main" val="2714187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benefits include: </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pPr lvl="0"/>
            <a:r>
              <a:rPr lang="en-US" dirty="0" smtClean="0"/>
              <a:t>Robust </a:t>
            </a:r>
            <a:r>
              <a:rPr lang="en-US" dirty="0"/>
              <a:t>tests</a:t>
            </a:r>
          </a:p>
          <a:p>
            <a:pPr lvl="0"/>
            <a:r>
              <a:rPr lang="en-US" dirty="0"/>
              <a:t>Supports testing native and hybrid mobile apps</a:t>
            </a:r>
          </a:p>
          <a:p>
            <a:pPr lvl="0"/>
            <a:r>
              <a:rPr lang="en-US" dirty="0"/>
              <a:t>Faster testing speeds</a:t>
            </a:r>
          </a:p>
          <a:p>
            <a:pPr lvl="0"/>
            <a:r>
              <a:rPr lang="en-US" dirty="0"/>
              <a:t>Ability to perform simultaneous tests</a:t>
            </a:r>
          </a:p>
          <a:p>
            <a:pPr lvl="0"/>
            <a:r>
              <a:rPr lang="en-US" dirty="0"/>
              <a:t>Simulate user behaviors such as clicking, touching, typing, etc.</a:t>
            </a:r>
          </a:p>
          <a:p>
            <a:r>
              <a:rPr lang="en-US" dirty="0"/>
              <a:t>Although powerful, it lacks the Record and Play functions and does not have screenshots. Also, it can take long before getting the tests to run. </a:t>
            </a:r>
          </a:p>
          <a:p>
            <a:endParaRPr lang="en-US" dirty="0"/>
          </a:p>
        </p:txBody>
      </p:sp>
    </p:spTree>
    <p:extLst>
      <p:ext uri="{BB962C8B-B14F-4D97-AF65-F5344CB8AC3E}">
        <p14:creationId xmlns:p14="http://schemas.microsoft.com/office/powerpoint/2010/main" val="485584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u="sng" dirty="0" err="1">
                <a:hlinkClick r:id="rId2"/>
              </a:rPr>
              <a:t>Kobiton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err="1"/>
              <a:t>Kobiton</a:t>
            </a:r>
            <a:r>
              <a:rPr lang="en-US" dirty="0"/>
              <a:t> automation tool has both free and paid versions. </a:t>
            </a:r>
            <a:endParaRPr lang="en-US" dirty="0" smtClean="0"/>
          </a:p>
          <a:p>
            <a:r>
              <a:rPr lang="en-US" dirty="0" smtClean="0"/>
              <a:t>Either </a:t>
            </a:r>
            <a:r>
              <a:rPr lang="en-US" dirty="0"/>
              <a:t>of them gives the testers the ability to check the real devices. </a:t>
            </a:r>
            <a:endParaRPr lang="en-US" dirty="0" smtClean="0"/>
          </a:p>
          <a:p>
            <a:r>
              <a:rPr lang="en-US" dirty="0" smtClean="0"/>
              <a:t>It </a:t>
            </a:r>
            <a:r>
              <a:rPr lang="en-US" dirty="0"/>
              <a:t>also supports automation of actions that manual testing would require. </a:t>
            </a:r>
            <a:endParaRPr lang="en-US" dirty="0" smtClean="0"/>
          </a:p>
          <a:p>
            <a:r>
              <a:rPr lang="en-US" dirty="0" smtClean="0"/>
              <a:t>This </a:t>
            </a:r>
            <a:r>
              <a:rPr lang="en-US" dirty="0"/>
              <a:t>includes orientation, speaker and camera control, GPS simulations, multi-touch gestures, connection management and more. </a:t>
            </a:r>
            <a:br>
              <a:rPr lang="en-US" dirty="0"/>
            </a:br>
            <a:r>
              <a:rPr lang="en-US" dirty="0"/>
              <a:t>The </a:t>
            </a:r>
            <a:r>
              <a:rPr lang="en-US" dirty="0" err="1"/>
              <a:t>Kobiton</a:t>
            </a:r>
            <a:r>
              <a:rPr lang="en-US" dirty="0"/>
              <a:t> tool will also capture all the actions by the tester hence making it easier and quicker to identify and resolve issues. </a:t>
            </a:r>
          </a:p>
          <a:p>
            <a:endParaRPr lang="en-US" dirty="0"/>
          </a:p>
        </p:txBody>
      </p:sp>
    </p:spTree>
    <p:extLst>
      <p:ext uri="{BB962C8B-B14F-4D97-AF65-F5344CB8AC3E}">
        <p14:creationId xmlns:p14="http://schemas.microsoft.com/office/powerpoint/2010/main" val="278860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include: </a:t>
            </a:r>
            <a:br>
              <a:rPr lang="en-US" dirty="0"/>
            </a:br>
            <a:endParaRPr lang="en-US" dirty="0"/>
          </a:p>
        </p:txBody>
      </p:sp>
      <p:sp>
        <p:nvSpPr>
          <p:cNvPr id="3" name="Content Placeholder 2"/>
          <p:cNvSpPr>
            <a:spLocks noGrp="1"/>
          </p:cNvSpPr>
          <p:nvPr>
            <p:ph idx="1"/>
          </p:nvPr>
        </p:nvSpPr>
        <p:spPr/>
        <p:txBody>
          <a:bodyPr>
            <a:normAutofit/>
          </a:bodyPr>
          <a:lstStyle/>
          <a:p>
            <a:r>
              <a:rPr lang="en-US" dirty="0"/>
              <a:t> </a:t>
            </a:r>
          </a:p>
          <a:p>
            <a:pPr lvl="0"/>
            <a:r>
              <a:rPr lang="en-US" dirty="0"/>
              <a:t>Ability to test using real, cloud-based mobile devices and a variety of configurations</a:t>
            </a:r>
          </a:p>
          <a:p>
            <a:pPr lvl="0"/>
            <a:r>
              <a:rPr lang="en-US" dirty="0"/>
              <a:t>Centralized logs that make it easier to check the testing logs and history</a:t>
            </a:r>
          </a:p>
          <a:p>
            <a:pPr lvl="0"/>
            <a:r>
              <a:rPr lang="en-US" dirty="0"/>
              <a:t>Easy to install, simple user interface</a:t>
            </a:r>
          </a:p>
          <a:p>
            <a:pPr lvl="0"/>
            <a:r>
              <a:rPr lang="en-US" dirty="0"/>
              <a:t>Free trial for limited time</a:t>
            </a:r>
          </a:p>
          <a:p>
            <a:pPr lvl="0"/>
            <a:r>
              <a:rPr lang="en-US" dirty="0"/>
              <a:t>Access to over 350 real devices on the cloud</a:t>
            </a:r>
          </a:p>
          <a:p>
            <a:pPr lvl="0"/>
            <a:r>
              <a:rPr lang="en-US" dirty="0"/>
              <a:t>Parallel tests</a:t>
            </a:r>
          </a:p>
          <a:p>
            <a:pPr lvl="0"/>
            <a:r>
              <a:rPr lang="en-US" dirty="0"/>
              <a:t>Detailed results, logs, screen captures video, as well as system metrics such as the battery, and memory performance.</a:t>
            </a:r>
          </a:p>
          <a:p>
            <a:r>
              <a:rPr lang="en-US" dirty="0"/>
              <a:t>Although it is free for the basic features, users can upgrade to other versions with additional functionalities at a monthly fee of between </a:t>
            </a:r>
            <a:r>
              <a:rPr lang="en-US" i="1" dirty="0"/>
              <a:t>$50 and $300</a:t>
            </a:r>
            <a:r>
              <a:rPr lang="en-US" dirty="0"/>
              <a:t>. </a:t>
            </a:r>
          </a:p>
          <a:p>
            <a:endParaRPr lang="en-US" dirty="0"/>
          </a:p>
        </p:txBody>
      </p:sp>
    </p:spTree>
    <p:extLst>
      <p:ext uri="{BB962C8B-B14F-4D97-AF65-F5344CB8AC3E}">
        <p14:creationId xmlns:p14="http://schemas.microsoft.com/office/powerpoint/2010/main" val="387201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u="sng" dirty="0">
                <a:hlinkClick r:id="rId2"/>
              </a:rPr>
              <a:t>Squish For Android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Squish </a:t>
            </a:r>
            <a:r>
              <a:rPr lang="en-US" dirty="0"/>
              <a:t>for Android is a premium automation tool that supports native, web and hybrid mobile apps. </a:t>
            </a:r>
            <a:endParaRPr lang="en-US" dirty="0" smtClean="0"/>
          </a:p>
          <a:p>
            <a:r>
              <a:rPr lang="en-US" dirty="0" smtClean="0"/>
              <a:t>The </a:t>
            </a:r>
            <a:r>
              <a:rPr lang="en-US" dirty="0"/>
              <a:t>automation tool runs on both real and simulated devices and does not require rooting the device under test. </a:t>
            </a:r>
            <a:endParaRPr lang="en-US" dirty="0" smtClean="0"/>
          </a:p>
          <a:p>
            <a:r>
              <a:rPr lang="en-US" dirty="0" smtClean="0"/>
              <a:t>The </a:t>
            </a:r>
            <a:r>
              <a:rPr lang="en-US" dirty="0"/>
              <a:t>easy to use tool allows testers to get started with the automated GUI quickly and easily. </a:t>
            </a:r>
          </a:p>
          <a:p>
            <a:endParaRPr lang="en-US" dirty="0"/>
          </a:p>
        </p:txBody>
      </p:sp>
    </p:spTree>
    <p:extLst>
      <p:ext uri="{BB962C8B-B14F-4D97-AF65-F5344CB8AC3E}">
        <p14:creationId xmlns:p14="http://schemas.microsoft.com/office/powerpoint/2010/main" val="3068415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automation tool: </a:t>
            </a:r>
          </a:p>
        </p:txBody>
      </p:sp>
      <p:sp>
        <p:nvSpPr>
          <p:cNvPr id="3" name="Content Placeholder 2"/>
          <p:cNvSpPr>
            <a:spLocks noGrp="1"/>
          </p:cNvSpPr>
          <p:nvPr>
            <p:ph idx="1"/>
          </p:nvPr>
        </p:nvSpPr>
        <p:spPr/>
        <p:txBody>
          <a:bodyPr/>
          <a:lstStyle/>
          <a:p>
            <a:pPr marL="0" indent="0">
              <a:buNone/>
            </a:pPr>
            <a:endParaRPr lang="en-US" dirty="0"/>
          </a:p>
          <a:p>
            <a:pPr lvl="0"/>
            <a:r>
              <a:rPr lang="en-US" dirty="0"/>
              <a:t>Provides support for the automation of both standard and complex gestures such as touch, tap, swipe, multi-touch, etc.</a:t>
            </a:r>
          </a:p>
          <a:p>
            <a:pPr lvl="0"/>
            <a:r>
              <a:rPr lang="en-US" dirty="0"/>
              <a:t>Tests devices in the cloud</a:t>
            </a:r>
          </a:p>
          <a:p>
            <a:pPr lvl="0"/>
            <a:r>
              <a:rPr lang="en-US" dirty="0"/>
              <a:t>Provides </a:t>
            </a:r>
            <a:r>
              <a:rPr lang="en-US" dirty="0" err="1"/>
              <a:t>IoT</a:t>
            </a:r>
            <a:r>
              <a:rPr lang="en-US" dirty="0"/>
              <a:t> testing</a:t>
            </a:r>
          </a:p>
          <a:p>
            <a:pPr lvl="0"/>
            <a:r>
              <a:rPr lang="en-US" dirty="0"/>
              <a:t>End-to-end testing</a:t>
            </a:r>
          </a:p>
          <a:p>
            <a:pPr lvl="0"/>
            <a:r>
              <a:rPr lang="en-US" dirty="0"/>
              <a:t>Testing web and HTML components embedded in the app</a:t>
            </a:r>
          </a:p>
          <a:p>
            <a:r>
              <a:rPr lang="en-US" dirty="0"/>
              <a:t>This is a paid automation tool but has a trial period so as to allow the companies to test and see if it can deliver. </a:t>
            </a:r>
          </a:p>
          <a:p>
            <a:endParaRPr lang="en-US" dirty="0"/>
          </a:p>
        </p:txBody>
      </p:sp>
    </p:spTree>
    <p:extLst>
      <p:ext uri="{BB962C8B-B14F-4D97-AF65-F5344CB8AC3E}">
        <p14:creationId xmlns:p14="http://schemas.microsoft.com/office/powerpoint/2010/main" val="636441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KMAX</a:t>
            </a:r>
          </a:p>
        </p:txBody>
      </p:sp>
      <p:sp>
        <p:nvSpPr>
          <p:cNvPr id="3" name="Content Placeholder 2"/>
          <p:cNvSpPr>
            <a:spLocks noGrp="1"/>
          </p:cNvSpPr>
          <p:nvPr>
            <p:ph idx="1"/>
          </p:nvPr>
        </p:nvSpPr>
        <p:spPr/>
        <p:txBody>
          <a:bodyPr/>
          <a:lstStyle/>
          <a:p>
            <a:r>
              <a:rPr lang="en-US" dirty="0" smtClean="0"/>
              <a:t>KMAX </a:t>
            </a:r>
            <a:r>
              <a:rPr lang="en-US" dirty="0"/>
              <a:t>is one of the best automation tools for testing how mobile apps behave under different network conditions. </a:t>
            </a:r>
            <a:endParaRPr lang="en-US" dirty="0" smtClean="0"/>
          </a:p>
          <a:p>
            <a:r>
              <a:rPr lang="en-US" dirty="0" smtClean="0"/>
              <a:t>In </a:t>
            </a:r>
            <a:r>
              <a:rPr lang="en-US" dirty="0"/>
              <a:t>particular, it establishes the effect of poor as well as normal connectivity. </a:t>
            </a:r>
            <a:endParaRPr lang="en-US" dirty="0" smtClean="0"/>
          </a:p>
          <a:p>
            <a:r>
              <a:rPr lang="en-US" dirty="0"/>
              <a:t/>
            </a:r>
            <a:br>
              <a:rPr lang="en-US" dirty="0"/>
            </a:br>
            <a:r>
              <a:rPr lang="en-US" dirty="0"/>
              <a:t>The tool provides testers with several pre-defined network scenarios based on common connectivity solutions. </a:t>
            </a:r>
            <a:endParaRPr lang="en-US" dirty="0" smtClean="0"/>
          </a:p>
          <a:p>
            <a:r>
              <a:rPr lang="en-US" dirty="0" smtClean="0"/>
              <a:t>This </a:t>
            </a:r>
            <a:r>
              <a:rPr lang="en-US" dirty="0"/>
              <a:t>includes 3G, 4G, LTE, and others, and allows the testers to emulate a wide range of network conditions</a:t>
            </a:r>
            <a:r>
              <a:rPr lang="en-US" dirty="0" smtClean="0"/>
              <a:t>.</a:t>
            </a:r>
          </a:p>
          <a:p>
            <a:r>
              <a:rPr lang="en-US" dirty="0" smtClean="0"/>
              <a:t> </a:t>
            </a:r>
            <a:r>
              <a:rPr lang="en-US" dirty="0"/>
              <a:t>For example, the tool enables the teams to establish the effect of different levels of packet loss, delays, or corruption as well as other adverse conditions such as bandwidth issues, jitter and more. </a:t>
            </a:r>
            <a:endParaRPr lang="en-US" dirty="0" smtClean="0"/>
          </a:p>
          <a:p>
            <a:r>
              <a:rPr lang="en-US" dirty="0" smtClean="0"/>
              <a:t>In </a:t>
            </a:r>
            <a:r>
              <a:rPr lang="en-US" dirty="0"/>
              <a:t>addition, testers can use the KMAX tool to recreate certain scenarios and especially those that had issues. </a:t>
            </a:r>
          </a:p>
          <a:p>
            <a:endParaRPr lang="en-US" dirty="0"/>
          </a:p>
        </p:txBody>
      </p:sp>
    </p:spTree>
    <p:extLst>
      <p:ext uri="{BB962C8B-B14F-4D97-AF65-F5344CB8AC3E}">
        <p14:creationId xmlns:p14="http://schemas.microsoft.com/office/powerpoint/2010/main" val="2870971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1066800"/>
            <a:ext cx="10563648" cy="609600"/>
          </a:xfrm>
        </p:spPr>
        <p:txBody>
          <a:bodyPr/>
          <a:lstStyle/>
          <a:p>
            <a:r>
              <a:rPr lang="en-US" dirty="0" smtClean="0"/>
              <a:t>Other </a:t>
            </a:r>
            <a:r>
              <a:rPr lang="en-US" dirty="0"/>
              <a:t>benefits include </a:t>
            </a:r>
            <a:br>
              <a:rPr lang="en-US" dirty="0"/>
            </a:br>
            <a:endParaRPr lang="en-US" dirty="0"/>
          </a:p>
        </p:txBody>
      </p:sp>
      <p:sp>
        <p:nvSpPr>
          <p:cNvPr id="3" name="Content Placeholder 2"/>
          <p:cNvSpPr>
            <a:spLocks noGrp="1"/>
          </p:cNvSpPr>
          <p:nvPr>
            <p:ph idx="1"/>
          </p:nvPr>
        </p:nvSpPr>
        <p:spPr/>
        <p:txBody>
          <a:bodyPr/>
          <a:lstStyle/>
          <a:p>
            <a:r>
              <a:rPr lang="en-US" dirty="0"/>
              <a:t> </a:t>
            </a:r>
          </a:p>
          <a:p>
            <a:pPr lvl="0"/>
            <a:r>
              <a:rPr lang="en-US" dirty="0"/>
              <a:t>Over 22 predefined network scenarios</a:t>
            </a:r>
          </a:p>
          <a:p>
            <a:pPr lvl="0"/>
            <a:r>
              <a:rPr lang="en-US" dirty="0"/>
              <a:t>Customizable, controlled and repeatable tests</a:t>
            </a:r>
          </a:p>
          <a:p>
            <a:pPr lvl="0"/>
            <a:r>
              <a:rPr lang="en-US" dirty="0"/>
              <a:t>Use of real or simulated mobile network traffic</a:t>
            </a:r>
          </a:p>
          <a:p>
            <a:pPr lvl="0"/>
            <a:r>
              <a:rPr lang="en-US" dirty="0"/>
              <a:t>The premium tool with flexible payment plans based on requirements</a:t>
            </a:r>
          </a:p>
          <a:p>
            <a:endParaRPr lang="en-US" dirty="0"/>
          </a:p>
        </p:txBody>
      </p:sp>
    </p:spTree>
    <p:extLst>
      <p:ext uri="{BB962C8B-B14F-4D97-AF65-F5344CB8AC3E}">
        <p14:creationId xmlns:p14="http://schemas.microsoft.com/office/powerpoint/2010/main" val="39382042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a:hlinkClick r:id="rId2"/>
              </a:rPr>
              <a:t>https://www.geeksforgeeks.org/how-to-debug-database-in-android/</a:t>
            </a:r>
            <a:endParaRPr lang="en-US" dirty="0"/>
          </a:p>
          <a:p>
            <a:r>
              <a:rPr lang="en-US" u="sng" dirty="0">
                <a:hlinkClick r:id="rId3"/>
              </a:rPr>
              <a:t>https://www.geeksforgeeks.org/how-does-android-app-work/</a:t>
            </a:r>
            <a:endParaRPr lang="en-US" dirty="0"/>
          </a:p>
          <a:p>
            <a:r>
              <a:rPr lang="en-US" u="sng" dirty="0">
                <a:hlinkClick r:id="rId4"/>
              </a:rPr>
              <a:t>https://www.javatpoint.com/white-box-testing-vs-black-box-testing</a:t>
            </a:r>
            <a:endParaRPr lang="en-US" dirty="0"/>
          </a:p>
          <a:p>
            <a:r>
              <a:rPr lang="en-US" u="sng" dirty="0">
                <a:hlinkClick r:id="rId5"/>
              </a:rPr>
              <a:t>https://www.geeksforgeeks.org/automation-tools-for-testing-android-applications</a:t>
            </a:r>
            <a:r>
              <a:rPr lang="en-US" u="sng" dirty="0" smtClean="0">
                <a:hlinkClick r:id="rId5"/>
              </a:rPr>
              <a:t>/</a:t>
            </a:r>
            <a:endParaRPr lang="en-US" u="sng" dirty="0" smtClean="0"/>
          </a:p>
          <a:p>
            <a:r>
              <a:rPr lang="en-US" dirty="0">
                <a:hlinkClick r:id="rId6"/>
              </a:rPr>
              <a:t>https://</a:t>
            </a:r>
            <a:r>
              <a:rPr lang="en-US" dirty="0" smtClean="0">
                <a:hlinkClick r:id="rId6"/>
              </a:rPr>
              <a:t>developer.android.com/studio/debug</a:t>
            </a:r>
            <a:endParaRPr lang="en-US" dirty="0" smtClean="0"/>
          </a:p>
          <a:p>
            <a:r>
              <a:rPr lang="en-US" dirty="0">
                <a:hlinkClick r:id="rId7"/>
              </a:rPr>
              <a:t>https://</a:t>
            </a:r>
            <a:r>
              <a:rPr lang="en-US" dirty="0" smtClean="0">
                <a:hlinkClick r:id="rId7"/>
              </a:rPr>
              <a:t>docs.oracle.com/javase/8/docs/technotes/guides/jar/jarGuide.html</a:t>
            </a:r>
            <a:endParaRPr lang="en-US" dirty="0" smtClean="0"/>
          </a:p>
          <a:p>
            <a:r>
              <a:rPr lang="en-US" dirty="0">
                <a:hlinkClick r:id="rId8"/>
              </a:rPr>
              <a:t>https://</a:t>
            </a:r>
            <a:r>
              <a:rPr lang="en-US" dirty="0" smtClean="0">
                <a:hlinkClick r:id="rId8"/>
              </a:rPr>
              <a:t>en.wikipedia.org/wiki/Archive_file</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63476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49</a:t>
            </a:fld>
            <a:endParaRPr lang="en-US">
              <a:solidFill>
                <a:prstClr val="black">
                  <a:tint val="75000"/>
                </a:prstClr>
              </a:solidFill>
            </a:endParaRPr>
          </a:p>
        </p:txBody>
      </p:sp>
    </p:spTree>
    <p:extLst>
      <p:ext uri="{BB962C8B-B14F-4D97-AF65-F5344CB8AC3E}">
        <p14:creationId xmlns:p14="http://schemas.microsoft.com/office/powerpoint/2010/main" val="2159952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Exactly an Android Debug Database?</a:t>
            </a:r>
            <a:br>
              <a:rPr lang="en-US" dirty="0"/>
            </a:br>
            <a:endParaRPr lang="en-US" dirty="0"/>
          </a:p>
        </p:txBody>
      </p:sp>
      <p:sp>
        <p:nvSpPr>
          <p:cNvPr id="3" name="Content Placeholder 2"/>
          <p:cNvSpPr>
            <a:spLocks noGrp="1"/>
          </p:cNvSpPr>
          <p:nvPr>
            <p:ph idx="1"/>
          </p:nvPr>
        </p:nvSpPr>
        <p:spPr/>
        <p:txBody>
          <a:bodyPr/>
          <a:lstStyle/>
          <a:p>
            <a:r>
              <a:rPr lang="en-US" dirty="0" smtClean="0"/>
              <a:t>Well</a:t>
            </a:r>
            <a:r>
              <a:rPr lang="en-US" dirty="0"/>
              <a:t>, the answer to that is simple, In a very easy way, Android Debug Database </a:t>
            </a:r>
            <a:r>
              <a:rPr lang="en-US" b="1" dirty="0"/>
              <a:t>allows you to examine databases and shared settings straight in your browser. </a:t>
            </a:r>
            <a:endParaRPr lang="en-US" dirty="0"/>
          </a:p>
          <a:p>
            <a:r>
              <a:rPr lang="en-US" dirty="0"/>
              <a:t>Not only this, but the ADD also enables you to look at the structure of your database in a </a:t>
            </a:r>
            <a:r>
              <a:rPr lang="en-US" dirty="0" err="1"/>
              <a:t>debuggable</a:t>
            </a:r>
            <a:r>
              <a:rPr lang="en-US" dirty="0"/>
              <a:t> format</a:t>
            </a:r>
            <a:r>
              <a:rPr lang="en-US" dirty="0" smtClean="0"/>
              <a:t>,</a:t>
            </a:r>
          </a:p>
          <a:p>
            <a:r>
              <a:rPr lang="en-US" dirty="0" smtClean="0"/>
              <a:t> </a:t>
            </a:r>
            <a:r>
              <a:rPr lang="en-US" dirty="0"/>
              <a:t>so that you could take action on your data, in a much more granular and sophisticated manner.</a:t>
            </a:r>
          </a:p>
          <a:p>
            <a:endParaRPr lang="en-US" dirty="0"/>
          </a:p>
          <a:p>
            <a:endParaRPr lang="en-US" dirty="0"/>
          </a:p>
        </p:txBody>
      </p:sp>
    </p:spTree>
    <p:extLst>
      <p:ext uri="{BB962C8B-B14F-4D97-AF65-F5344CB8AC3E}">
        <p14:creationId xmlns:p14="http://schemas.microsoft.com/office/powerpoint/2010/main" val="58616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All these features work seamlessly, even without </a:t>
            </a:r>
            <a:r>
              <a:rPr lang="en-US" i="1" u="sng" dirty="0">
                <a:hlinkClick r:id="rId2"/>
              </a:rPr>
              <a:t>rooting your Android Device</a:t>
            </a:r>
            <a:r>
              <a:rPr lang="en-US" i="1" dirty="0"/>
              <a:t>! Isn’t that great?</a:t>
            </a:r>
            <a:endParaRPr lang="en-US" dirty="0"/>
          </a:p>
        </p:txBody>
      </p:sp>
      <p:pic>
        <p:nvPicPr>
          <p:cNvPr id="4" name="Content Placeholder 3" descr="Lightbox"/>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1212" y="2438400"/>
            <a:ext cx="5014913" cy="2667000"/>
          </a:xfrm>
          <a:prstGeom prst="rect">
            <a:avLst/>
          </a:prstGeom>
          <a:noFill/>
          <a:ln>
            <a:noFill/>
          </a:ln>
        </p:spPr>
      </p:pic>
    </p:spTree>
    <p:extLst>
      <p:ext uri="{BB962C8B-B14F-4D97-AF65-F5344CB8AC3E}">
        <p14:creationId xmlns:p14="http://schemas.microsoft.com/office/powerpoint/2010/main" val="2054490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Android App Work?</a:t>
            </a:r>
            <a:br>
              <a:rPr lang="en-US" dirty="0"/>
            </a:br>
            <a:endParaRPr lang="en-US" dirty="0"/>
          </a:p>
        </p:txBody>
      </p:sp>
      <p:sp>
        <p:nvSpPr>
          <p:cNvPr id="3" name="Content Placeholder 2"/>
          <p:cNvSpPr>
            <a:spLocks noGrp="1"/>
          </p:cNvSpPr>
          <p:nvPr>
            <p:ph idx="1"/>
          </p:nvPr>
        </p:nvSpPr>
        <p:spPr/>
        <p:txBody>
          <a:bodyPr/>
          <a:lstStyle/>
          <a:p>
            <a:r>
              <a:rPr lang="en-US" b="1" dirty="0"/>
              <a:t>Developing an </a:t>
            </a:r>
            <a:r>
              <a:rPr lang="en-US" b="1" u="sng" dirty="0">
                <a:hlinkClick r:id="rId2"/>
              </a:rPr>
              <a:t>android</a:t>
            </a:r>
            <a:r>
              <a:rPr lang="en-US" b="1" dirty="0"/>
              <a:t> application involves several processes that happen in a sequential manner. </a:t>
            </a:r>
            <a:endParaRPr lang="en-US" b="1" dirty="0" smtClean="0"/>
          </a:p>
          <a:p>
            <a:r>
              <a:rPr lang="en-US" b="1" dirty="0" smtClean="0"/>
              <a:t>After </a:t>
            </a:r>
            <a:r>
              <a:rPr lang="en-US" b="1" dirty="0"/>
              <a:t>writing the source code files, when developers click the </a:t>
            </a:r>
            <a:r>
              <a:rPr lang="en-US" dirty="0"/>
              <a:t>Run button</a:t>
            </a:r>
            <a:r>
              <a:rPr lang="en-US" b="1" dirty="0"/>
              <a:t> on the </a:t>
            </a:r>
            <a:r>
              <a:rPr lang="en-US" b="1" u="sng" dirty="0">
                <a:hlinkClick r:id="rId3"/>
              </a:rPr>
              <a:t>Android studio</a:t>
            </a:r>
            <a:r>
              <a:rPr lang="en-US" b="1" dirty="0"/>
              <a:t>, plenty of operations and process starts at the backend. </a:t>
            </a:r>
            <a:endParaRPr lang="en-US" b="1" dirty="0" smtClean="0"/>
          </a:p>
          <a:p>
            <a:r>
              <a:rPr lang="en-US" b="1" dirty="0" smtClean="0"/>
              <a:t>Every </a:t>
            </a:r>
            <a:r>
              <a:rPr lang="en-US" b="1" dirty="0"/>
              <a:t>operation happening in the background is a crucial step and are interdependent. </a:t>
            </a:r>
            <a:endParaRPr lang="en-US" b="1" dirty="0" smtClean="0"/>
          </a:p>
          <a:p>
            <a:r>
              <a:rPr lang="en-US" b="1" dirty="0" smtClean="0"/>
              <a:t>The </a:t>
            </a:r>
            <a:r>
              <a:rPr lang="en-US" b="1" dirty="0"/>
              <a:t>IDE builds all the application files, make them device compatible in order to deploy, and assure that the application runs successfully on the device. </a:t>
            </a:r>
            <a:endParaRPr lang="en-US" b="1" dirty="0" smtClean="0"/>
          </a:p>
          <a:p>
            <a:pPr marL="0" indent="0">
              <a:buNone/>
            </a:pPr>
            <a:r>
              <a:rPr lang="en-US" b="1" dirty="0"/>
              <a:t> </a:t>
            </a:r>
          </a:p>
          <a:p>
            <a:endParaRPr lang="en-US" dirty="0"/>
          </a:p>
        </p:txBody>
      </p:sp>
    </p:spTree>
    <p:extLst>
      <p:ext uri="{BB962C8B-B14F-4D97-AF65-F5344CB8AC3E}">
        <p14:creationId xmlns:p14="http://schemas.microsoft.com/office/powerpoint/2010/main" val="109728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ritical </a:t>
            </a:r>
            <a:r>
              <a:rPr lang="en-US" dirty="0"/>
              <a:t>step involved in the journey of an android app</a:t>
            </a:r>
          </a:p>
        </p:txBody>
      </p:sp>
      <p:sp>
        <p:nvSpPr>
          <p:cNvPr id="3" name="Content Placeholder 2"/>
          <p:cNvSpPr>
            <a:spLocks noGrp="1"/>
          </p:cNvSpPr>
          <p:nvPr>
            <p:ph idx="1"/>
          </p:nvPr>
        </p:nvSpPr>
        <p:spPr/>
        <p:txBody>
          <a:bodyPr/>
          <a:lstStyle/>
          <a:p>
            <a:r>
              <a:rPr lang="en-US" b="1" dirty="0"/>
              <a:t>Step 1: Building the APK File</a:t>
            </a:r>
          </a:p>
          <a:p>
            <a:r>
              <a:rPr lang="en-US" b="1" dirty="0"/>
              <a:t>Step 2: Deploy the </a:t>
            </a:r>
            <a:r>
              <a:rPr lang="en-US" b="1" dirty="0" smtClean="0"/>
              <a:t>Application</a:t>
            </a:r>
          </a:p>
          <a:p>
            <a:r>
              <a:rPr lang="en-US" b="1" dirty="0"/>
              <a:t>Step 3: Run the Application</a:t>
            </a:r>
          </a:p>
          <a:p>
            <a:endParaRPr lang="en-US" b="1" dirty="0"/>
          </a:p>
          <a:p>
            <a:endParaRPr lang="en-US" dirty="0"/>
          </a:p>
        </p:txBody>
      </p:sp>
    </p:spTree>
    <p:extLst>
      <p:ext uri="{BB962C8B-B14F-4D97-AF65-F5344CB8AC3E}">
        <p14:creationId xmlns:p14="http://schemas.microsoft.com/office/powerpoint/2010/main" val="282965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APK file?</a:t>
            </a:r>
            <a:br>
              <a:rPr lang="en-US" dirty="0"/>
            </a:br>
            <a:endParaRPr lang="en-US" dirty="0"/>
          </a:p>
        </p:txBody>
      </p:sp>
      <p:sp>
        <p:nvSpPr>
          <p:cNvPr id="3" name="Content Placeholder 2"/>
          <p:cNvSpPr>
            <a:spLocks noGrp="1"/>
          </p:cNvSpPr>
          <p:nvPr>
            <p:ph idx="1"/>
          </p:nvPr>
        </p:nvSpPr>
        <p:spPr/>
        <p:txBody>
          <a:bodyPr/>
          <a:lstStyle/>
          <a:p>
            <a:r>
              <a:rPr lang="en-US" dirty="0" smtClean="0"/>
              <a:t>An </a:t>
            </a:r>
            <a:r>
              <a:rPr lang="en-US" dirty="0"/>
              <a:t>APK (Android Package Kit) is </a:t>
            </a:r>
            <a:r>
              <a:rPr lang="en-US" b="1" dirty="0"/>
              <a:t>the file format for applications used on the Android operating system</a:t>
            </a:r>
            <a:r>
              <a:rPr lang="en-US" dirty="0"/>
              <a:t>. </a:t>
            </a:r>
            <a:endParaRPr lang="en-US" dirty="0" smtClean="0"/>
          </a:p>
          <a:p>
            <a:r>
              <a:rPr lang="en-US" dirty="0" smtClean="0"/>
              <a:t>APK </a:t>
            </a:r>
            <a:r>
              <a:rPr lang="en-US" dirty="0"/>
              <a:t>files are compiled with Android Studio, which is the official integrated development environment (IDE) for building Android software. </a:t>
            </a:r>
            <a:endParaRPr lang="en-US" dirty="0" smtClean="0"/>
          </a:p>
          <a:p>
            <a:r>
              <a:rPr lang="en-US" dirty="0" smtClean="0"/>
              <a:t>An </a:t>
            </a:r>
            <a:r>
              <a:rPr lang="en-US" dirty="0"/>
              <a:t>APK file includes all of the software program's code and assets</a:t>
            </a:r>
            <a:r>
              <a:rPr lang="en-US" dirty="0" smtClean="0"/>
              <a:t>.</a:t>
            </a:r>
          </a:p>
          <a:p>
            <a:r>
              <a:rPr lang="en-US" dirty="0"/>
              <a:t>What kind of file is an APK file</a:t>
            </a:r>
            <a:r>
              <a:rPr lang="en-US" dirty="0" smtClean="0"/>
              <a:t>?</a:t>
            </a:r>
            <a:endParaRPr lang="en-US" dirty="0"/>
          </a:p>
          <a:p>
            <a:r>
              <a:rPr lang="en-US" dirty="0"/>
              <a:t>APK is </a:t>
            </a:r>
            <a:r>
              <a:rPr lang="en-US" b="1" dirty="0"/>
              <a:t>an extension for the Android Package files used to distribute applications on Android OS</a:t>
            </a:r>
            <a:r>
              <a:rPr lang="en-US" dirty="0"/>
              <a:t>. Like .exe files in Windows OS, the APK files contain important application data but are saved in the ZIP format</a:t>
            </a:r>
            <a:r>
              <a:rPr lang="en-US" dirty="0" smtClean="0"/>
              <a:t>.</a:t>
            </a:r>
            <a:endParaRPr lang="en-US" dirty="0"/>
          </a:p>
          <a:p>
            <a:r>
              <a:rPr lang="en-US" dirty="0" smtClean="0"/>
              <a:t>Example= .</a:t>
            </a:r>
            <a:r>
              <a:rPr lang="en-US" dirty="0" err="1" smtClean="0"/>
              <a:t>apk</a:t>
            </a:r>
            <a:endParaRPr lang="en-US" dirty="0" smtClean="0"/>
          </a:p>
          <a:p>
            <a:endParaRPr lang="en-US" dirty="0"/>
          </a:p>
          <a:p>
            <a:endParaRPr lang="en-US" dirty="0"/>
          </a:p>
        </p:txBody>
      </p:sp>
    </p:spTree>
    <p:extLst>
      <p:ext uri="{BB962C8B-B14F-4D97-AF65-F5344CB8AC3E}">
        <p14:creationId xmlns:p14="http://schemas.microsoft.com/office/powerpoint/2010/main" val="29931164"/>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2280</Words>
  <Application>Microsoft Office PowerPoint</Application>
  <PresentationFormat>Custom</PresentationFormat>
  <Paragraphs>338</Paragraphs>
  <Slides>49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FORMAT_PPT</vt:lpstr>
      <vt:lpstr>CorelDRAW</vt:lpstr>
      <vt:lpstr>PowerPoint Presentation</vt:lpstr>
      <vt:lpstr>What is debug app in Android? </vt:lpstr>
      <vt:lpstr>Start debugging </vt:lpstr>
      <vt:lpstr>How to Debug Database in Android?</vt:lpstr>
      <vt:lpstr>What’s Exactly an Android Debug Database? </vt:lpstr>
      <vt:lpstr>All these features work seamlessly, even without rooting your Android Device! Isn’t that great?</vt:lpstr>
      <vt:lpstr>How Does Android App Work? </vt:lpstr>
      <vt:lpstr>Critical step involved in the journey of an android app</vt:lpstr>
      <vt:lpstr>What is an APK file? </vt:lpstr>
      <vt:lpstr>Step 1: Building the APK File </vt:lpstr>
      <vt:lpstr>Step 1: Building the APK File</vt:lpstr>
      <vt:lpstr>2. Conversion into Dalvik bytecodes </vt:lpstr>
      <vt:lpstr>2. Conversion into Dalvik bytecodes</vt:lpstr>
      <vt:lpstr>CODE</vt:lpstr>
      <vt:lpstr>3. Generating .apk file </vt:lpstr>
      <vt:lpstr>3. Generating .apk file</vt:lpstr>
      <vt:lpstr>4. App Distribution </vt:lpstr>
      <vt:lpstr>4. App Distribution</vt:lpstr>
      <vt:lpstr>Deploy the Application</vt:lpstr>
      <vt:lpstr>Step 2: Deploy the Application </vt:lpstr>
      <vt:lpstr>Step 2: Deploy the Application</vt:lpstr>
      <vt:lpstr>2. Transfer .apk file to the Device </vt:lpstr>
      <vt:lpstr>Step 3: Run the Application</vt:lpstr>
      <vt:lpstr>2. Conversion of the .dex code to native OAT format </vt:lpstr>
      <vt:lpstr>2. Conversion of the .dex code to native OAT format</vt:lpstr>
      <vt:lpstr>2. Conversion of the .dex code to native OAT format</vt:lpstr>
      <vt:lpstr>White Box testing </vt:lpstr>
      <vt:lpstr>White Box testing </vt:lpstr>
      <vt:lpstr>Black Box testing </vt:lpstr>
      <vt:lpstr>Black Box testing</vt:lpstr>
      <vt:lpstr>Black Box testing</vt:lpstr>
      <vt:lpstr>White box testing v/s Black box testing   </vt:lpstr>
      <vt:lpstr>White box testing v/s Black box testing   </vt:lpstr>
      <vt:lpstr>White box testing v/s Black box testing </vt:lpstr>
      <vt:lpstr>Conclusion </vt:lpstr>
      <vt:lpstr>Automation Tools for Testing Android Applications </vt:lpstr>
      <vt:lpstr>Best Android App Testing Automation Tools </vt:lpstr>
      <vt:lpstr>Best Android App Testing Automation Tools </vt:lpstr>
      <vt:lpstr>1. Appium</vt:lpstr>
      <vt:lpstr>2. Robotium </vt:lpstr>
      <vt:lpstr>The main benefits include:    </vt:lpstr>
      <vt:lpstr>3. Kobiton </vt:lpstr>
      <vt:lpstr>Benefits include:  </vt:lpstr>
      <vt:lpstr>4. Squish For Android </vt:lpstr>
      <vt:lpstr>The automation tool: </vt:lpstr>
      <vt:lpstr>5. KMAX</vt:lpstr>
      <vt:lpstr>Other benefits include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36</cp:revision>
  <dcterms:created xsi:type="dcterms:W3CDTF">2021-01-02T06:26:00Z</dcterms:created>
  <dcterms:modified xsi:type="dcterms:W3CDTF">2023-04-10T07:13:02Z</dcterms:modified>
</cp:coreProperties>
</file>