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3"/>
  </p:notesMasterIdLst>
  <p:handoutMasterIdLst>
    <p:handoutMasterId r:id="rId14"/>
  </p:handoutMasterIdLst>
  <p:sldIdLst>
    <p:sldId id="277" r:id="rId3"/>
    <p:sldId id="280" r:id="rId4"/>
    <p:sldId id="290" r:id="rId5"/>
    <p:sldId id="291" r:id="rId6"/>
    <p:sldId id="292" r:id="rId7"/>
    <p:sldId id="293" r:id="rId8"/>
    <p:sldId id="294" r:id="rId9"/>
    <p:sldId id="288" r:id="rId10"/>
    <p:sldId id="289" r:id="rId11"/>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F5B"/>
    <a:srgbClr val="ED8137"/>
    <a:srgbClr val="BC8F00"/>
    <a:srgbClr val="8600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3" autoAdjust="0"/>
    <p:restoredTop sz="94752" autoAdjust="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876727606"/>
              </p:ext>
            </p:extLst>
          </p:nvPr>
        </p:nvGraphicFramePr>
        <p:xfrm>
          <a:off x="360632" y="3047617"/>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3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360632" y="3047617"/>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428187" y="1612292"/>
            <a:ext cx="9037319" cy="730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Subject Name: Multimedia Technologies</a:t>
            </a:r>
          </a:p>
          <a:p>
            <a:pP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               Subject Code: </a:t>
            </a:r>
            <a:r>
              <a:rPr lang="en-US" sz="2800" b="1" dirty="0">
                <a:effectLst/>
                <a:latin typeface="Calibri" panose="020F0502020204030204" pitchFamily="34" charset="0"/>
                <a:ea typeface="Calibri" panose="020F0502020204030204" pitchFamily="34" charset="0"/>
              </a:rPr>
              <a:t>(20CST-334/20ITT-334)</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Lecture 15</a:t>
            </a: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Topics Covered: </a:t>
            </a:r>
            <a:r>
              <a:rPr lang="en-IN" sz="2800" dirty="0"/>
              <a:t>Colour palettes</a:t>
            </a:r>
            <a:r>
              <a:rPr lang="en-US" sz="2800" dirty="0">
                <a:effectLst/>
                <a:latin typeface="Calibri" panose="020F0502020204030204" pitchFamily="34" charset="0"/>
                <a:ea typeface="Calibri" panose="020F0502020204030204" pitchFamily="34" charset="0"/>
              </a:rPr>
              <a:t> </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40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40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40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2000" dirty="0">
              <a:latin typeface="Raleway ExtraBold" pitchFamily="34" charset="-52"/>
            </a:endParaRPr>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54896" cy="965442"/>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3543503" y="6010367"/>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3" name="Slide Number Placeholder 2"/>
          <p:cNvSpPr>
            <a:spLocks noGrp="1"/>
          </p:cNvSpPr>
          <p:nvPr>
            <p:ph type="sldNum" sz="quarter" idx="12"/>
          </p:nvPr>
        </p:nvSpPr>
        <p:spPr/>
        <p:txBody>
          <a:bodyPr/>
          <a:lstStyle/>
          <a:p>
            <a:fld id="{BDCDBBEF-AA6C-4BA6-85B2-A17D7F280E38}" type="slidenum">
              <a:rPr lang="en-US" smtClean="0"/>
              <a:pPr/>
              <a:t>1</a:t>
            </a:fld>
            <a:endParaRPr lang="en-US"/>
          </a:p>
        </p:txBody>
      </p:sp>
      <p:pic>
        <p:nvPicPr>
          <p:cNvPr id="18" name="Picture 3" descr="C:\Users\HP 250 G5\Desktop\w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11097" y="74823"/>
            <a:ext cx="1763512" cy="62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8" name="Content Placeholder 7"/>
          <p:cNvSpPr>
            <a:spLocks noGrp="1"/>
          </p:cNvSpPr>
          <p:nvPr>
            <p:ph idx="1"/>
          </p:nvPr>
        </p:nvSpPr>
        <p:spPr>
          <a:xfrm>
            <a:off x="807720" y="1866106"/>
            <a:ext cx="10515600" cy="4351338"/>
          </a:xfrm>
        </p:spPr>
        <p:txBody>
          <a:bodyPr>
            <a:normAutofit/>
          </a:bodyPr>
          <a:lstStyle/>
          <a:p>
            <a:pPr marL="0" indent="0" algn="ctr">
              <a:buNone/>
            </a:pPr>
            <a:r>
              <a:rPr lang="en-IN" sz="5400" b="1" dirty="0">
                <a:solidFill>
                  <a:srgbClr val="FF0000"/>
                </a:solidFill>
                <a:latin typeface="Bookman Old Style"/>
                <a:ea typeface="Bookman Old Style"/>
                <a:cs typeface="Bookman Old Style"/>
                <a:sym typeface="Bookman Old Style"/>
              </a:rPr>
              <a:t>Thank you</a:t>
            </a:r>
            <a:endParaRPr lang="en-IN" sz="5400" dirty="0">
              <a:solidFill>
                <a:srgbClr val="FF0000"/>
              </a:solidFill>
              <a:latin typeface="Bookman Old Style"/>
              <a:ea typeface="Bookman Old Style"/>
              <a:cs typeface="Bookman Old Style"/>
              <a:sym typeface="Bookman Old Style"/>
            </a:endParaRPr>
          </a:p>
        </p:txBody>
      </p:sp>
      <p:pic>
        <p:nvPicPr>
          <p:cNvPr id="11" name="Picture 3" descr="C:\Users\HP 250 G5\Desktop\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6337" y="-1377"/>
            <a:ext cx="1763512" cy="62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4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Palettes:-</a:t>
            </a:r>
          </a:p>
        </p:txBody>
      </p:sp>
      <p:sp>
        <p:nvSpPr>
          <p:cNvPr id="3" name="Content Placeholder 2"/>
          <p:cNvSpPr>
            <a:spLocks noGrp="1"/>
          </p:cNvSpPr>
          <p:nvPr>
            <p:ph idx="1"/>
          </p:nvPr>
        </p:nvSpPr>
        <p:spPr/>
        <p:txBody>
          <a:bodyPr>
            <a:normAutofit/>
          </a:bodyPr>
          <a:lstStyle/>
          <a:p>
            <a:pPr algn="l"/>
            <a:r>
              <a:rPr lang="en-US" sz="3200" b="0" i="0" dirty="0">
                <a:solidFill>
                  <a:srgbClr val="000000"/>
                </a:solidFill>
                <a:effectLst/>
                <a:latin typeface="ff2"/>
              </a:rPr>
              <a:t>Palettes or color look up tables (CLUT) are mathematical tables that </a:t>
            </a:r>
          </a:p>
          <a:p>
            <a:pPr algn="l"/>
            <a:r>
              <a:rPr lang="en-US" sz="3200" dirty="0">
                <a:solidFill>
                  <a:srgbClr val="000000"/>
                </a:solidFill>
                <a:latin typeface="ff2"/>
              </a:rPr>
              <a:t>D</a:t>
            </a:r>
            <a:r>
              <a:rPr lang="en-US" sz="3200" b="0" i="0" dirty="0">
                <a:solidFill>
                  <a:srgbClr val="000000"/>
                </a:solidFill>
                <a:effectLst/>
                <a:latin typeface="ff2"/>
              </a:rPr>
              <a:t>efine the color of a pixel displayed on the screen Paint programs provide a palette tools for displaying available colors – not uniform across programs or platforms Color graphics adaptors work with 256 shades of each color producing over 16 million colors (256 x 256x 256).</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421553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Palettes:-</a:t>
            </a:r>
          </a:p>
        </p:txBody>
      </p:sp>
      <p:sp>
        <p:nvSpPr>
          <p:cNvPr id="3" name="Content Placeholder 2"/>
          <p:cNvSpPr>
            <a:spLocks noGrp="1"/>
          </p:cNvSpPr>
          <p:nvPr>
            <p:ph idx="1"/>
          </p:nvPr>
        </p:nvSpPr>
        <p:spPr/>
        <p:txBody>
          <a:bodyPr>
            <a:normAutofit/>
          </a:bodyPr>
          <a:lstStyle/>
          <a:p>
            <a:pPr algn="l"/>
            <a:r>
              <a:rPr lang="en-US" sz="3200" b="0" i="0" dirty="0">
                <a:solidFill>
                  <a:srgbClr val="000000"/>
                </a:solidFill>
                <a:effectLst/>
                <a:latin typeface="ff2"/>
              </a:rPr>
              <a:t>Palette Flashing Problem</a:t>
            </a:r>
          </a:p>
          <a:p>
            <a:pPr marL="0" indent="0" algn="l">
              <a:buNone/>
            </a:pPr>
            <a:r>
              <a:rPr lang="en-US" sz="3200" b="0" i="0" dirty="0">
                <a:solidFill>
                  <a:srgbClr val="000000"/>
                </a:solidFill>
                <a:effectLst/>
                <a:latin typeface="ff2"/>
              </a:rPr>
              <a:t>• Palette Flashing occurs when you use a series of images each with its own color palette. When the new image replaces the older one a flash occurs on the screen  - a serious problem in multimedia</a:t>
            </a:r>
          </a:p>
          <a:p>
            <a:pPr marL="0" indent="0" algn="l">
              <a:buNone/>
            </a:pPr>
            <a:r>
              <a:rPr lang="en-US" sz="3200" b="0" i="0" dirty="0">
                <a:solidFill>
                  <a:srgbClr val="000000"/>
                </a:solidFill>
                <a:effectLst/>
                <a:latin typeface="ff2"/>
              </a:rPr>
              <a:t>• Solution –  use a single palette for all project images or–  fade each image to white or black before showing the next image since white and black are present in most palettes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4148758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Palettes:-</a:t>
            </a:r>
          </a:p>
        </p:txBody>
      </p:sp>
      <p:sp>
        <p:nvSpPr>
          <p:cNvPr id="3" name="Content Placeholder 2"/>
          <p:cNvSpPr>
            <a:spLocks noGrp="1"/>
          </p:cNvSpPr>
          <p:nvPr>
            <p:ph idx="1"/>
          </p:nvPr>
        </p:nvSpPr>
        <p:spPr/>
        <p:txBody>
          <a:bodyPr>
            <a:normAutofit/>
          </a:bodyPr>
          <a:lstStyle/>
          <a:p>
            <a:pPr marL="0" indent="0" algn="l">
              <a:buNone/>
            </a:pPr>
            <a:r>
              <a:rPr lang="en-US" sz="3200" b="0" i="0" dirty="0">
                <a:solidFill>
                  <a:srgbClr val="000000"/>
                </a:solidFill>
                <a:effectLst/>
                <a:latin typeface="ff2"/>
              </a:rPr>
              <a:t>Dithering</a:t>
            </a:r>
          </a:p>
          <a:p>
            <a:pPr marL="0" indent="0" algn="l">
              <a:buNone/>
            </a:pPr>
            <a:r>
              <a:rPr lang="en-US" sz="3200" b="0" i="0" dirty="0">
                <a:solidFill>
                  <a:srgbClr val="000000"/>
                </a:solidFill>
                <a:effectLst/>
                <a:latin typeface="ff2"/>
              </a:rPr>
              <a:t>• Dithering is a process where the color value of each pixel is changes to the closest matching color value in the target palette, using a mathematical algorithm.</a:t>
            </a:r>
          </a:p>
          <a:p>
            <a:pPr marL="0" indent="0" algn="l">
              <a:buNone/>
            </a:pPr>
            <a:r>
              <a:rPr lang="en-US" sz="3200" b="0" i="0" dirty="0">
                <a:solidFill>
                  <a:srgbClr val="000000"/>
                </a:solidFill>
                <a:effectLst/>
                <a:latin typeface="ff2"/>
              </a:rPr>
              <a:t>• It “averages” the color over an area and is usually close to the original color.</a:t>
            </a:r>
          </a:p>
          <a:p>
            <a:pPr marL="0" indent="0" algn="l">
              <a:buNone/>
            </a:pPr>
            <a:r>
              <a:rPr lang="en-US" sz="3200" b="0" i="0" dirty="0">
                <a:solidFill>
                  <a:srgbClr val="000000"/>
                </a:solidFill>
                <a:effectLst/>
                <a:latin typeface="ff2"/>
              </a:rPr>
              <a:t>• Dithering software is usually built into image editing and multimedia program</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919616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Palettes:-</a:t>
            </a:r>
          </a:p>
        </p:txBody>
      </p:sp>
      <p:sp>
        <p:nvSpPr>
          <p:cNvPr id="3" name="Content Placeholder 2"/>
          <p:cNvSpPr>
            <a:spLocks noGrp="1"/>
          </p:cNvSpPr>
          <p:nvPr>
            <p:ph idx="1"/>
          </p:nvPr>
        </p:nvSpPr>
        <p:spPr/>
        <p:txBody>
          <a:bodyPr>
            <a:normAutofit/>
          </a:bodyPr>
          <a:lstStyle/>
          <a:p>
            <a:pPr marL="0" indent="0" algn="l">
              <a:buNone/>
            </a:pPr>
            <a:r>
              <a:rPr lang="en-US" sz="3200" b="0" i="0" dirty="0">
                <a:solidFill>
                  <a:srgbClr val="000000"/>
                </a:solidFill>
                <a:effectLst/>
                <a:latin typeface="ff2"/>
              </a:rPr>
              <a:t>Image File Formats</a:t>
            </a:r>
          </a:p>
          <a:p>
            <a:pPr marL="0" indent="0" algn="l">
              <a:buNone/>
            </a:pPr>
            <a:r>
              <a:rPr lang="en-US" sz="3200" b="0" i="0" dirty="0">
                <a:solidFill>
                  <a:srgbClr val="000000"/>
                </a:solidFill>
                <a:effectLst/>
                <a:latin typeface="ff2"/>
              </a:rPr>
              <a:t>• MAC has a single standard format PICT</a:t>
            </a:r>
          </a:p>
          <a:p>
            <a:pPr marL="0" indent="0" algn="l">
              <a:buNone/>
            </a:pPr>
            <a:r>
              <a:rPr lang="en-US" sz="3200" b="0" i="0" dirty="0">
                <a:solidFill>
                  <a:srgbClr val="000000"/>
                </a:solidFill>
                <a:effectLst/>
                <a:latin typeface="ff2"/>
              </a:rPr>
              <a:t>• Windows uses device independent bitmaps DIBs written as .bmp files, which is a windows bitmap file</a:t>
            </a:r>
          </a:p>
          <a:p>
            <a:pPr marL="0" indent="0" algn="l">
              <a:buNone/>
            </a:pPr>
            <a:r>
              <a:rPr lang="en-US" sz="3200" b="0" i="0" dirty="0">
                <a:solidFill>
                  <a:srgbClr val="000000"/>
                </a:solidFill>
                <a:effectLst/>
                <a:latin typeface="ff2"/>
              </a:rPr>
              <a:t>• TIFF ( tagged interchange file formats) are universal bitmap files – used in desktop publishing</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99905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B3E1-08F5-6EE2-6528-F6412CEF6BF2}"/>
              </a:ext>
            </a:extLst>
          </p:cNvPr>
          <p:cNvSpPr>
            <a:spLocks noGrp="1"/>
          </p:cNvSpPr>
          <p:nvPr>
            <p:ph type="title"/>
          </p:nvPr>
        </p:nvSpPr>
        <p:spPr/>
        <p:txBody>
          <a:bodyPr/>
          <a:lstStyle/>
          <a:p>
            <a:r>
              <a:rPr lang="en-US" sz="4400" b="1" dirty="0">
                <a:solidFill>
                  <a:srgbClr val="FF0000"/>
                </a:solidFill>
              </a:rPr>
              <a:t>Color Palettes:-</a:t>
            </a:r>
            <a:endParaRPr lang="en-IN" dirty="0"/>
          </a:p>
        </p:txBody>
      </p:sp>
      <p:sp>
        <p:nvSpPr>
          <p:cNvPr id="3" name="Content Placeholder 2">
            <a:extLst>
              <a:ext uri="{FF2B5EF4-FFF2-40B4-BE49-F238E27FC236}">
                <a16:creationId xmlns:a16="http://schemas.microsoft.com/office/drawing/2014/main" id="{7F5DE7D8-6DB8-F982-0A32-FCCD3D5DC727}"/>
              </a:ext>
            </a:extLst>
          </p:cNvPr>
          <p:cNvSpPr>
            <a:spLocks noGrp="1"/>
          </p:cNvSpPr>
          <p:nvPr>
            <p:ph idx="1"/>
          </p:nvPr>
        </p:nvSpPr>
        <p:spPr/>
        <p:txBody>
          <a:bodyPr/>
          <a:lstStyle/>
          <a:p>
            <a:pPr marL="0" indent="0" algn="l" fontAlgn="base">
              <a:buNone/>
            </a:pPr>
            <a:r>
              <a:rPr lang="en-US" b="1" i="0" dirty="0">
                <a:solidFill>
                  <a:srgbClr val="333333"/>
                </a:solidFill>
                <a:effectLst/>
                <a:latin typeface="Noto Serif" panose="02020600060500020200" pitchFamily="18" charset="0"/>
              </a:rPr>
              <a:t>Adaptive Palette</a:t>
            </a:r>
          </a:p>
          <a:p>
            <a:pPr marL="0" indent="0" algn="l" fontAlgn="base">
              <a:buNone/>
            </a:pPr>
            <a:endParaRPr lang="en-US" b="1" i="0" dirty="0">
              <a:solidFill>
                <a:srgbClr val="333333"/>
              </a:solidFill>
              <a:effectLst/>
              <a:latin typeface="Noto Serif" panose="02020600060500020200" pitchFamily="18" charset="0"/>
            </a:endParaRPr>
          </a:p>
          <a:p>
            <a:pPr algn="l" fontAlgn="base"/>
            <a:r>
              <a:rPr lang="en-US" b="0" i="0" dirty="0">
                <a:solidFill>
                  <a:srgbClr val="333333"/>
                </a:solidFill>
                <a:effectLst/>
                <a:latin typeface="Noto Serif" panose="02020600060500020200" pitchFamily="18" charset="0"/>
              </a:rPr>
              <a:t>Instead of specifying a Standard Palette that includes entries for </a:t>
            </a:r>
            <a:r>
              <a:rPr lang="en-US" b="0" i="1" dirty="0">
                <a:solidFill>
                  <a:srgbClr val="333333"/>
                </a:solidFill>
                <a:effectLst/>
                <a:latin typeface="inherit"/>
              </a:rPr>
              <a:t>any</a:t>
            </a:r>
            <a:r>
              <a:rPr lang="en-US" b="0" i="0" dirty="0">
                <a:solidFill>
                  <a:srgbClr val="333333"/>
                </a:solidFill>
                <a:effectLst/>
                <a:latin typeface="Noto Serif" panose="02020600060500020200" pitchFamily="18" charset="0"/>
              </a:rPr>
              <a:t> image, you can instead specify a palette that is restricted only to colors that are most appropriate for the image that you want to palettize. Such palettes are called </a:t>
            </a:r>
            <a:r>
              <a:rPr lang="en-US" b="1" i="0" dirty="0">
                <a:solidFill>
                  <a:srgbClr val="333333"/>
                </a:solidFill>
                <a:effectLst/>
                <a:latin typeface="inherit"/>
              </a:rPr>
              <a:t>Adaptive Palettes</a:t>
            </a:r>
            <a:r>
              <a:rPr lang="en-US" b="0" i="0" dirty="0">
                <a:solidFill>
                  <a:srgbClr val="333333"/>
                </a:solidFill>
                <a:effectLst/>
                <a:latin typeface="Noto Serif" panose="02020600060500020200" pitchFamily="18" charset="0"/>
              </a:rPr>
              <a:t>. Most modern graphics software can create an Adaptive Palette for any image automatically, so this is no longer a difficult proposition.</a:t>
            </a:r>
          </a:p>
          <a:p>
            <a:endParaRPr lang="en-IN" dirty="0"/>
          </a:p>
        </p:txBody>
      </p:sp>
      <p:sp>
        <p:nvSpPr>
          <p:cNvPr id="4" name="Slide Number Placeholder 3">
            <a:extLst>
              <a:ext uri="{FF2B5EF4-FFF2-40B4-BE49-F238E27FC236}">
                <a16:creationId xmlns:a16="http://schemas.microsoft.com/office/drawing/2014/main" id="{4BDAA234-2A7B-6D78-491A-5CD92756023B}"/>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1550903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F571-D6A0-41CA-5BB9-41A18F48688B}"/>
              </a:ext>
            </a:extLst>
          </p:cNvPr>
          <p:cNvSpPr>
            <a:spLocks noGrp="1"/>
          </p:cNvSpPr>
          <p:nvPr>
            <p:ph type="title"/>
          </p:nvPr>
        </p:nvSpPr>
        <p:spPr/>
        <p:txBody>
          <a:bodyPr/>
          <a:lstStyle/>
          <a:p>
            <a:r>
              <a:rPr lang="en-US" sz="4400" b="1" dirty="0">
                <a:solidFill>
                  <a:srgbClr val="FF0000"/>
                </a:solidFill>
              </a:rPr>
              <a:t>Color Palettes:-</a:t>
            </a:r>
            <a:endParaRPr lang="en-IN" dirty="0"/>
          </a:p>
        </p:txBody>
      </p:sp>
      <p:sp>
        <p:nvSpPr>
          <p:cNvPr id="3" name="Content Placeholder 2">
            <a:extLst>
              <a:ext uri="{FF2B5EF4-FFF2-40B4-BE49-F238E27FC236}">
                <a16:creationId xmlns:a16="http://schemas.microsoft.com/office/drawing/2014/main" id="{CCABE5C9-E37A-DA92-51B9-B27014416D7A}"/>
              </a:ext>
            </a:extLst>
          </p:cNvPr>
          <p:cNvSpPr>
            <a:spLocks noGrp="1"/>
          </p:cNvSpPr>
          <p:nvPr>
            <p:ph idx="1"/>
          </p:nvPr>
        </p:nvSpPr>
        <p:spPr/>
        <p:txBody>
          <a:bodyPr>
            <a:normAutofit fontScale="92500" lnSpcReduction="10000"/>
          </a:bodyPr>
          <a:lstStyle/>
          <a:p>
            <a:pPr marL="0" indent="0" algn="l" fontAlgn="base">
              <a:buNone/>
            </a:pPr>
            <a:r>
              <a:rPr lang="en-US" b="1" i="0" dirty="0">
                <a:solidFill>
                  <a:srgbClr val="333333"/>
                </a:solidFill>
                <a:effectLst/>
                <a:latin typeface="Noto Serif" panose="02020600060500020200" pitchFamily="18" charset="0"/>
              </a:rPr>
              <a:t>Hardware Palette</a:t>
            </a:r>
          </a:p>
          <a:p>
            <a:pPr algn="l" fontAlgn="base"/>
            <a:r>
              <a:rPr lang="en-US" b="0" i="0" dirty="0">
                <a:solidFill>
                  <a:srgbClr val="333333"/>
                </a:solidFill>
                <a:effectLst/>
                <a:latin typeface="Noto Serif" panose="02020600060500020200" pitchFamily="18" charset="0"/>
              </a:rPr>
              <a:t>In the early days of computer graphics, memory was expensive and capacities were small. It made economic sense to maximize the use of digital color palettes where possible, to minimize the amount and size of memory required. This was particularly important in the design of graphics display cards, which required sufficient memory to store at least one full frame of the display. By adding a small special area of memory on the card for use as a palette, it was possible to reduce the size of the main frame memory substantially. This was achieved at the expense of complexity, because now every image that was displayed had to have a palette.</a:t>
            </a:r>
          </a:p>
          <a:p>
            <a:endParaRPr lang="en-IN" dirty="0"/>
          </a:p>
        </p:txBody>
      </p:sp>
      <p:sp>
        <p:nvSpPr>
          <p:cNvPr id="4" name="Slide Number Placeholder 3">
            <a:extLst>
              <a:ext uri="{FF2B5EF4-FFF2-40B4-BE49-F238E27FC236}">
                <a16:creationId xmlns:a16="http://schemas.microsoft.com/office/drawing/2014/main" id="{A23AEDFA-3CD8-C68C-8F95-138EE2B2BB99}"/>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3432407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525D4-3B28-C33E-2073-A725B39C4102}"/>
              </a:ext>
            </a:extLst>
          </p:cNvPr>
          <p:cNvSpPr>
            <a:spLocks noGrp="1"/>
          </p:cNvSpPr>
          <p:nvPr>
            <p:ph type="title"/>
          </p:nvPr>
        </p:nvSpPr>
        <p:spPr/>
        <p:txBody>
          <a:bodyPr/>
          <a:lstStyle/>
          <a:p>
            <a:r>
              <a:rPr lang="en-IN" dirty="0"/>
              <a:t>Reference and text books:- </a:t>
            </a:r>
          </a:p>
        </p:txBody>
      </p:sp>
      <p:sp>
        <p:nvSpPr>
          <p:cNvPr id="3" name="Content Placeholder 2">
            <a:extLst>
              <a:ext uri="{FF2B5EF4-FFF2-40B4-BE49-F238E27FC236}">
                <a16:creationId xmlns:a16="http://schemas.microsoft.com/office/drawing/2014/main" id="{E8401E53-F8B9-53F3-DD67-29C08A79FFAA}"/>
              </a:ext>
            </a:extLst>
          </p:cNvPr>
          <p:cNvSpPr>
            <a:spLocks noGrp="1"/>
          </p:cNvSpPr>
          <p:nvPr>
            <p:ph idx="1"/>
          </p:nvPr>
        </p:nvSpPr>
        <p:spPr/>
        <p:txBody>
          <a:bodyPr>
            <a:normAutofit/>
          </a:bodyPr>
          <a:lstStyle/>
          <a:p>
            <a:pPr marR="53975" algn="just">
              <a:lnSpc>
                <a:spcPct val="115000"/>
              </a:lnSpc>
              <a:spcAft>
                <a:spcPts val="1000"/>
              </a:spcAft>
            </a:pPr>
            <a:r>
              <a:rPr lang="en-US" sz="1800" b="1" dirty="0">
                <a:effectLst/>
                <a:latin typeface="Calibri" panose="020F0502020204030204" pitchFamily="34" charset="0"/>
                <a:ea typeface="Adobe Garamond Pro"/>
                <a:cs typeface="Calibri" panose="020F0502020204030204" pitchFamily="34" charset="0"/>
              </a:rPr>
              <a:t>TEXT BOOKS</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gn="just">
              <a:buFont typeface="+mj-lt"/>
              <a:buAutoNum type="arabicPeriod"/>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Tay Vaughan, “Multimedia making it work”, Tata McGraw-Hill, 2008.</a:t>
            </a:r>
            <a:endParaRPr lang="en-IN" sz="1800" dirty="0">
              <a:solidFill>
                <a:srgbClr val="000000"/>
              </a:solidFill>
              <a:effectLst/>
              <a:latin typeface="Calibri" panose="020F0502020204030204" pitchFamily="34" charset="0"/>
              <a:ea typeface="Times New Roman" panose="02020603050405020304" pitchFamily="18" charset="0"/>
            </a:endParaRPr>
          </a:p>
          <a:p>
            <a:pPr marL="342900" lvl="0" indent="-342900" algn="just">
              <a:buFont typeface="+mj-lt"/>
              <a:buAutoNum type="arabicPeriod"/>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Rajneesh Aggarwal &amp; B. B Tiwari, “Multimedia Systems”, Excel Publication, New Delhi, 2007.</a:t>
            </a:r>
            <a:endParaRPr lang="en-IN" sz="1800" dirty="0">
              <a:solidFill>
                <a:srgbClr val="000000"/>
              </a:solidFill>
              <a:effectLst/>
              <a:latin typeface="Calibri" panose="020F0502020204030204" pitchFamily="34" charset="0"/>
              <a:ea typeface="Times New Roman" panose="02020603050405020304" pitchFamily="18" charset="0"/>
            </a:endParaRPr>
          </a:p>
          <a:p>
            <a:pPr marL="342900" lvl="0" indent="-342900" algn="jus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Li &amp; Drew, “Fundamentals of Multimedia”, Pearson Education, 2009.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R="53975"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R="53975" algn="just">
              <a:lnSpc>
                <a:spcPct val="115000"/>
              </a:lnSpc>
              <a:spcAft>
                <a:spcPts val="1000"/>
              </a:spcAft>
            </a:pPr>
            <a:r>
              <a:rPr lang="en-US" sz="1800" b="1" dirty="0">
                <a:effectLst/>
                <a:latin typeface="Calibri" panose="020F0502020204030204" pitchFamily="34" charset="0"/>
                <a:ea typeface="Adobe Garamond Pro"/>
                <a:cs typeface="Calibri" panose="020F0502020204030204" pitchFamily="34" charset="0"/>
              </a:rPr>
              <a:t>REFERENCE BOOKS</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gn="jus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Parekh Ranjan, “Principles of Multimedia”, Tata McGraw-Hill, 2007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Anirban Mukhopadhyay and Arup Chattopadhyay, “Introduction to Computer Graphics and Multimedia”, Second Edition, Vikas Publishing 	House.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endParaRPr lang="en-IN" dirty="0"/>
          </a:p>
        </p:txBody>
      </p:sp>
      <p:sp>
        <p:nvSpPr>
          <p:cNvPr id="4" name="Slide Number Placeholder 3">
            <a:extLst>
              <a:ext uri="{FF2B5EF4-FFF2-40B4-BE49-F238E27FC236}">
                <a16:creationId xmlns:a16="http://schemas.microsoft.com/office/drawing/2014/main" id="{3A8E197D-9BA3-5046-A0DB-AB3E06E179B9}"/>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943933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32E8B-A7C9-42DD-7C94-CE5085D7BF93}"/>
              </a:ext>
            </a:extLst>
          </p:cNvPr>
          <p:cNvSpPr>
            <a:spLocks noGrp="1"/>
          </p:cNvSpPr>
          <p:nvPr>
            <p:ph idx="1"/>
          </p:nvPr>
        </p:nvSpPr>
        <p:spPr/>
        <p:txBody>
          <a:bodyPr anchor="ctr">
            <a:normAutofit/>
          </a:bodyPr>
          <a:lstStyle/>
          <a:p>
            <a:pPr marL="0" indent="0" algn="ctr">
              <a:buNone/>
            </a:pPr>
            <a:r>
              <a:rPr lang="en-IN" sz="9600" dirty="0">
                <a:effectLst>
                  <a:outerShdw blurRad="38100" dist="38100" dir="2700000" algn="tl">
                    <a:srgbClr val="000000">
                      <a:alpha val="43137"/>
                    </a:srgbClr>
                  </a:outerShdw>
                </a:effectLst>
              </a:rPr>
              <a:t>Any query ??</a:t>
            </a:r>
          </a:p>
        </p:txBody>
      </p:sp>
      <p:sp>
        <p:nvSpPr>
          <p:cNvPr id="4" name="Slide Number Placeholder 3">
            <a:extLst>
              <a:ext uri="{FF2B5EF4-FFF2-40B4-BE49-F238E27FC236}">
                <a16:creationId xmlns:a16="http://schemas.microsoft.com/office/drawing/2014/main" id="{AD221F36-28F1-9CE7-37BD-5CAFD69B13A4}"/>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39375921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8080</TotalTime>
  <Words>594</Words>
  <Application>Microsoft Office PowerPoint</Application>
  <PresentationFormat>Widescreen</PresentationFormat>
  <Paragraphs>57</Paragraphs>
  <Slides>10</Slides>
  <Notes>0</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25" baseType="lpstr">
      <vt:lpstr>Arial</vt:lpstr>
      <vt:lpstr>Arial Black</vt:lpstr>
      <vt:lpstr>Bookman Old Style</vt:lpstr>
      <vt:lpstr>Calibri</vt:lpstr>
      <vt:lpstr>Calibri Light</vt:lpstr>
      <vt:lpstr>Casper</vt:lpstr>
      <vt:lpstr>ff2</vt:lpstr>
      <vt:lpstr>inherit</vt:lpstr>
      <vt:lpstr>King</vt:lpstr>
      <vt:lpstr>Noto Serif</vt:lpstr>
      <vt:lpstr>Raleway ExtraBold</vt:lpstr>
      <vt:lpstr>Times New Roman</vt:lpstr>
      <vt:lpstr>1_Office Theme</vt:lpstr>
      <vt:lpstr>Contents Slide Master</vt:lpstr>
      <vt:lpstr>CorelDRAW</vt:lpstr>
      <vt:lpstr>PowerPoint Presentation</vt:lpstr>
      <vt:lpstr>Color Palettes:-</vt:lpstr>
      <vt:lpstr>Color Palettes:-</vt:lpstr>
      <vt:lpstr>Color Palettes:-</vt:lpstr>
      <vt:lpstr>Color Palettes:-</vt:lpstr>
      <vt:lpstr>Color Palettes:-</vt:lpstr>
      <vt:lpstr>Color Palettes:-</vt:lpstr>
      <vt:lpstr>Reference and text books:-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Ankit Sabharwal</cp:lastModifiedBy>
  <cp:revision>434</cp:revision>
  <dcterms:created xsi:type="dcterms:W3CDTF">2019-01-09T10:33:58Z</dcterms:created>
  <dcterms:modified xsi:type="dcterms:W3CDTF">2022-07-11T09:12:14Z</dcterms:modified>
</cp:coreProperties>
</file>