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7"/>
  </p:notesMasterIdLst>
  <p:handoutMasterIdLst>
    <p:handoutMasterId r:id="rId18"/>
  </p:handoutMasterIdLst>
  <p:sldIdLst>
    <p:sldId id="277" r:id="rId3"/>
    <p:sldId id="280" r:id="rId4"/>
    <p:sldId id="298" r:id="rId5"/>
    <p:sldId id="299" r:id="rId6"/>
    <p:sldId id="300" r:id="rId7"/>
    <p:sldId id="301" r:id="rId8"/>
    <p:sldId id="302" r:id="rId9"/>
    <p:sldId id="303" r:id="rId10"/>
    <p:sldId id="304" r:id="rId11"/>
    <p:sldId id="305" r:id="rId12"/>
    <p:sldId id="306" r:id="rId13"/>
    <p:sldId id="288" r:id="rId14"/>
    <p:sldId id="289"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3" autoAdjust="0"/>
    <p:restoredTop sz="94752" autoAdjust="0"/>
  </p:normalViewPr>
  <p:slideViewPr>
    <p:cSldViewPr snapToGrid="0">
      <p:cViewPr>
        <p:scale>
          <a:sx n="75" d="100"/>
          <a:sy n="75" d="100"/>
        </p:scale>
        <p:origin x="51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spid="_x0000_s1026" name="CorelDRAW" r:id="rId3" imgW="2169000" imgH="2169360" progId="">
                  <p:embed/>
                </p:oleObj>
              </mc:Choice>
              <mc:Fallback>
                <p:oleObj name="CorelDRAW" r:id="rId3" imgW="2169000" imgH="2169360" progId="">
                  <p:embed/>
                  <p:pic>
                    <p:nvPicPr>
                      <p:cNvPr id="0" name="Picture 3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730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14</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a:t>
            </a:r>
            <a:r>
              <a:rPr lang="en-US" sz="2800" b="1" dirty="0" err="1">
                <a:latin typeface="Times New Roman" panose="02020603050405020304" pitchFamily="18" charset="0"/>
                <a:ea typeface="Calibri" panose="020F0502020204030204" pitchFamily="34" charset="0"/>
                <a:cs typeface="Times New Roman" panose="02020603050405020304" pitchFamily="18" charset="0"/>
              </a:rPr>
              <a:t>Colour</a:t>
            </a:r>
            <a:r>
              <a:rPr lang="en-US" sz="2800" b="1" dirty="0">
                <a:latin typeface="Times New Roman" panose="02020603050405020304" pitchFamily="18" charset="0"/>
                <a:ea typeface="Calibri" panose="020F0502020204030204" pitchFamily="34" charset="0"/>
                <a:cs typeface="Times New Roman" panose="02020603050405020304" pitchFamily="18" charset="0"/>
              </a:rPr>
              <a:t> Science, </a:t>
            </a:r>
            <a:r>
              <a:rPr lang="en-US" sz="2800" b="1" dirty="0" err="1">
                <a:latin typeface="Times New Roman" panose="02020603050405020304" pitchFamily="18" charset="0"/>
                <a:ea typeface="Calibri" panose="020F0502020204030204" pitchFamily="34" charset="0"/>
                <a:cs typeface="Times New Roman" panose="02020603050405020304" pitchFamily="18" charset="0"/>
              </a:rPr>
              <a:t>Colour</a:t>
            </a:r>
            <a:r>
              <a:rPr lang="en-US" sz="2800" b="1" dirty="0">
                <a:latin typeface="Times New Roman" panose="02020603050405020304" pitchFamily="18" charset="0"/>
                <a:ea typeface="Calibri" panose="020F0502020204030204" pitchFamily="34" charset="0"/>
                <a:cs typeface="Times New Roman" panose="02020603050405020304" pitchFamily="18" charset="0"/>
              </a:rPr>
              <a:t> Models</a:t>
            </a:r>
            <a:r>
              <a:rPr lang="en-US" sz="2800" dirty="0">
                <a:effectLst/>
                <a:latin typeface="Calibri" panose="020F0502020204030204" pitchFamily="34" charset="0"/>
                <a:ea typeface="Calibri" panose="020F0502020204030204" pitchFamily="34" charset="0"/>
              </a:rPr>
              <a:t>	 </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DF35-C0F5-E582-8DBC-B3B85EDAAA88}"/>
              </a:ext>
            </a:extLst>
          </p:cNvPr>
          <p:cNvSpPr>
            <a:spLocks noGrp="1"/>
          </p:cNvSpPr>
          <p:nvPr>
            <p:ph type="title"/>
          </p:nvPr>
        </p:nvSpPr>
        <p:spPr>
          <a:xfrm>
            <a:off x="838200" y="307975"/>
            <a:ext cx="10515600" cy="1325563"/>
          </a:xfrm>
        </p:spPr>
        <p:txBody>
          <a:bodyPr/>
          <a:lstStyle/>
          <a:p>
            <a:r>
              <a:rPr lang="en-US" b="1" i="0" cap="all" dirty="0">
                <a:solidFill>
                  <a:srgbClr val="CF2026"/>
                </a:solidFill>
                <a:effectLst/>
                <a:latin typeface="Roboto" panose="02000000000000000000" pitchFamily="2" charset="0"/>
              </a:rPr>
              <a:t>COLOR MODELS IN IMAGES - MULTIMEDIA</a:t>
            </a:r>
            <a:endParaRPr lang="en-IN" dirty="0"/>
          </a:p>
        </p:txBody>
      </p:sp>
      <p:sp>
        <p:nvSpPr>
          <p:cNvPr id="4" name="Slide Number Placeholder 3">
            <a:extLst>
              <a:ext uri="{FF2B5EF4-FFF2-40B4-BE49-F238E27FC236}">
                <a16:creationId xmlns:a16="http://schemas.microsoft.com/office/drawing/2014/main" id="{59536E69-C8F7-A550-AB60-F75757579B78}"/>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5" name="Rectangle 1">
            <a:extLst>
              <a:ext uri="{FF2B5EF4-FFF2-40B4-BE49-F238E27FC236}">
                <a16:creationId xmlns:a16="http://schemas.microsoft.com/office/drawing/2014/main" id="{091C3A2A-C96E-EC40-0B18-4A49F21DA219}"/>
              </a:ext>
            </a:extLst>
          </p:cNvPr>
          <p:cNvSpPr>
            <a:spLocks noChangeArrowheads="1"/>
          </p:cNvSpPr>
          <p:nvPr/>
        </p:nvSpPr>
        <p:spPr bwMode="auto">
          <a:xfrm>
            <a:off x="768350" y="2284750"/>
            <a:ext cx="1083310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i="0" u="none" strike="noStrike" cap="none" normalizeH="0" baseline="0" dirty="0">
                <a:ln>
                  <a:noFill/>
                </a:ln>
                <a:solidFill>
                  <a:srgbClr val="000000"/>
                </a:solidFill>
                <a:effectLst/>
                <a:latin typeface="Roboto" panose="02000000000000000000" pitchFamily="2" charset="0"/>
              </a:rPr>
              <a:t>Transformation from RGB to CMY</a:t>
            </a:r>
            <a:endParaRPr kumimoji="0" lang="en-US" altLang="en-US" sz="11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i="0" u="none" strike="noStrike" cap="none" normalizeH="0" baseline="0" dirty="0">
                <a:ln>
                  <a:noFill/>
                </a:ln>
                <a:solidFill>
                  <a:srgbClr val="000000"/>
                </a:solidFill>
                <a:effectLst/>
                <a:latin typeface="Roboto" panose="02000000000000000000" pitchFamily="2" charset="0"/>
              </a:rPr>
              <a:t>Given our identification of the role of inks in subtractive systems, the simplest model we can invent to specify what ink density to lay down on paper, to make a certain desired RGB color, is as follows:</a:t>
            </a:r>
            <a:endParaRPr kumimoji="0" lang="en-US" altLang="en-US" sz="11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i="0" u="none" strike="noStrike" cap="none" normalizeH="0" baseline="0" dirty="0">
                <a:ln>
                  <a:noFill/>
                </a:ln>
                <a:solidFill>
                  <a:srgbClr val="000000"/>
                </a:solidFill>
                <a:effectLst/>
                <a:latin typeface="Roboto" panose="02000000000000000000" pitchFamily="2" charset="0"/>
              </a:rPr>
              <a:t>  </a:t>
            </a:r>
            <a:r>
              <a:rPr kumimoji="0" lang="en-US" altLang="en-US" sz="5200" i="0" u="none" strike="noStrike" cap="none" normalizeH="0" baseline="0" dirty="0">
                <a:ln>
                  <a:noFill/>
                </a:ln>
                <a:solidFill>
                  <a:srgbClr val="000000"/>
                </a:solidFill>
                <a:effectLst/>
                <a:latin typeface="Roboto" panose="02000000000000000000" pitchFamily="2" charset="0"/>
              </a:rPr>
              <a:t>               </a:t>
            </a:r>
            <a:endParaRPr kumimoji="0" lang="en-US" altLang="en-US" sz="11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i="1" u="none" strike="noStrike" cap="none" normalizeH="0" baseline="0" dirty="0">
                <a:ln>
                  <a:noFill/>
                </a:ln>
                <a:solidFill>
                  <a:srgbClr val="000000"/>
                </a:solidFill>
                <a:effectLst/>
                <a:latin typeface="Roboto" panose="02000000000000000000" pitchFamily="2" charset="0"/>
              </a:rPr>
              <a:t>Additive and subtractive color: (a) RGB is used to specify additive color; (b) CMY is </a:t>
            </a:r>
            <a:r>
              <a:rPr kumimoji="0" lang="en-US" altLang="en-US" sz="1100" i="1" u="none" strike="noStrike" cap="none" normalizeH="0" baseline="0" dirty="0" err="1">
                <a:ln>
                  <a:noFill/>
                </a:ln>
                <a:solidFill>
                  <a:srgbClr val="000000"/>
                </a:solidFill>
                <a:effectLst/>
                <a:latin typeface="Roboto" panose="02000000000000000000" pitchFamily="2" charset="0"/>
              </a:rPr>
              <a:t>ased</a:t>
            </a:r>
            <a:r>
              <a:rPr kumimoji="0" lang="en-US" altLang="en-US" sz="1100" i="1" u="none" strike="noStrike" cap="none" normalizeH="0" baseline="0" dirty="0">
                <a:ln>
                  <a:noFill/>
                </a:ln>
                <a:solidFill>
                  <a:srgbClr val="000000"/>
                </a:solidFill>
                <a:effectLst/>
                <a:latin typeface="Roboto" panose="02000000000000000000" pitchFamily="2" charset="0"/>
              </a:rPr>
              <a:t> to specify subtractive color. (This figure also appears in the color insert section.)</a:t>
            </a:r>
            <a:endParaRPr kumimoji="0" lang="en-US" altLang="en-US" sz="11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a:r>
            <a:br>
              <a:rPr kumimoji="0" lang="en-US" altLang="en-US" i="0" u="none" strike="noStrike" cap="none" normalizeH="0" baseline="0" dirty="0">
                <a:ln>
                  <a:noFill/>
                </a:ln>
                <a:solidFill>
                  <a:schemeClr val="tx1"/>
                </a:solidFill>
                <a:effectLst/>
                <a:latin typeface="Arial" panose="020B0604020202020204" pitchFamily="34" charset="0"/>
              </a:rPr>
            </a:br>
            <a:endParaRPr kumimoji="0" lang="en-US" altLang="en-US" i="0" u="none" strike="noStrike" cap="none" normalizeH="0" baseline="0" dirty="0">
              <a:ln>
                <a:noFill/>
              </a:ln>
              <a:solidFill>
                <a:schemeClr val="tx1"/>
              </a:solidFill>
              <a:effectLst/>
              <a:latin typeface="Arial" panose="020B0604020202020204" pitchFamily="34" charset="0"/>
            </a:endParaRPr>
          </a:p>
        </p:txBody>
      </p:sp>
      <p:pic>
        <p:nvPicPr>
          <p:cNvPr id="3074" name="Picture 2" descr="Transformation from RGB to CMY">
            <a:extLst>
              <a:ext uri="{FF2B5EF4-FFF2-40B4-BE49-F238E27FC236}">
                <a16:creationId xmlns:a16="http://schemas.microsoft.com/office/drawing/2014/main" id="{70997370-A45E-9753-A450-9443D6E54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8" y="2715875"/>
            <a:ext cx="2073523"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56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ABE4-C173-FF80-B236-EE722C8FD59E}"/>
              </a:ext>
            </a:extLst>
          </p:cNvPr>
          <p:cNvSpPr>
            <a:spLocks noGrp="1"/>
          </p:cNvSpPr>
          <p:nvPr>
            <p:ph type="title"/>
          </p:nvPr>
        </p:nvSpPr>
        <p:spPr/>
        <p:txBody>
          <a:bodyPr/>
          <a:lstStyle/>
          <a:p>
            <a:r>
              <a:rPr lang="en-US" b="1" i="0" cap="all" dirty="0">
                <a:solidFill>
                  <a:srgbClr val="CF2026"/>
                </a:solidFill>
                <a:effectLst/>
                <a:latin typeface="Roboto" panose="02000000000000000000" pitchFamily="2" charset="0"/>
              </a:rPr>
              <a:t>COLOR MODELS IN IMAGES - MULTIMEDIA</a:t>
            </a:r>
            <a:endParaRPr lang="en-IN" dirty="0"/>
          </a:p>
        </p:txBody>
      </p:sp>
      <p:sp>
        <p:nvSpPr>
          <p:cNvPr id="4" name="Slide Number Placeholder 3">
            <a:extLst>
              <a:ext uri="{FF2B5EF4-FFF2-40B4-BE49-F238E27FC236}">
                <a16:creationId xmlns:a16="http://schemas.microsoft.com/office/drawing/2014/main" id="{639B8106-4281-CA3B-7FF2-4BB4C3259CD4}"/>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4098" name="Picture 2" descr="Additive and subtractive color">
            <a:extLst>
              <a:ext uri="{FF2B5EF4-FFF2-40B4-BE49-F238E27FC236}">
                <a16:creationId xmlns:a16="http://schemas.microsoft.com/office/drawing/2014/main" id="{1438BEAF-48C3-6CB6-DF77-EEE2BCE3D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8593" y="2578894"/>
            <a:ext cx="4214813" cy="209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1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25D4-3B28-C33E-2073-A725B39C4102}"/>
              </a:ext>
            </a:extLst>
          </p:cNvPr>
          <p:cNvSpPr>
            <a:spLocks noGrp="1"/>
          </p:cNvSpPr>
          <p:nvPr>
            <p:ph type="title"/>
          </p:nvPr>
        </p:nvSpPr>
        <p:spPr/>
        <p:txBody>
          <a:bodyPr/>
          <a:lstStyle/>
          <a:p>
            <a:r>
              <a:rPr lang="en-IN" dirty="0"/>
              <a:t>Reference and text books:- </a:t>
            </a:r>
          </a:p>
        </p:txBody>
      </p:sp>
      <p:sp>
        <p:nvSpPr>
          <p:cNvPr id="3" name="Content Placeholder 2">
            <a:extLst>
              <a:ext uri="{FF2B5EF4-FFF2-40B4-BE49-F238E27FC236}">
                <a16:creationId xmlns:a16="http://schemas.microsoft.com/office/drawing/2014/main" id="{E8401E53-F8B9-53F3-DD67-29C08A79FFAA}"/>
              </a:ext>
            </a:extLst>
          </p:cNvPr>
          <p:cNvSpPr>
            <a:spLocks noGrp="1"/>
          </p:cNvSpPr>
          <p:nvPr>
            <p:ph idx="1"/>
          </p:nvPr>
        </p:nvSpPr>
        <p:spPr/>
        <p:txBody>
          <a:bodyPr>
            <a:normAutofit/>
          </a:bodyPr>
          <a:lstStyle/>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TEXT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Tay Vaughan, “Multimedia making it work”, Tata McGraw-Hill, 2008.</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Rajneesh Aggarwal &amp; B. B Tiwari, “Multimedia Systems”, Excel Publication, New Delhi, 2007.</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Li &amp; Drew, “Fundamentals of Multimedia”, Pearson Education,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53975"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REFERENCE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Parekh Ranjan, “Principles of Multimedia”, Tata McGraw-Hill, 2007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Anirban Mukhopadhyay and Arup Chattopadhyay, “Introduction to Computer Graphics and Multimedia”, Second Edition, Vikas Publishing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sp>
        <p:nvSpPr>
          <p:cNvPr id="4" name="Slide Number Placeholder 3">
            <a:extLst>
              <a:ext uri="{FF2B5EF4-FFF2-40B4-BE49-F238E27FC236}">
                <a16:creationId xmlns:a16="http://schemas.microsoft.com/office/drawing/2014/main" id="{3A8E197D-9BA3-5046-A0DB-AB3E06E179B9}"/>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943933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9375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p:txBody>
          <a:bodyPr/>
          <a:lstStyle/>
          <a:p>
            <a:pPr algn="l"/>
            <a:r>
              <a:rPr lang="en-US" dirty="0"/>
              <a:t>Color science encompasses many technologies, one of which is multimedia. Looking at the breadth of activities and industries that define color science can provide insight into current and future problems for multimedia imaging and their solutions.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fontScale="92500"/>
          </a:bodyPr>
          <a:lstStyle/>
          <a:p>
            <a:pPr algn="l"/>
            <a:r>
              <a:rPr lang="en-US" dirty="0"/>
              <a:t>Multimedia imaging requires the fundamental knowledge that constitutes such disciplines as mathematics, physics, chemistry, physiology, and psychology. We further require applied knowledge that constitutes disciplines including computer science, information processing, imaging science, and color science. This view of multimedia imaging places color science in a subordinate position. However, it can be worthwhile to exchange the positions. That is, multimedia imaging is but one of many technologies that exemplify color science. This approach has been described previously by the author regarding educational imperatives</a:t>
            </a:r>
          </a:p>
          <a:p>
            <a:pPr marL="0" indent="0" algn="l">
              <a:buNone/>
            </a:pPr>
            <a:r>
              <a:rPr lang="en-US" dirty="0"/>
              <a:t> (1) and as a pedantic vehicle for describing the relationships between user controls and resulting color for various color technologies </a:t>
            </a:r>
          </a:p>
          <a:p>
            <a:pPr marL="0" indent="0" algn="l">
              <a:buNone/>
            </a:pPr>
            <a:r>
              <a:rPr lang="en-US" dirty="0"/>
              <a:t>(2). This approach will be revisited within the context of multimedia imaging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137876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a:bodyPr>
          <a:lstStyle/>
          <a:p>
            <a:pPr marL="0" indent="0" algn="l">
              <a:buNone/>
            </a:pPr>
            <a:r>
              <a:rPr lang="en-US" dirty="0"/>
              <a:t>Human Vision</a:t>
            </a:r>
          </a:p>
          <a:p>
            <a:pPr algn="l"/>
            <a:endParaRPr lang="en-US" dirty="0"/>
          </a:p>
          <a:p>
            <a:pPr algn="l"/>
            <a:r>
              <a:rPr lang="en-US" dirty="0"/>
              <a:t>The eye works like a camera, with the lens focusing an image onto the retina (upside - down and left - right reversed). The retina consists of an array of rods and three kinds of cones, so named because of their shape. The rods come into play when light levels are low and produce an image in shades of gray ("At night, all cats are gray!"). For higher light levels, the cones each produce a signal. Because of their differing pigments, the three kinds of cones are most sensitive to red (R), green (G), and blue {B) light.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22030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science</a:t>
            </a:r>
          </a:p>
        </p:txBody>
      </p:sp>
      <p:sp>
        <p:nvSpPr>
          <p:cNvPr id="3" name="Content Placeholder 2"/>
          <p:cNvSpPr>
            <a:spLocks noGrp="1"/>
          </p:cNvSpPr>
          <p:nvPr>
            <p:ph idx="1"/>
          </p:nvPr>
        </p:nvSpPr>
        <p:spPr>
          <a:xfrm>
            <a:off x="838200" y="1690688"/>
            <a:ext cx="10515600" cy="4802187"/>
          </a:xfrm>
        </p:spPr>
        <p:txBody>
          <a:bodyPr>
            <a:normAutofit lnSpcReduction="10000"/>
          </a:bodyPr>
          <a:lstStyle/>
          <a:p>
            <a:pPr marL="0" indent="0" algn="l">
              <a:buNone/>
            </a:pPr>
            <a:r>
              <a:rPr lang="en-US" dirty="0"/>
              <a:t>Spectral Sensitivity of the Eye</a:t>
            </a:r>
          </a:p>
          <a:p>
            <a:pPr algn="l"/>
            <a:endParaRPr lang="en-US" dirty="0"/>
          </a:p>
          <a:p>
            <a:pPr algn="l"/>
            <a:r>
              <a:rPr lang="en-US" dirty="0"/>
              <a:t>The eye is most sensitive to light in the middle of the visible spectrum. Like the SPD profile of a light source for receptors we show the relative sensitivity as a function of wavelength. The blue receptor sensitivity is not shown to scale, because it is much smaller than the curves for red or green. Blue is a late addition in evolution (and, statistically, is the favorite color of humans, regardless of nationality — perhaps for this reason: blue is a bit surprising!). The following figure shows the overall sensitivity as a dashed line, called the luminous - efficiency function. It is usually denoted V(X) and is the sum of the response curves to red, green, and blue.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64526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AF3D-66CF-A4E1-2B46-7F8EFE363C7B}"/>
              </a:ext>
            </a:extLst>
          </p:cNvPr>
          <p:cNvSpPr>
            <a:spLocks noGrp="1"/>
          </p:cNvSpPr>
          <p:nvPr>
            <p:ph type="title"/>
          </p:nvPr>
        </p:nvSpPr>
        <p:spPr/>
        <p:txBody>
          <a:bodyPr/>
          <a:lstStyle/>
          <a:p>
            <a:r>
              <a:rPr lang="en-US" sz="4400" b="1" dirty="0">
                <a:solidFill>
                  <a:srgbClr val="FF0000"/>
                </a:solidFill>
              </a:rPr>
              <a:t>Color science</a:t>
            </a:r>
            <a:endParaRPr lang="en-IN" dirty="0"/>
          </a:p>
        </p:txBody>
      </p:sp>
      <p:sp>
        <p:nvSpPr>
          <p:cNvPr id="3" name="Content Placeholder 2">
            <a:extLst>
              <a:ext uri="{FF2B5EF4-FFF2-40B4-BE49-F238E27FC236}">
                <a16:creationId xmlns:a16="http://schemas.microsoft.com/office/drawing/2014/main" id="{713BEF93-B59C-08F4-5757-42FA21BB23C4}"/>
              </a:ext>
            </a:extLst>
          </p:cNvPr>
          <p:cNvSpPr>
            <a:spLocks noGrp="1"/>
          </p:cNvSpPr>
          <p:nvPr>
            <p:ph idx="1"/>
          </p:nvPr>
        </p:nvSpPr>
        <p:spPr/>
        <p:txBody>
          <a:bodyPr/>
          <a:lstStyle/>
          <a:p>
            <a:pPr marL="0" indent="0">
              <a:buNone/>
            </a:pPr>
            <a:r>
              <a:rPr lang="en-US" dirty="0"/>
              <a:t>Light and Spectra</a:t>
            </a:r>
          </a:p>
          <a:p>
            <a:endParaRPr lang="en-US" dirty="0"/>
          </a:p>
          <a:p>
            <a:r>
              <a:rPr lang="en-US" dirty="0"/>
              <a:t>Recall from high school that light is an electromagnetic wave and that its color is characterized by the wavelength of the wave. Laser light consists of a single wavelength — for example, a ruby laser produces a bright, scarlet beam. So if we were to plot the light intensity versus wavelength, we would see a spike at the appropriate red wavelength and no other contribution to the light.</a:t>
            </a:r>
            <a:endParaRPr lang="en-IN" dirty="0"/>
          </a:p>
        </p:txBody>
      </p:sp>
      <p:sp>
        <p:nvSpPr>
          <p:cNvPr id="4" name="Slide Number Placeholder 3">
            <a:extLst>
              <a:ext uri="{FF2B5EF4-FFF2-40B4-BE49-F238E27FC236}">
                <a16:creationId xmlns:a16="http://schemas.microsoft.com/office/drawing/2014/main" id="{6DF19F73-667C-1BDE-F4F8-A66BB8BFD63F}"/>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40870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9607-8F56-117A-916D-8E2241447B04}"/>
              </a:ext>
            </a:extLst>
          </p:cNvPr>
          <p:cNvSpPr>
            <a:spLocks noGrp="1"/>
          </p:cNvSpPr>
          <p:nvPr>
            <p:ph type="title"/>
          </p:nvPr>
        </p:nvSpPr>
        <p:spPr/>
        <p:txBody>
          <a:bodyPr>
            <a:normAutofit/>
          </a:bodyPr>
          <a:lstStyle/>
          <a:p>
            <a:r>
              <a:rPr lang="en-US" b="1" i="0" cap="all" dirty="0">
                <a:solidFill>
                  <a:srgbClr val="CF2026"/>
                </a:solidFill>
                <a:effectLst/>
                <a:latin typeface="Roboto" panose="02000000000000000000" pitchFamily="2" charset="0"/>
              </a:rPr>
              <a:t>COLOR MODELS IN IMAGES - MULTIMEDIA</a:t>
            </a:r>
            <a:endParaRPr lang="en-IN" dirty="0"/>
          </a:p>
        </p:txBody>
      </p:sp>
      <p:sp>
        <p:nvSpPr>
          <p:cNvPr id="3" name="Content Placeholder 2">
            <a:extLst>
              <a:ext uri="{FF2B5EF4-FFF2-40B4-BE49-F238E27FC236}">
                <a16:creationId xmlns:a16="http://schemas.microsoft.com/office/drawing/2014/main" id="{A8806ECE-2705-5C5B-15A8-EFCAB62988CD}"/>
              </a:ext>
            </a:extLst>
          </p:cNvPr>
          <p:cNvSpPr>
            <a:spLocks noGrp="1"/>
          </p:cNvSpPr>
          <p:nvPr>
            <p:ph idx="1"/>
          </p:nvPr>
        </p:nvSpPr>
        <p:spPr/>
        <p:txBody>
          <a:bodyPr>
            <a:normAutofit fontScale="55000" lnSpcReduction="20000"/>
          </a:bodyPr>
          <a:lstStyle/>
          <a:p>
            <a:r>
              <a:rPr lang="en-US" dirty="0"/>
              <a:t>We now have had an introduction to color science and some of the problems that crop up with respect to color for image displays. But how are color models and coordinates systems really used for stored, displayed, and printed images?</a:t>
            </a:r>
          </a:p>
          <a:p>
            <a:endParaRPr lang="en-US" dirty="0"/>
          </a:p>
          <a:p>
            <a:r>
              <a:rPr lang="en-US" dirty="0"/>
              <a:t>RGB Color Model for CRT Displays</a:t>
            </a:r>
          </a:p>
          <a:p>
            <a:endParaRPr lang="en-US" dirty="0"/>
          </a:p>
          <a:p>
            <a:r>
              <a:rPr lang="en-US" dirty="0"/>
              <a:t>We usually store color information directly in RGB form. However, we note from the previous section that such a coordinate system is in fact device - dependent.</a:t>
            </a:r>
          </a:p>
          <a:p>
            <a:endParaRPr lang="en-US" dirty="0"/>
          </a:p>
          <a:p>
            <a:r>
              <a:rPr lang="en-US" dirty="0"/>
              <a:t>We expect to be able to use 8 bits per color channel for color that is accurate enough. In fact, we have to use about 12 bits per channel to avoid an aliasing effect in dark image areas — contour bands that result from gamma correction, since gamma correction results in many fewer available integer levels.</a:t>
            </a:r>
          </a:p>
          <a:p>
            <a:endParaRPr lang="en-US" dirty="0"/>
          </a:p>
          <a:p>
            <a:r>
              <a:rPr lang="en-US" dirty="0"/>
              <a:t>For images produced from computer graphics, we store integers proportional to intensity in the frame buffer. Then we should have a gamma correction LUT between the frame buffer and the CRT. If gamma correction is applied to floats before quantizing to integers, before storage in the frame buffer, then we can use only 8 bits per channel and still avoid contouring artifacts.</a:t>
            </a:r>
            <a:endParaRPr lang="en-IN" dirty="0"/>
          </a:p>
        </p:txBody>
      </p:sp>
      <p:sp>
        <p:nvSpPr>
          <p:cNvPr id="4" name="Slide Number Placeholder 3">
            <a:extLst>
              <a:ext uri="{FF2B5EF4-FFF2-40B4-BE49-F238E27FC236}">
                <a16:creationId xmlns:a16="http://schemas.microsoft.com/office/drawing/2014/main" id="{50EB8E8D-F17B-7D7D-7ED3-A5F907F379EB}"/>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06587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6A27-F2CC-189E-609C-6CBE0EAEFEA5}"/>
              </a:ext>
            </a:extLst>
          </p:cNvPr>
          <p:cNvSpPr>
            <a:spLocks noGrp="1"/>
          </p:cNvSpPr>
          <p:nvPr>
            <p:ph type="title"/>
          </p:nvPr>
        </p:nvSpPr>
        <p:spPr/>
        <p:txBody>
          <a:bodyPr/>
          <a:lstStyle/>
          <a:p>
            <a:r>
              <a:rPr lang="en-US" dirty="0"/>
              <a:t>RGB and CMY color cubes. (This figure also appears in the color insert section.)</a:t>
            </a:r>
            <a:endParaRPr lang="en-IN" dirty="0"/>
          </a:p>
        </p:txBody>
      </p:sp>
      <p:sp>
        <p:nvSpPr>
          <p:cNvPr id="4" name="Slide Number Placeholder 3">
            <a:extLst>
              <a:ext uri="{FF2B5EF4-FFF2-40B4-BE49-F238E27FC236}">
                <a16:creationId xmlns:a16="http://schemas.microsoft.com/office/drawing/2014/main" id="{5231EFEE-14D2-4037-2BAF-4F09AF4F4EAF}"/>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2050" name="Picture 2" descr="RGB and CMY color cubes">
            <a:extLst>
              <a:ext uri="{FF2B5EF4-FFF2-40B4-BE49-F238E27FC236}">
                <a16:creationId xmlns:a16="http://schemas.microsoft.com/office/drawing/2014/main" id="{B2A7C2A0-3B64-8A7C-CBD8-9A0B4F686C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5562" y="2783924"/>
            <a:ext cx="6157913" cy="351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19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7EA6-DEA3-9A60-15C5-CD0F7C1CD984}"/>
              </a:ext>
            </a:extLst>
          </p:cNvPr>
          <p:cNvSpPr>
            <a:spLocks noGrp="1"/>
          </p:cNvSpPr>
          <p:nvPr>
            <p:ph type="title"/>
          </p:nvPr>
        </p:nvSpPr>
        <p:spPr/>
        <p:txBody>
          <a:bodyPr/>
          <a:lstStyle/>
          <a:p>
            <a:r>
              <a:rPr lang="en-US" b="1" i="0" cap="all" dirty="0">
                <a:solidFill>
                  <a:srgbClr val="CF2026"/>
                </a:solidFill>
                <a:effectLst/>
                <a:latin typeface="Roboto" panose="02000000000000000000" pitchFamily="2" charset="0"/>
              </a:rPr>
              <a:t>COLOR MODELS IN IMAGES - MULTIMEDIA</a:t>
            </a:r>
            <a:endParaRPr lang="en-IN" dirty="0"/>
          </a:p>
        </p:txBody>
      </p:sp>
      <p:sp>
        <p:nvSpPr>
          <p:cNvPr id="3" name="Content Placeholder 2">
            <a:extLst>
              <a:ext uri="{FF2B5EF4-FFF2-40B4-BE49-F238E27FC236}">
                <a16:creationId xmlns:a16="http://schemas.microsoft.com/office/drawing/2014/main" id="{2D4DBA57-6BB7-8628-7046-CA71D59E054F}"/>
              </a:ext>
            </a:extLst>
          </p:cNvPr>
          <p:cNvSpPr>
            <a:spLocks noGrp="1"/>
          </p:cNvSpPr>
          <p:nvPr>
            <p:ph idx="1"/>
          </p:nvPr>
        </p:nvSpPr>
        <p:spPr/>
        <p:txBody>
          <a:bodyPr>
            <a:normAutofit fontScale="70000" lnSpcReduction="20000"/>
          </a:bodyPr>
          <a:lstStyle/>
          <a:p>
            <a:r>
              <a:rPr lang="en-US" dirty="0"/>
              <a:t>Subtractive Color: CMY Color Model</a:t>
            </a:r>
          </a:p>
          <a:p>
            <a:endParaRPr lang="en-US" dirty="0"/>
          </a:p>
          <a:p>
            <a:r>
              <a:rPr lang="en-US" dirty="0"/>
              <a:t>So far, we have effectively been dealing only with additive color. Namely, when two light beams impinge on a target, their colors add; when two phosphors on a CRT screen are turned on, their colors add. So, for example, red phosphor + green phosphor makes yellow light.</a:t>
            </a:r>
          </a:p>
          <a:p>
            <a:endParaRPr lang="en-US" dirty="0"/>
          </a:p>
          <a:p>
            <a:r>
              <a:rPr lang="en-US" dirty="0"/>
              <a:t>But for ink deposited on paper, in essence the opposite situation holds: yellow ink subtracts blue from white illumination but reflects red and green; which is why it appears yellow!</a:t>
            </a:r>
          </a:p>
          <a:p>
            <a:endParaRPr lang="en-US" dirty="0"/>
          </a:p>
          <a:p>
            <a:r>
              <a:rPr lang="en-US" dirty="0"/>
              <a:t>So, instead of red, green, and blue primaries, we need primaries that amount to — red, — green, and — blue; we need to subtract R, G, or B. These subtractive color primaries are cyan (C), magenta (M), and yellow (Y) inks. The above figure shows how the two systems, RGB and CMY, are connected. In the additive (RGB) system, black is "no light", RGB — (0, 0, 0). In the subtractive CMY system, black arises from ^subtracting all the light by laying down inks with C = M = Y = 1.</a:t>
            </a:r>
            <a:endParaRPr lang="en-IN" dirty="0"/>
          </a:p>
        </p:txBody>
      </p:sp>
      <p:sp>
        <p:nvSpPr>
          <p:cNvPr id="4" name="Slide Number Placeholder 3">
            <a:extLst>
              <a:ext uri="{FF2B5EF4-FFF2-40B4-BE49-F238E27FC236}">
                <a16:creationId xmlns:a16="http://schemas.microsoft.com/office/drawing/2014/main" id="{1B4F39B2-B74E-2382-70B4-F0BD759EEDB8}"/>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94353914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8135</TotalTime>
  <Words>1175</Words>
  <Application>Microsoft Office PowerPoint</Application>
  <PresentationFormat>Widescreen</PresentationFormat>
  <Paragraphs>81</Paragraphs>
  <Slides>14</Slides>
  <Notes>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30" baseType="lpstr">
      <vt:lpstr>Adobe Garamond Pro</vt:lpstr>
      <vt:lpstr>Arial</vt:lpstr>
      <vt:lpstr>Arial Black</vt:lpstr>
      <vt:lpstr>Arial Unicode MS</vt:lpstr>
      <vt:lpstr>Bookman Old Style</vt:lpstr>
      <vt:lpstr>Calibri</vt:lpstr>
      <vt:lpstr>Calibri Light</vt:lpstr>
      <vt:lpstr>Casper</vt:lpstr>
      <vt:lpstr>Karla</vt:lpstr>
      <vt:lpstr>Raavi</vt:lpstr>
      <vt:lpstr>Raleway ExtraBold</vt:lpstr>
      <vt:lpstr>Roboto</vt:lpstr>
      <vt:lpstr>Times New Roman</vt:lpstr>
      <vt:lpstr>1_Office Theme</vt:lpstr>
      <vt:lpstr>Contents Slide Master</vt:lpstr>
      <vt:lpstr>CorelDRAW</vt:lpstr>
      <vt:lpstr>PowerPoint Presentation</vt:lpstr>
      <vt:lpstr>Color science</vt:lpstr>
      <vt:lpstr>Color science</vt:lpstr>
      <vt:lpstr>Color science</vt:lpstr>
      <vt:lpstr>Color science</vt:lpstr>
      <vt:lpstr>Color science</vt:lpstr>
      <vt:lpstr>COLOR MODELS IN IMAGES - MULTIMEDIA</vt:lpstr>
      <vt:lpstr>RGB and CMY color cubes. (This figure also appears in the color insert section.)</vt:lpstr>
      <vt:lpstr>COLOR MODELS IN IMAGES - MULTIMEDIA</vt:lpstr>
      <vt:lpstr>COLOR MODELS IN IMAGES - MULTIMEDIA</vt:lpstr>
      <vt:lpstr>COLOR MODELS IN IMAGES - MULTIMEDIA</vt:lpstr>
      <vt:lpstr>Reference and text books:-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Dell</cp:lastModifiedBy>
  <cp:revision>438</cp:revision>
  <dcterms:created xsi:type="dcterms:W3CDTF">2019-01-09T10:33:58Z</dcterms:created>
  <dcterms:modified xsi:type="dcterms:W3CDTF">2022-10-13T06:22:56Z</dcterms:modified>
</cp:coreProperties>
</file>