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8"/>
  </p:notesMasterIdLst>
  <p:handoutMasterIdLst>
    <p:handoutMasterId r:id="rId19"/>
  </p:handoutMasterIdLst>
  <p:sldIdLst>
    <p:sldId id="277" r:id="rId3"/>
    <p:sldId id="280" r:id="rId4"/>
    <p:sldId id="290" r:id="rId5"/>
    <p:sldId id="291" r:id="rId6"/>
    <p:sldId id="296" r:id="rId7"/>
    <p:sldId id="297" r:id="rId8"/>
    <p:sldId id="299" r:id="rId9"/>
    <p:sldId id="298" r:id="rId10"/>
    <p:sldId id="300" r:id="rId11"/>
    <p:sldId id="301" r:id="rId12"/>
    <p:sldId id="294" r:id="rId13"/>
    <p:sldId id="295" r:id="rId14"/>
    <p:sldId id="288" r:id="rId15"/>
    <p:sldId id="289"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B3F5B"/>
    <a:srgbClr val="ED8137"/>
    <a:srgbClr val="BC8F00"/>
    <a:srgbClr val="860000"/>
    <a:srgbClr val="00B0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3" autoAdjust="0"/>
    <p:restoredTop sz="97312" autoAdjust="0"/>
  </p:normalViewPr>
  <p:slideViewPr>
    <p:cSldViewPr snapToGrid="0">
      <p:cViewPr varScale="1">
        <p:scale>
          <a:sx n="71" d="100"/>
          <a:sy n="71" d="100"/>
        </p:scale>
        <p:origin x="-67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b="1" dirty="0" smtClean="0">
                <a:solidFill>
                  <a:srgbClr val="FF0000"/>
                </a:solidFill>
              </a:rPr>
              <a:t>Color palettes</a:t>
            </a:r>
            <a:endParaRPr lang="en-US" sz="11500"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6146" name="Picture 2"/>
          <p:cNvPicPr>
            <a:picLocks noChangeAspect="1" noChangeArrowheads="1"/>
          </p:cNvPicPr>
          <p:nvPr/>
        </p:nvPicPr>
        <p:blipFill>
          <a:blip r:embed="rId2"/>
          <a:srcRect/>
          <a:stretch>
            <a:fillRect/>
          </a:stretch>
        </p:blipFill>
        <p:spPr bwMode="auto">
          <a:xfrm>
            <a:off x="1048871" y="1045810"/>
            <a:ext cx="10287000" cy="58116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A1B3E1-08F5-6EE2-6528-F6412CEF6BF2}"/>
              </a:ext>
            </a:extLst>
          </p:cNvPr>
          <p:cNvSpPr>
            <a:spLocks noGrp="1"/>
          </p:cNvSpPr>
          <p:nvPr>
            <p:ph type="title"/>
          </p:nvPr>
        </p:nvSpPr>
        <p:spPr/>
        <p:txBody>
          <a:bodyPr/>
          <a:lstStyle/>
          <a:p>
            <a:r>
              <a:rPr lang="en-US" sz="4400" b="1" dirty="0">
                <a:solidFill>
                  <a:srgbClr val="FF0000"/>
                </a:solidFill>
              </a:rPr>
              <a:t>Color </a:t>
            </a:r>
            <a:r>
              <a:rPr lang="en-US" sz="4400" b="1" dirty="0" smtClean="0">
                <a:solidFill>
                  <a:srgbClr val="FF0000"/>
                </a:solidFill>
              </a:rPr>
              <a:t>Palettes</a:t>
            </a:r>
            <a:endParaRPr lang="en-IN" dirty="0"/>
          </a:p>
        </p:txBody>
      </p:sp>
      <p:sp>
        <p:nvSpPr>
          <p:cNvPr id="3" name="Content Placeholder 2">
            <a:extLst>
              <a:ext uri="{FF2B5EF4-FFF2-40B4-BE49-F238E27FC236}">
                <a16:creationId xmlns="" xmlns:a16="http://schemas.microsoft.com/office/drawing/2014/main" id="{7F5DE7D8-6DB8-F982-0A32-FCCD3D5DC727}"/>
              </a:ext>
            </a:extLst>
          </p:cNvPr>
          <p:cNvSpPr>
            <a:spLocks noGrp="1"/>
          </p:cNvSpPr>
          <p:nvPr>
            <p:ph idx="1"/>
          </p:nvPr>
        </p:nvSpPr>
        <p:spPr/>
        <p:txBody>
          <a:bodyPr/>
          <a:lstStyle/>
          <a:p>
            <a:pPr marL="0" indent="0" algn="l" fontAlgn="base">
              <a:buNone/>
            </a:pPr>
            <a:r>
              <a:rPr lang="en-US" b="1" i="0" dirty="0">
                <a:solidFill>
                  <a:srgbClr val="333333"/>
                </a:solidFill>
                <a:effectLst/>
                <a:latin typeface="Noto Serif" panose="02020600060500020200" pitchFamily="18" charset="0"/>
              </a:rPr>
              <a:t>Adaptive Palette</a:t>
            </a:r>
          </a:p>
          <a:p>
            <a:pPr marL="0" indent="0" algn="l" fontAlgn="base">
              <a:buNone/>
            </a:pPr>
            <a:endParaRPr lang="en-US" b="1" i="0" dirty="0">
              <a:solidFill>
                <a:srgbClr val="333333"/>
              </a:solidFill>
              <a:effectLst/>
              <a:latin typeface="Noto Serif" panose="02020600060500020200" pitchFamily="18" charset="0"/>
            </a:endParaRPr>
          </a:p>
          <a:p>
            <a:pPr algn="l" fontAlgn="base"/>
            <a:r>
              <a:rPr lang="en-US" b="0" i="0" dirty="0">
                <a:solidFill>
                  <a:srgbClr val="333333"/>
                </a:solidFill>
                <a:effectLst/>
                <a:latin typeface="Noto Serif" panose="02020600060500020200" pitchFamily="18" charset="0"/>
              </a:rPr>
              <a:t>Instead of specifying a Standard Palette that includes entries for </a:t>
            </a:r>
            <a:r>
              <a:rPr lang="en-US" b="0" i="1" dirty="0">
                <a:solidFill>
                  <a:srgbClr val="333333"/>
                </a:solidFill>
                <a:effectLst/>
                <a:latin typeface="inherit"/>
              </a:rPr>
              <a:t>any</a:t>
            </a:r>
            <a:r>
              <a:rPr lang="en-US" b="0" i="0" dirty="0">
                <a:solidFill>
                  <a:srgbClr val="333333"/>
                </a:solidFill>
                <a:effectLst/>
                <a:latin typeface="Noto Serif" panose="02020600060500020200" pitchFamily="18" charset="0"/>
              </a:rPr>
              <a:t> image, you can instead specify a palette that is restricted only to colors that are most appropriate for the image that you want to palettize. Such palettes are called </a:t>
            </a:r>
            <a:r>
              <a:rPr lang="en-US" b="1" i="0" dirty="0">
                <a:solidFill>
                  <a:srgbClr val="333333"/>
                </a:solidFill>
                <a:effectLst/>
                <a:latin typeface="inherit"/>
              </a:rPr>
              <a:t>Adaptive Palettes</a:t>
            </a:r>
            <a:r>
              <a:rPr lang="en-US" b="0" i="0" dirty="0">
                <a:solidFill>
                  <a:srgbClr val="333333"/>
                </a:solidFill>
                <a:effectLst/>
                <a:latin typeface="Noto Serif" panose="02020600060500020200" pitchFamily="18" charset="0"/>
              </a:rPr>
              <a:t>. Most modern graphics software can create an Adaptive Palette for any image automatically, so this is no longer a difficult proposition.</a:t>
            </a:r>
          </a:p>
          <a:p>
            <a:endParaRPr lang="en-IN" dirty="0"/>
          </a:p>
        </p:txBody>
      </p:sp>
      <p:sp>
        <p:nvSpPr>
          <p:cNvPr id="4" name="Slide Number Placeholder 3">
            <a:extLst>
              <a:ext uri="{FF2B5EF4-FFF2-40B4-BE49-F238E27FC236}">
                <a16:creationId xmlns="" xmlns:a16="http://schemas.microsoft.com/office/drawing/2014/main" id="{4BDAA234-2A7B-6D78-491A-5CD92756023B}"/>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 xmlns:p14="http://schemas.microsoft.com/office/powerpoint/2010/main" val="1550903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DF571-D6A0-41CA-5BB9-41A18F48688B}"/>
              </a:ext>
            </a:extLst>
          </p:cNvPr>
          <p:cNvSpPr>
            <a:spLocks noGrp="1"/>
          </p:cNvSpPr>
          <p:nvPr>
            <p:ph type="title"/>
          </p:nvPr>
        </p:nvSpPr>
        <p:spPr/>
        <p:txBody>
          <a:bodyPr/>
          <a:lstStyle/>
          <a:p>
            <a:r>
              <a:rPr lang="en-US" sz="4400" b="1" dirty="0">
                <a:solidFill>
                  <a:srgbClr val="FF0000"/>
                </a:solidFill>
              </a:rPr>
              <a:t>Color Palettes:-</a:t>
            </a:r>
            <a:endParaRPr lang="en-IN" dirty="0"/>
          </a:p>
        </p:txBody>
      </p:sp>
      <p:sp>
        <p:nvSpPr>
          <p:cNvPr id="3" name="Content Placeholder 2">
            <a:extLst>
              <a:ext uri="{FF2B5EF4-FFF2-40B4-BE49-F238E27FC236}">
                <a16:creationId xmlns="" xmlns:a16="http://schemas.microsoft.com/office/drawing/2014/main" id="{CCABE5C9-E37A-DA92-51B9-B27014416D7A}"/>
              </a:ext>
            </a:extLst>
          </p:cNvPr>
          <p:cNvSpPr>
            <a:spLocks noGrp="1"/>
          </p:cNvSpPr>
          <p:nvPr>
            <p:ph idx="1"/>
          </p:nvPr>
        </p:nvSpPr>
        <p:spPr/>
        <p:txBody>
          <a:bodyPr>
            <a:normAutofit lnSpcReduction="10000"/>
          </a:bodyPr>
          <a:lstStyle/>
          <a:p>
            <a:pPr marL="0" indent="0" algn="l" fontAlgn="base">
              <a:buNone/>
            </a:pPr>
            <a:r>
              <a:rPr lang="en-US" b="1" i="0" dirty="0">
                <a:solidFill>
                  <a:srgbClr val="333333"/>
                </a:solidFill>
                <a:effectLst/>
                <a:latin typeface="Noto Serif" panose="02020600060500020200" pitchFamily="18" charset="0"/>
              </a:rPr>
              <a:t>Hardware Palette</a:t>
            </a:r>
          </a:p>
          <a:p>
            <a:pPr algn="l" fontAlgn="base"/>
            <a:r>
              <a:rPr lang="en-US" b="0" i="0" dirty="0">
                <a:solidFill>
                  <a:srgbClr val="333333"/>
                </a:solidFill>
                <a:effectLst/>
                <a:latin typeface="Noto Serif" panose="02020600060500020200" pitchFamily="18" charset="0"/>
              </a:rPr>
              <a:t>In the early days of computer graphics, memory was expensive and capacities were small. It made economic sense to maximize the use of digital color palettes where possible, to minimize the amount and size of memory required. This was particularly important in the design of graphics display cards, which required sufficient memory to store at least one full frame of the display. By adding a small special area of memory on the card for use as a palette, it was possible to reduce the size of the main frame memory substantially. This was achieved at the expense of complexity, because now every image that was displayed had to have a palette.</a:t>
            </a:r>
          </a:p>
          <a:p>
            <a:endParaRPr lang="en-IN" dirty="0"/>
          </a:p>
        </p:txBody>
      </p:sp>
      <p:sp>
        <p:nvSpPr>
          <p:cNvPr id="4" name="Slide Number Placeholder 3">
            <a:extLst>
              <a:ext uri="{FF2B5EF4-FFF2-40B4-BE49-F238E27FC236}">
                <a16:creationId xmlns="" xmlns:a16="http://schemas.microsoft.com/office/drawing/2014/main" id="{A23AEDFA-3CD8-C68C-8F95-138EE2B2BB99}"/>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 xmlns:p14="http://schemas.microsoft.com/office/powerpoint/2010/main" val="3432407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E525D4-3B28-C33E-2073-A725B39C4102}"/>
              </a:ext>
            </a:extLst>
          </p:cNvPr>
          <p:cNvSpPr>
            <a:spLocks noGrp="1"/>
          </p:cNvSpPr>
          <p:nvPr>
            <p:ph type="title"/>
          </p:nvPr>
        </p:nvSpPr>
        <p:spPr/>
        <p:txBody>
          <a:bodyPr/>
          <a:lstStyle/>
          <a:p>
            <a:r>
              <a:rPr lang="en-IN" dirty="0"/>
              <a:t>Reference and text books:- </a:t>
            </a:r>
          </a:p>
        </p:txBody>
      </p:sp>
      <p:sp>
        <p:nvSpPr>
          <p:cNvPr id="3" name="Content Placeholder 2">
            <a:extLst>
              <a:ext uri="{FF2B5EF4-FFF2-40B4-BE49-F238E27FC236}">
                <a16:creationId xmlns="" xmlns:a16="http://schemas.microsoft.com/office/drawing/2014/main" id="{E8401E53-F8B9-53F3-DD67-29C08A79FFAA}"/>
              </a:ext>
            </a:extLst>
          </p:cNvPr>
          <p:cNvSpPr>
            <a:spLocks noGrp="1"/>
          </p:cNvSpPr>
          <p:nvPr>
            <p:ph idx="1"/>
          </p:nvPr>
        </p:nvSpPr>
        <p:spPr/>
        <p:txBody>
          <a:bodyPr>
            <a:normAutofit/>
          </a:bodyPr>
          <a:lstStyle/>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TEXT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Tay Vaughan, “Multimedia making it work”, Tata McGraw-Hill, 2008.</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Rajneesh Aggarwal &amp; B. B Tiwari, “Multimedia Systems”, Excel Publication, New Delhi, 2007.</a:t>
            </a:r>
            <a:endParaRPr lang="en-IN"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Li &amp; Drew, “Fundamentals of Multimedia”, Pearson Education,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53975"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R="53975" algn="just">
              <a:lnSpc>
                <a:spcPct val="115000"/>
              </a:lnSpc>
              <a:spcAft>
                <a:spcPts val="1000"/>
              </a:spcAft>
            </a:pPr>
            <a:r>
              <a:rPr lang="en-US" sz="1800" b="1" dirty="0">
                <a:effectLst/>
                <a:latin typeface="Calibri" panose="020F0502020204030204" pitchFamily="34" charset="0"/>
                <a:ea typeface="Adobe Garamond Pro"/>
                <a:cs typeface="Calibri" panose="020F0502020204030204" pitchFamily="34" charset="0"/>
              </a:rPr>
              <a:t>REFERENCE BOOKS</a:t>
            </a:r>
            <a:endParaRPr lang="en-IN" sz="18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Parekh Ranjan, “Principles of Multimedia”, Tata McGraw-Hill, 2007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Anirban Mukhopadhyay and Arup Chattopadhyay, “Introduction to Computer Graphics and Multimedia”, Second Edition, Vikas Publishing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Raavi" panose="020B0502040204020203" pitchFamily="34" charset="0"/>
            </a:endParaRPr>
          </a:p>
          <a:p>
            <a:endParaRPr lang="en-IN" dirty="0"/>
          </a:p>
        </p:txBody>
      </p:sp>
      <p:sp>
        <p:nvSpPr>
          <p:cNvPr id="4" name="Slide Number Placeholder 3">
            <a:extLst>
              <a:ext uri="{FF2B5EF4-FFF2-40B4-BE49-F238E27FC236}">
                <a16:creationId xmlns="" xmlns:a16="http://schemas.microsoft.com/office/drawing/2014/main" id="{3A8E197D-9BA3-5046-A0DB-AB3E06E179B9}"/>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 xmlns:p14="http://schemas.microsoft.com/office/powerpoint/2010/main" val="2943933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 xmlns:p14="http://schemas.microsoft.com/office/powerpoint/2010/main" val="393759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p:txBody>
          <a:bodyPr/>
          <a:lstStyle/>
          <a:p>
            <a:pPr algn="just"/>
            <a:r>
              <a:rPr lang="en-US" dirty="0" smtClean="0"/>
              <a:t>A color palette, in the digital world, refers to </a:t>
            </a:r>
            <a:r>
              <a:rPr lang="en-US" b="1" dirty="0" smtClean="0"/>
              <a:t>the full range of colors that can be displayed on a device screen or other interface, or in some cases, a collection of colors and tools for use in paint and illustration programs</a:t>
            </a:r>
            <a:r>
              <a:rPr lang="en-US" dirty="0" smtClean="0"/>
              <a:t>.</a:t>
            </a:r>
            <a:endParaRPr lang="en-US" dirty="0"/>
          </a:p>
          <a:p>
            <a:pPr algn="just"/>
            <a:r>
              <a:rPr lang="en-US" dirty="0" smtClean="0"/>
              <a:t>A color palette is a combination of colors used by UI designers </a:t>
            </a:r>
            <a:r>
              <a:rPr lang="en-US" b="1" dirty="0" smtClean="0"/>
              <a:t>when designing an interface</a:t>
            </a:r>
            <a:r>
              <a:rPr lang="en-US" dirty="0" smtClean="0"/>
              <a:t>. When used correctly, color palettes form the visual foundation of your brand, help to maintain consistency, and make your user interface aesthetically pleasing and enjoyable to use.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 xmlns:p14="http://schemas.microsoft.com/office/powerpoint/2010/main" val="421553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a:xfrm>
            <a:off x="838200" y="1191491"/>
            <a:ext cx="10515600" cy="4985472"/>
          </a:xfrm>
        </p:spPr>
        <p:txBody>
          <a:bodyPr>
            <a:normAutofit fontScale="70000" lnSpcReduction="20000"/>
          </a:bodyPr>
          <a:lstStyle/>
          <a:p>
            <a:pPr>
              <a:buNone/>
            </a:pPr>
            <a:r>
              <a:rPr lang="en-US" dirty="0" smtClean="0"/>
              <a:t> </a:t>
            </a:r>
            <a:r>
              <a:rPr lang="en-US" sz="3300" b="1" dirty="0" smtClean="0"/>
              <a:t>7 different kinds of color schemes?</a:t>
            </a:r>
          </a:p>
          <a:p>
            <a:r>
              <a:rPr lang="en-US" dirty="0" smtClean="0"/>
              <a:t>The seven major color schemes are monochromatic, analogous, complementary, split complementary, triadic, square, and </a:t>
            </a:r>
            <a:r>
              <a:rPr lang="en-US" dirty="0" err="1" smtClean="0"/>
              <a:t>rectange</a:t>
            </a:r>
            <a:r>
              <a:rPr lang="en-US" dirty="0" smtClean="0"/>
              <a:t> (or </a:t>
            </a:r>
            <a:r>
              <a:rPr lang="en-US" dirty="0" err="1" smtClean="0"/>
              <a:t>tetradic</a:t>
            </a:r>
            <a:r>
              <a:rPr lang="en-US" dirty="0" smtClean="0"/>
              <a:t>).</a:t>
            </a:r>
            <a:br>
              <a:rPr lang="en-US" dirty="0" smtClean="0"/>
            </a:br>
            <a:r>
              <a:rPr lang="en-US" dirty="0" smtClean="0"/>
              <a:t>...</a:t>
            </a:r>
            <a:br>
              <a:rPr lang="en-US" dirty="0" smtClean="0"/>
            </a:br>
            <a:r>
              <a:rPr lang="en-US" b="1" dirty="0" smtClean="0"/>
              <a:t>Let's examine each in more detail.</a:t>
            </a:r>
            <a:endParaRPr lang="en-US" dirty="0" smtClean="0"/>
          </a:p>
          <a:p>
            <a:r>
              <a:rPr lang="en-US" dirty="0" smtClean="0"/>
              <a:t>Monochromatic. ...</a:t>
            </a:r>
          </a:p>
          <a:p>
            <a:r>
              <a:rPr lang="en-US" dirty="0" smtClean="0"/>
              <a:t>Analogous. ...</a:t>
            </a:r>
          </a:p>
          <a:p>
            <a:r>
              <a:rPr lang="en-US" dirty="0" smtClean="0"/>
              <a:t>Complementary. ...</a:t>
            </a:r>
          </a:p>
          <a:p>
            <a:r>
              <a:rPr lang="en-US" dirty="0" smtClean="0"/>
              <a:t>Split Complementary. ...</a:t>
            </a:r>
          </a:p>
          <a:p>
            <a:r>
              <a:rPr lang="en-US" dirty="0" smtClean="0"/>
              <a:t>Triadic. ...</a:t>
            </a:r>
          </a:p>
          <a:p>
            <a:r>
              <a:rPr lang="en-US" dirty="0" smtClean="0"/>
              <a:t>Square. ...</a:t>
            </a:r>
          </a:p>
          <a:p>
            <a:r>
              <a:rPr lang="en-US" dirty="0" smtClean="0"/>
              <a:t>Rectangle.</a:t>
            </a:r>
          </a:p>
          <a:p>
            <a:pPr>
              <a:buNone/>
            </a:pPr>
            <a:r>
              <a:rPr lang="en-US" sz="3300" b="1" dirty="0" err="1" smtClean="0"/>
              <a:t>Colours</a:t>
            </a:r>
            <a:r>
              <a:rPr lang="en-US" sz="3300" b="1" dirty="0" smtClean="0"/>
              <a:t> are there in color palette?</a:t>
            </a:r>
          </a:p>
          <a:p>
            <a:r>
              <a:rPr lang="en-US" dirty="0" err="1" smtClean="0"/>
              <a:t>Dichrome</a:t>
            </a:r>
            <a:r>
              <a:rPr lang="en-US" dirty="0" smtClean="0"/>
              <a:t> palettes</a:t>
            </a:r>
            <a:br>
              <a:rPr lang="en-US" dirty="0" smtClean="0"/>
            </a:br>
            <a:r>
              <a:rPr lang="en-US" dirty="0" smtClean="0"/>
              <a:t/>
            </a:r>
            <a:br>
              <a:rPr lang="en-US" dirty="0" smtClean="0"/>
            </a:br>
            <a:r>
              <a:rPr lang="en-US" dirty="0" smtClean="0"/>
              <a:t>Each permuted pair of red, green, and blue (16-bit color palette, with 65,536 colors)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 xmlns:p14="http://schemas.microsoft.com/office/powerpoint/2010/main" val="4113878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r>
              <a:rPr lang="en-US" sz="3200" b="1" dirty="0">
                <a:solidFill>
                  <a:srgbClr val="FF0000"/>
                </a:solidFill>
              </a:rPr>
              <a:t>Color palettes</a:t>
            </a:r>
          </a:p>
        </p:txBody>
      </p:sp>
      <p:sp>
        <p:nvSpPr>
          <p:cNvPr id="3" name="Content Placeholder 2"/>
          <p:cNvSpPr>
            <a:spLocks noGrp="1"/>
          </p:cNvSpPr>
          <p:nvPr>
            <p:ph idx="1"/>
          </p:nvPr>
        </p:nvSpPr>
        <p:spPr>
          <a:xfrm>
            <a:off x="810490" y="1233055"/>
            <a:ext cx="10515600" cy="4943908"/>
          </a:xfrm>
        </p:spPr>
        <p:txBody>
          <a:bodyPr/>
          <a:lstStyle/>
          <a:p>
            <a:pPr>
              <a:buNone/>
            </a:pPr>
            <a:r>
              <a:rPr lang="en-US" sz="3200" b="1" dirty="0" smtClean="0"/>
              <a:t>Color palette in computer?</a:t>
            </a:r>
          </a:p>
          <a:p>
            <a:r>
              <a:rPr lang="en-US" dirty="0" smtClean="0"/>
              <a:t>In computer graphics, a palette is </a:t>
            </a:r>
            <a:r>
              <a:rPr lang="en-US" b="1" dirty="0" smtClean="0"/>
              <a:t>the set of available colors from which an image can be made</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 xmlns:p14="http://schemas.microsoft.com/office/powerpoint/2010/main" val="2081344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026" name="Picture 2"/>
          <p:cNvPicPr>
            <a:picLocks noChangeAspect="1" noChangeArrowheads="1"/>
          </p:cNvPicPr>
          <p:nvPr/>
        </p:nvPicPr>
        <p:blipFill>
          <a:blip r:embed="rId2"/>
          <a:srcRect/>
          <a:stretch>
            <a:fillRect/>
          </a:stretch>
        </p:blipFill>
        <p:spPr bwMode="auto">
          <a:xfrm>
            <a:off x="687099" y="932150"/>
            <a:ext cx="10801479" cy="5427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2051" name="Picture 3"/>
          <p:cNvPicPr>
            <a:picLocks noChangeAspect="1" noChangeArrowheads="1"/>
          </p:cNvPicPr>
          <p:nvPr/>
        </p:nvPicPr>
        <p:blipFill>
          <a:blip r:embed="rId2"/>
          <a:srcRect/>
          <a:stretch>
            <a:fillRect/>
          </a:stretch>
        </p:blipFill>
        <p:spPr bwMode="auto">
          <a:xfrm>
            <a:off x="967068" y="906561"/>
            <a:ext cx="10505310" cy="595143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3074" name="Picture 2"/>
          <p:cNvPicPr>
            <a:picLocks noChangeAspect="1" noChangeArrowheads="1"/>
          </p:cNvPicPr>
          <p:nvPr/>
        </p:nvPicPr>
        <p:blipFill>
          <a:blip r:embed="rId2"/>
          <a:srcRect/>
          <a:stretch>
            <a:fillRect/>
          </a:stretch>
        </p:blipFill>
        <p:spPr bwMode="auto">
          <a:xfrm>
            <a:off x="954741" y="831690"/>
            <a:ext cx="9816353" cy="602631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4098" name="Picture 2"/>
          <p:cNvPicPr>
            <a:picLocks noChangeAspect="1" noChangeArrowheads="1"/>
          </p:cNvPicPr>
          <p:nvPr/>
        </p:nvPicPr>
        <p:blipFill>
          <a:blip r:embed="rId2"/>
          <a:srcRect/>
          <a:stretch>
            <a:fillRect/>
          </a:stretch>
        </p:blipFill>
        <p:spPr bwMode="auto">
          <a:xfrm>
            <a:off x="1390930" y="879101"/>
            <a:ext cx="9541529" cy="578359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b="1" dirty="0" smtClean="0">
                <a:solidFill>
                  <a:srgbClr val="FF0000"/>
                </a:solidFill>
              </a:rPr>
              <a:t>Color Palettes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122" name="Picture 2"/>
          <p:cNvPicPr>
            <a:picLocks noChangeAspect="1" noChangeArrowheads="1"/>
          </p:cNvPicPr>
          <p:nvPr/>
        </p:nvPicPr>
        <p:blipFill>
          <a:blip r:embed="rId2"/>
          <a:srcRect/>
          <a:stretch>
            <a:fillRect/>
          </a:stretch>
        </p:blipFill>
        <p:spPr bwMode="auto">
          <a:xfrm>
            <a:off x="1479177" y="1071235"/>
            <a:ext cx="9439835" cy="578676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8331</TotalTime>
  <Words>324</Words>
  <Application>Microsoft Office PowerPoint</Application>
  <PresentationFormat>Custom</PresentationFormat>
  <Paragraphs>58</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1_Office Theme</vt:lpstr>
      <vt:lpstr>Contents Slide Master</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Color Palettes:-</vt:lpstr>
      <vt:lpstr>Reference and text books:- </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INDER</cp:lastModifiedBy>
  <cp:revision>452</cp:revision>
  <dcterms:created xsi:type="dcterms:W3CDTF">2019-01-09T10:33:58Z</dcterms:created>
  <dcterms:modified xsi:type="dcterms:W3CDTF">2022-10-12T17:21:25Z</dcterms:modified>
</cp:coreProperties>
</file>