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5"/>
  </p:notesMasterIdLst>
  <p:handoutMasterIdLst>
    <p:handoutMasterId r:id="rId16"/>
  </p:handoutMasterIdLst>
  <p:sldIdLst>
    <p:sldId id="277" r:id="rId3"/>
    <p:sldId id="280" r:id="rId4"/>
    <p:sldId id="290" r:id="rId5"/>
    <p:sldId id="291" r:id="rId6"/>
    <p:sldId id="292" r:id="rId7"/>
    <p:sldId id="293" r:id="rId8"/>
    <p:sldId id="294" r:id="rId9"/>
    <p:sldId id="295" r:id="rId10"/>
    <p:sldId id="296" r:id="rId11"/>
    <p:sldId id="297" r:id="rId12"/>
    <p:sldId id="289" r:id="rId13"/>
    <p:sldId id="2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F5B"/>
    <a:srgbClr val="ED8137"/>
    <a:srgbClr val="BC8F00"/>
    <a:srgbClr val="86000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3" autoAdjust="0"/>
    <p:restoredTop sz="94752" autoAdjust="0"/>
  </p:normalViewPr>
  <p:slideViewPr>
    <p:cSldViewPr snapToGrid="0">
      <p:cViewPr varScale="1">
        <p:scale>
          <a:sx n="67" d="100"/>
          <a:sy n="67" d="100"/>
        </p:scale>
        <p:origin x="83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7/11/2022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1876727606"/>
              </p:ext>
            </p:extLst>
          </p:nvPr>
        </p:nvGraphicFramePr>
        <p:xfrm>
          <a:off x="360632" y="3047617"/>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39"/>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360632" y="3047617"/>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428187" y="1612292"/>
            <a:ext cx="9037319" cy="7691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OF COMPUTER SCIENCE &amp; ENGINEERING</a:t>
            </a:r>
          </a:p>
          <a:p>
            <a:pPr algn="ctr" defTabSz="622300">
              <a:lnSpc>
                <a:spcPct val="90000"/>
              </a:lnSpc>
              <a:spcBef>
                <a:spcPct val="0"/>
              </a:spcBef>
              <a:spcAft>
                <a:spcPct val="35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Subject Name: Multimedia Technologies</a:t>
            </a:r>
          </a:p>
          <a:p>
            <a:pPr defTabSz="622300">
              <a:lnSpc>
                <a:spcPct val="90000"/>
              </a:lnSpc>
              <a:spcBef>
                <a:spcPct val="0"/>
              </a:spcBef>
              <a:spcAft>
                <a:spcPct val="35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               Subject Code: </a:t>
            </a:r>
            <a:r>
              <a:rPr lang="en-US" sz="2800" b="1" dirty="0">
                <a:effectLst/>
                <a:latin typeface="Calibri" panose="020F0502020204030204" pitchFamily="34" charset="0"/>
                <a:ea typeface="Calibri" panose="020F0502020204030204" pitchFamily="34" charset="0"/>
              </a:rPr>
              <a:t>(20CST-334/20ITT-334)</a:t>
            </a:r>
            <a:endParaRPr lang="en-US" sz="2800" b="1" dirty="0">
              <a:latin typeface="Times New Roman" panose="02020603050405020304" pitchFamily="18" charset="0"/>
              <a:ea typeface="Calibri" panose="020F0502020204030204" pitchFamily="34" charset="0"/>
              <a:cs typeface="Times New Roman" panose="02020603050405020304" pitchFamily="18" charset="0"/>
            </a:endParaRPr>
          </a:p>
          <a:p>
            <a:pPr algn="ctr" defTabSz="622300">
              <a:lnSpc>
                <a:spcPct val="90000"/>
              </a:lnSpc>
              <a:spcBef>
                <a:spcPct val="0"/>
              </a:spcBef>
              <a:spcAft>
                <a:spcPct val="35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Lecture 18</a:t>
            </a:r>
          </a:p>
          <a:p>
            <a:pPr algn="ctr" defTabSz="622300">
              <a:lnSpc>
                <a:spcPct val="90000"/>
              </a:lnSpc>
              <a:spcBef>
                <a:spcPct val="0"/>
              </a:spcBef>
              <a:spcAft>
                <a:spcPct val="35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Topics Covered: Basic Image Processing [ Can Use </a:t>
            </a:r>
          </a:p>
          <a:p>
            <a:pPr algn="ctr" defTabSz="622300">
              <a:lnSpc>
                <a:spcPct val="90000"/>
              </a:lnSpc>
              <a:spcBef>
                <a:spcPct val="0"/>
              </a:spcBef>
              <a:spcAft>
                <a:spcPct val="35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Photoshop], Use of image editing </a:t>
            </a:r>
          </a:p>
          <a:p>
            <a:pPr algn="ctr" defTabSz="622300">
              <a:lnSpc>
                <a:spcPct val="90000"/>
              </a:lnSpc>
              <a:spcBef>
                <a:spcPct val="0"/>
              </a:spcBef>
              <a:spcAft>
                <a:spcPct val="35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software</a:t>
            </a:r>
            <a:endParaRPr lang="en-US" sz="3600" b="1"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36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40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40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40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2000" dirty="0">
              <a:latin typeface="Raleway ExtraBold" pitchFamily="34" charset="-52"/>
            </a:endParaRPr>
          </a:p>
        </p:txBody>
      </p:sp>
      <p:pic>
        <p:nvPicPr>
          <p:cNvPr id="30" name="Picture 29"/>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54896" cy="965442"/>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3543503" y="6010367"/>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a:t> </a:t>
            </a:r>
          </a:p>
        </p:txBody>
      </p:sp>
      <p:sp>
        <p:nvSpPr>
          <p:cNvPr id="3" name="Slide Number Placeholder 2"/>
          <p:cNvSpPr>
            <a:spLocks noGrp="1"/>
          </p:cNvSpPr>
          <p:nvPr>
            <p:ph type="sldNum" sz="quarter" idx="12"/>
          </p:nvPr>
        </p:nvSpPr>
        <p:spPr/>
        <p:txBody>
          <a:bodyPr/>
          <a:lstStyle/>
          <a:p>
            <a:fld id="{BDCDBBEF-AA6C-4BA6-85B2-A17D7F280E38}" type="slidenum">
              <a:rPr lang="en-US" smtClean="0"/>
              <a:pPr/>
              <a:t>1</a:t>
            </a:fld>
            <a:endParaRPr lang="en-US"/>
          </a:p>
        </p:txBody>
      </p:sp>
      <p:pic>
        <p:nvPicPr>
          <p:cNvPr id="18" name="Picture 3" descr="C:\Users\HP 250 G5\Desktop\w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411097" y="74823"/>
            <a:ext cx="1763512" cy="627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794B8-316C-6AEF-6300-3EF62219F1B1}"/>
              </a:ext>
            </a:extLst>
          </p:cNvPr>
          <p:cNvSpPr>
            <a:spLocks noGrp="1"/>
          </p:cNvSpPr>
          <p:nvPr>
            <p:ph type="title"/>
          </p:nvPr>
        </p:nvSpPr>
        <p:spPr/>
        <p:txBody>
          <a:bodyPr/>
          <a:lstStyle/>
          <a:p>
            <a:r>
              <a:rPr lang="en-US" dirty="0"/>
              <a:t>Use of image editing </a:t>
            </a:r>
            <a:br>
              <a:rPr lang="en-US" dirty="0"/>
            </a:br>
            <a:r>
              <a:rPr lang="en-US" dirty="0"/>
              <a:t>software</a:t>
            </a:r>
            <a:endParaRPr lang="en-IN" dirty="0"/>
          </a:p>
        </p:txBody>
      </p:sp>
      <p:sp>
        <p:nvSpPr>
          <p:cNvPr id="3" name="Content Placeholder 2">
            <a:extLst>
              <a:ext uri="{FF2B5EF4-FFF2-40B4-BE49-F238E27FC236}">
                <a16:creationId xmlns:a16="http://schemas.microsoft.com/office/drawing/2014/main" id="{B4D56EFC-0343-FB9F-6201-81CDBA8661F6}"/>
              </a:ext>
            </a:extLst>
          </p:cNvPr>
          <p:cNvSpPr>
            <a:spLocks noGrp="1"/>
          </p:cNvSpPr>
          <p:nvPr>
            <p:ph idx="1"/>
          </p:nvPr>
        </p:nvSpPr>
        <p:spPr/>
        <p:txBody>
          <a:bodyPr>
            <a:normAutofit fontScale="85000" lnSpcReduction="20000"/>
          </a:bodyPr>
          <a:lstStyle/>
          <a:p>
            <a:r>
              <a:rPr lang="en-US" dirty="0"/>
              <a:t>Image Manipulation</a:t>
            </a:r>
          </a:p>
          <a:p>
            <a:r>
              <a:rPr lang="en-US" dirty="0"/>
              <a:t>You may want to remove unnecessary details from the background or create an element of illusion or deception in your picture to create a totally new image.</a:t>
            </a:r>
          </a:p>
          <a:p>
            <a:endParaRPr lang="en-US" dirty="0"/>
          </a:p>
          <a:p>
            <a:r>
              <a:rPr lang="en-US" dirty="0"/>
              <a:t>Image manipulation includes:</a:t>
            </a:r>
          </a:p>
          <a:p>
            <a:endParaRPr lang="en-US" dirty="0"/>
          </a:p>
          <a:p>
            <a:r>
              <a:rPr lang="en-US" dirty="0"/>
              <a:t>Colorizing a black-and-white photo</a:t>
            </a:r>
          </a:p>
          <a:p>
            <a:r>
              <a:rPr lang="en-US" dirty="0"/>
              <a:t>Retouching to turn your photos into an art form making them suitable for creative advertisements</a:t>
            </a:r>
          </a:p>
          <a:p>
            <a:r>
              <a:rPr lang="en-US" dirty="0"/>
              <a:t>Introducing an extra element that would be technically impossible to shoot on location or in a studio</a:t>
            </a:r>
          </a:p>
          <a:p>
            <a:r>
              <a:rPr lang="en-US" dirty="0"/>
              <a:t>Applying multiple images to render a single composite image</a:t>
            </a:r>
            <a:endParaRPr lang="en-IN" dirty="0"/>
          </a:p>
        </p:txBody>
      </p:sp>
      <p:sp>
        <p:nvSpPr>
          <p:cNvPr id="4" name="Slide Number Placeholder 3">
            <a:extLst>
              <a:ext uri="{FF2B5EF4-FFF2-40B4-BE49-F238E27FC236}">
                <a16:creationId xmlns:a16="http://schemas.microsoft.com/office/drawing/2014/main" id="{8827AFEB-E00D-9481-8944-58BE0B015977}"/>
              </a:ext>
            </a:extLst>
          </p:cNvPr>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3918020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32E8B-A7C9-42DD-7C94-CE5085D7BF93}"/>
              </a:ext>
            </a:extLst>
          </p:cNvPr>
          <p:cNvSpPr>
            <a:spLocks noGrp="1"/>
          </p:cNvSpPr>
          <p:nvPr>
            <p:ph idx="1"/>
          </p:nvPr>
        </p:nvSpPr>
        <p:spPr/>
        <p:txBody>
          <a:bodyPr anchor="ctr">
            <a:normAutofit/>
          </a:bodyPr>
          <a:lstStyle/>
          <a:p>
            <a:pPr marL="0" indent="0" algn="ctr">
              <a:buNone/>
            </a:pPr>
            <a:r>
              <a:rPr lang="en-IN" sz="9600" dirty="0">
                <a:effectLst>
                  <a:outerShdw blurRad="38100" dist="38100" dir="2700000" algn="tl">
                    <a:srgbClr val="000000">
                      <a:alpha val="43137"/>
                    </a:srgbClr>
                  </a:outerShdw>
                </a:effectLst>
              </a:rPr>
              <a:t>Any query ??</a:t>
            </a:r>
          </a:p>
        </p:txBody>
      </p:sp>
      <p:sp>
        <p:nvSpPr>
          <p:cNvPr id="4" name="Slide Number Placeholder 3">
            <a:extLst>
              <a:ext uri="{FF2B5EF4-FFF2-40B4-BE49-F238E27FC236}">
                <a16:creationId xmlns:a16="http://schemas.microsoft.com/office/drawing/2014/main" id="{AD221F36-28F1-9CE7-37BD-5CAFD69B13A4}"/>
              </a:ext>
            </a:extLst>
          </p:cNvPr>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393759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
        <p:nvSpPr>
          <p:cNvPr id="8" name="Content Placeholder 7"/>
          <p:cNvSpPr>
            <a:spLocks noGrp="1"/>
          </p:cNvSpPr>
          <p:nvPr>
            <p:ph idx="1"/>
          </p:nvPr>
        </p:nvSpPr>
        <p:spPr>
          <a:xfrm>
            <a:off x="807720" y="1866106"/>
            <a:ext cx="10515600" cy="4351338"/>
          </a:xfrm>
        </p:spPr>
        <p:txBody>
          <a:bodyPr>
            <a:normAutofit/>
          </a:bodyPr>
          <a:lstStyle/>
          <a:p>
            <a:pPr marL="0" indent="0" algn="ctr">
              <a:buNone/>
            </a:pPr>
            <a:r>
              <a:rPr lang="en-IN" sz="5400" b="1" dirty="0">
                <a:solidFill>
                  <a:srgbClr val="FF0000"/>
                </a:solidFill>
                <a:latin typeface="Bookman Old Style"/>
                <a:ea typeface="Bookman Old Style"/>
                <a:cs typeface="Bookman Old Style"/>
                <a:sym typeface="Bookman Old Style"/>
              </a:rPr>
              <a:t>Thank you</a:t>
            </a:r>
            <a:endParaRPr lang="en-IN" sz="5400" dirty="0">
              <a:solidFill>
                <a:srgbClr val="FF0000"/>
              </a:solidFill>
              <a:latin typeface="Bookman Old Style"/>
              <a:ea typeface="Bookman Old Style"/>
              <a:cs typeface="Bookman Old Style"/>
              <a:sym typeface="Bookman Old Style"/>
            </a:endParaRPr>
          </a:p>
        </p:txBody>
      </p:sp>
      <p:pic>
        <p:nvPicPr>
          <p:cNvPr id="11" name="Picture 3" descr="C:\Users\HP 250 G5\Desktop\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26337" y="-1377"/>
            <a:ext cx="1763512" cy="627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043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Basic Image Processing </a:t>
            </a:r>
          </a:p>
        </p:txBody>
      </p:sp>
      <p:sp>
        <p:nvSpPr>
          <p:cNvPr id="3" name="Content Placeholder 2"/>
          <p:cNvSpPr>
            <a:spLocks noGrp="1"/>
          </p:cNvSpPr>
          <p:nvPr>
            <p:ph idx="1"/>
          </p:nvPr>
        </p:nvSpPr>
        <p:spPr/>
        <p:txBody>
          <a:bodyPr/>
          <a:lstStyle/>
          <a:p>
            <a:pPr algn="just"/>
            <a:r>
              <a:rPr lang="en-US" dirty="0"/>
              <a:t>Before we jump into image processing, we need to first understand what exactly constitutes an image. An image is represented by its dimensions (height and width) based on the number of pixels. For example, if the dimensions of an image are 500 x 400 (width x height), the total number of pixels in the image is 200000.</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4215535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Basic Image Processing </a:t>
            </a:r>
          </a:p>
        </p:txBody>
      </p:sp>
      <p:sp>
        <p:nvSpPr>
          <p:cNvPr id="3" name="Content Placeholder 2"/>
          <p:cNvSpPr>
            <a:spLocks noGrp="1"/>
          </p:cNvSpPr>
          <p:nvPr>
            <p:ph idx="1"/>
          </p:nvPr>
        </p:nvSpPr>
        <p:spPr/>
        <p:txBody>
          <a:bodyPr/>
          <a:lstStyle/>
          <a:p>
            <a:pPr algn="just"/>
            <a:r>
              <a:rPr lang="en-US" dirty="0"/>
              <a:t>This pixel is a point on the image that takes on a specific shade, opacity or color. It is usually represented in one of the following:</a:t>
            </a:r>
          </a:p>
          <a:p>
            <a:pPr algn="just"/>
            <a:endParaRPr lang="en-US" dirty="0"/>
          </a:p>
          <a:p>
            <a:pPr algn="just"/>
            <a:r>
              <a:rPr lang="en-US" dirty="0"/>
              <a:t>Grayscale - A pixel is an integer with a value between 0 to 255 (0 is completely black and 255 is completely white).</a:t>
            </a:r>
          </a:p>
          <a:p>
            <a:pPr algn="just"/>
            <a:r>
              <a:rPr lang="en-US" dirty="0"/>
              <a:t>RGB - A pixel is made up of 3 integers between 0 to 255 (the integers represent the intensity of red, green, and blue).</a:t>
            </a:r>
          </a:p>
          <a:p>
            <a:pPr algn="just"/>
            <a:r>
              <a:rPr lang="en-US" dirty="0"/>
              <a:t>RGBA - It is an extension of RGB with an added alpha field, which represents the opacity of the image.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1667053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CB268-EC95-AA50-AFE0-49988B19585F}"/>
              </a:ext>
            </a:extLst>
          </p:cNvPr>
          <p:cNvSpPr>
            <a:spLocks noGrp="1"/>
          </p:cNvSpPr>
          <p:nvPr>
            <p:ph type="title"/>
          </p:nvPr>
        </p:nvSpPr>
        <p:spPr/>
        <p:txBody>
          <a:bodyPr/>
          <a:lstStyle/>
          <a:p>
            <a:r>
              <a:rPr lang="en-US" sz="4400" b="1" dirty="0">
                <a:solidFill>
                  <a:srgbClr val="FF0000"/>
                </a:solidFill>
              </a:rPr>
              <a:t>Basic Image Processing </a:t>
            </a:r>
            <a:endParaRPr lang="en-IN" dirty="0"/>
          </a:p>
        </p:txBody>
      </p:sp>
      <p:sp>
        <p:nvSpPr>
          <p:cNvPr id="3" name="Content Placeholder 2">
            <a:extLst>
              <a:ext uri="{FF2B5EF4-FFF2-40B4-BE49-F238E27FC236}">
                <a16:creationId xmlns:a16="http://schemas.microsoft.com/office/drawing/2014/main" id="{5CBE4B00-93D6-02FB-D12B-FC94F8D08BC4}"/>
              </a:ext>
            </a:extLst>
          </p:cNvPr>
          <p:cNvSpPr>
            <a:spLocks noGrp="1"/>
          </p:cNvSpPr>
          <p:nvPr>
            <p:ph idx="1"/>
          </p:nvPr>
        </p:nvSpPr>
        <p:spPr/>
        <p:txBody>
          <a:bodyPr>
            <a:normAutofit fontScale="92500" lnSpcReduction="10000"/>
          </a:bodyPr>
          <a:lstStyle/>
          <a:p>
            <a:pPr marL="0" indent="0">
              <a:buNone/>
            </a:pPr>
            <a:r>
              <a:rPr lang="en-US" dirty="0"/>
              <a:t>Image processing is the process of transforming an image into a digital form and performing certain operations to get some useful information from it. The image processing system usually treats all images as 2D signals when applying certain predetermined signal processing methods.</a:t>
            </a:r>
          </a:p>
          <a:p>
            <a:pPr marL="0" indent="0">
              <a:buNone/>
            </a:pPr>
            <a:endParaRPr lang="en-US" dirty="0"/>
          </a:p>
          <a:p>
            <a:pPr marL="0" indent="0">
              <a:buNone/>
            </a:pPr>
            <a:r>
              <a:rPr lang="en-US" dirty="0"/>
              <a:t>There are five main types of image processing:</a:t>
            </a:r>
          </a:p>
          <a:p>
            <a:pPr marL="0" indent="0">
              <a:buNone/>
            </a:pPr>
            <a:endParaRPr lang="en-US" dirty="0"/>
          </a:p>
          <a:p>
            <a:pPr marL="0" indent="0">
              <a:buNone/>
            </a:pPr>
            <a:r>
              <a:rPr lang="en-US" dirty="0"/>
              <a:t>Visualization - Find objects that are not visible in the image</a:t>
            </a:r>
          </a:p>
          <a:p>
            <a:pPr marL="0" indent="0">
              <a:buNone/>
            </a:pPr>
            <a:r>
              <a:rPr lang="en-US" dirty="0"/>
              <a:t>Recognition - Distinguish or detect objects in the image</a:t>
            </a:r>
          </a:p>
          <a:p>
            <a:pPr marL="0" indent="0">
              <a:buNone/>
            </a:pPr>
            <a:r>
              <a:rPr lang="en-US" dirty="0"/>
              <a:t>Sharpening and restoration - Create an enhanced image from the original image</a:t>
            </a:r>
            <a:endParaRPr lang="en-IN" dirty="0"/>
          </a:p>
        </p:txBody>
      </p:sp>
      <p:sp>
        <p:nvSpPr>
          <p:cNvPr id="4" name="Slide Number Placeholder 3">
            <a:extLst>
              <a:ext uri="{FF2B5EF4-FFF2-40B4-BE49-F238E27FC236}">
                <a16:creationId xmlns:a16="http://schemas.microsoft.com/office/drawing/2014/main" id="{8BAFB59A-C3DB-9AB3-82D3-182A3CE703B1}"/>
              </a:ext>
            </a:extLst>
          </p:cNvPr>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623421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CB268-EC95-AA50-AFE0-49988B19585F}"/>
              </a:ext>
            </a:extLst>
          </p:cNvPr>
          <p:cNvSpPr>
            <a:spLocks noGrp="1"/>
          </p:cNvSpPr>
          <p:nvPr>
            <p:ph type="title"/>
          </p:nvPr>
        </p:nvSpPr>
        <p:spPr/>
        <p:txBody>
          <a:bodyPr/>
          <a:lstStyle/>
          <a:p>
            <a:r>
              <a:rPr lang="en-US" sz="4400" b="1" dirty="0">
                <a:solidFill>
                  <a:srgbClr val="FF0000"/>
                </a:solidFill>
              </a:rPr>
              <a:t>Basic Image Processing </a:t>
            </a:r>
            <a:endParaRPr lang="en-IN" dirty="0"/>
          </a:p>
        </p:txBody>
      </p:sp>
      <p:sp>
        <p:nvSpPr>
          <p:cNvPr id="3" name="Content Placeholder 2">
            <a:extLst>
              <a:ext uri="{FF2B5EF4-FFF2-40B4-BE49-F238E27FC236}">
                <a16:creationId xmlns:a16="http://schemas.microsoft.com/office/drawing/2014/main" id="{5CBE4B00-93D6-02FB-D12B-FC94F8D08BC4}"/>
              </a:ext>
            </a:extLst>
          </p:cNvPr>
          <p:cNvSpPr>
            <a:spLocks noGrp="1"/>
          </p:cNvSpPr>
          <p:nvPr>
            <p:ph idx="1"/>
          </p:nvPr>
        </p:nvSpPr>
        <p:spPr/>
        <p:txBody>
          <a:bodyPr>
            <a:normAutofit/>
          </a:bodyPr>
          <a:lstStyle/>
          <a:p>
            <a:pPr marL="0" indent="0">
              <a:buNone/>
            </a:pPr>
            <a:r>
              <a:rPr lang="en-US" dirty="0"/>
              <a:t>Pattern recognition - Measure the various patterns around the objects in the image</a:t>
            </a:r>
          </a:p>
          <a:p>
            <a:pPr marL="0" indent="0">
              <a:buNone/>
            </a:pPr>
            <a:r>
              <a:rPr lang="en-US" dirty="0"/>
              <a:t>Retrieval - Browse and search images from a large database of digital images that are similar to the original image</a:t>
            </a:r>
            <a:endParaRPr lang="en-IN" dirty="0"/>
          </a:p>
        </p:txBody>
      </p:sp>
      <p:sp>
        <p:nvSpPr>
          <p:cNvPr id="4" name="Slide Number Placeholder 3">
            <a:extLst>
              <a:ext uri="{FF2B5EF4-FFF2-40B4-BE49-F238E27FC236}">
                <a16:creationId xmlns:a16="http://schemas.microsoft.com/office/drawing/2014/main" id="{8BAFB59A-C3DB-9AB3-82D3-182A3CE703B1}"/>
              </a:ext>
            </a:extLst>
          </p:cNvPr>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146744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F6CB-6BB8-96F2-1BA5-A83BD0AE8E77}"/>
              </a:ext>
            </a:extLst>
          </p:cNvPr>
          <p:cNvSpPr>
            <a:spLocks noGrp="1"/>
          </p:cNvSpPr>
          <p:nvPr>
            <p:ph type="title"/>
          </p:nvPr>
        </p:nvSpPr>
        <p:spPr/>
        <p:txBody>
          <a:bodyPr/>
          <a:lstStyle/>
          <a:p>
            <a:r>
              <a:rPr lang="en-US" dirty="0"/>
              <a:t>Use of image editing </a:t>
            </a:r>
            <a:br>
              <a:rPr lang="en-US" dirty="0"/>
            </a:br>
            <a:r>
              <a:rPr lang="en-US" dirty="0"/>
              <a:t>software</a:t>
            </a:r>
            <a:endParaRPr lang="en-IN" dirty="0"/>
          </a:p>
        </p:txBody>
      </p:sp>
      <p:sp>
        <p:nvSpPr>
          <p:cNvPr id="3" name="Content Placeholder 2">
            <a:extLst>
              <a:ext uri="{FF2B5EF4-FFF2-40B4-BE49-F238E27FC236}">
                <a16:creationId xmlns:a16="http://schemas.microsoft.com/office/drawing/2014/main" id="{BB1676ED-DA1A-D4E5-7B92-B27A9F080BED}"/>
              </a:ext>
            </a:extLst>
          </p:cNvPr>
          <p:cNvSpPr>
            <a:spLocks noGrp="1"/>
          </p:cNvSpPr>
          <p:nvPr>
            <p:ph idx="1"/>
          </p:nvPr>
        </p:nvSpPr>
        <p:spPr/>
        <p:txBody>
          <a:bodyPr>
            <a:normAutofit fontScale="85000" lnSpcReduction="20000"/>
          </a:bodyPr>
          <a:lstStyle/>
          <a:p>
            <a:pPr marL="0" indent="0">
              <a:buNone/>
            </a:pPr>
            <a:r>
              <a:rPr lang="en-US" dirty="0"/>
              <a:t>Why Do We Use Image Editing </a:t>
            </a:r>
            <a:r>
              <a:rPr lang="en-US" dirty="0" err="1"/>
              <a:t>Softwares</a:t>
            </a:r>
            <a:r>
              <a:rPr lang="en-US" dirty="0"/>
              <a:t>?</a:t>
            </a:r>
          </a:p>
          <a:p>
            <a:r>
              <a:rPr lang="en-US" dirty="0"/>
              <a:t>You can take pictures using a good digital point and shoot or SLR camera and get good quality photos, but if you want to turn the image into an art form or tweak it enough to make it a completely new image, using an image editing software is a must.</a:t>
            </a:r>
          </a:p>
          <a:p>
            <a:endParaRPr lang="en-US" dirty="0"/>
          </a:p>
          <a:p>
            <a:r>
              <a:rPr lang="en-US" dirty="0"/>
              <a:t>Image editing </a:t>
            </a:r>
            <a:r>
              <a:rPr lang="en-US" dirty="0" err="1"/>
              <a:t>softwares</a:t>
            </a:r>
            <a:r>
              <a:rPr lang="en-US" dirty="0"/>
              <a:t> are an important part of every graphic designer and photographer’s life. In this era of social networking and online marketing, businesses worldwide are trying hard to leverage online media to build and reinforce brands that assist in generating new avenues for lead generation and revenue. With the prices of digital cameras nose-diving and camera features getting richer by the year, the use of images, especially in the online world, has witnessed a steady increase over the years. It is not hard to guess why pictures have become an integral part of social media and business. </a:t>
            </a:r>
            <a:endParaRPr lang="en-IN" dirty="0"/>
          </a:p>
        </p:txBody>
      </p:sp>
      <p:sp>
        <p:nvSpPr>
          <p:cNvPr id="4" name="Slide Number Placeholder 3">
            <a:extLst>
              <a:ext uri="{FF2B5EF4-FFF2-40B4-BE49-F238E27FC236}">
                <a16:creationId xmlns:a16="http://schemas.microsoft.com/office/drawing/2014/main" id="{D13DFA78-855A-81B6-C713-32E2A406C1E0}"/>
              </a:ext>
            </a:extLst>
          </p:cNvPr>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2313290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F6CB-6BB8-96F2-1BA5-A83BD0AE8E77}"/>
              </a:ext>
            </a:extLst>
          </p:cNvPr>
          <p:cNvSpPr>
            <a:spLocks noGrp="1"/>
          </p:cNvSpPr>
          <p:nvPr>
            <p:ph type="title"/>
          </p:nvPr>
        </p:nvSpPr>
        <p:spPr/>
        <p:txBody>
          <a:bodyPr/>
          <a:lstStyle/>
          <a:p>
            <a:r>
              <a:rPr lang="en-US" dirty="0"/>
              <a:t>Use of image editing </a:t>
            </a:r>
            <a:br>
              <a:rPr lang="en-US" dirty="0"/>
            </a:br>
            <a:r>
              <a:rPr lang="en-US" dirty="0"/>
              <a:t>software</a:t>
            </a:r>
            <a:endParaRPr lang="en-IN" dirty="0"/>
          </a:p>
        </p:txBody>
      </p:sp>
      <p:sp>
        <p:nvSpPr>
          <p:cNvPr id="3" name="Content Placeholder 2">
            <a:extLst>
              <a:ext uri="{FF2B5EF4-FFF2-40B4-BE49-F238E27FC236}">
                <a16:creationId xmlns:a16="http://schemas.microsoft.com/office/drawing/2014/main" id="{BB1676ED-DA1A-D4E5-7B92-B27A9F080BED}"/>
              </a:ext>
            </a:extLst>
          </p:cNvPr>
          <p:cNvSpPr>
            <a:spLocks noGrp="1"/>
          </p:cNvSpPr>
          <p:nvPr>
            <p:ph idx="1"/>
          </p:nvPr>
        </p:nvSpPr>
        <p:spPr/>
        <p:txBody>
          <a:bodyPr>
            <a:normAutofit fontScale="92500"/>
          </a:bodyPr>
          <a:lstStyle/>
          <a:p>
            <a:pPr marL="0" indent="0">
              <a:buNone/>
            </a:pPr>
            <a:r>
              <a:rPr lang="en-US" dirty="0"/>
              <a:t>Pictures derived from a camera may end up having extra light, shades of darkness or distortions, such as graining, blurring, or unnecessary detailing that could take the shine off your photo. Photo editing </a:t>
            </a:r>
            <a:r>
              <a:rPr lang="en-US" dirty="0" err="1"/>
              <a:t>softwares</a:t>
            </a:r>
            <a:r>
              <a:rPr lang="en-US" dirty="0"/>
              <a:t> provide the opportunity to rectify these errors and leave you with high-quality photographs. They can help you get rid of unsightly red eyes, too much brightness or contrast, stains, or an unnecessary background. Features, such as cropping, rotation, resizing and adjustments in brightness and contrast are part and parcel of any image editing software.</a:t>
            </a:r>
          </a:p>
          <a:p>
            <a:pPr marL="0" indent="0">
              <a:buNone/>
            </a:pPr>
            <a:endParaRPr lang="en-US" dirty="0"/>
          </a:p>
          <a:p>
            <a:pPr marL="0" indent="0">
              <a:buNone/>
            </a:pPr>
            <a:r>
              <a:rPr lang="en-US" dirty="0"/>
              <a:t>The reasons why you may want to edit a picture using a photo editing software are:</a:t>
            </a:r>
            <a:endParaRPr lang="en-IN" dirty="0"/>
          </a:p>
        </p:txBody>
      </p:sp>
      <p:sp>
        <p:nvSpPr>
          <p:cNvPr id="4" name="Slide Number Placeholder 3">
            <a:extLst>
              <a:ext uri="{FF2B5EF4-FFF2-40B4-BE49-F238E27FC236}">
                <a16:creationId xmlns:a16="http://schemas.microsoft.com/office/drawing/2014/main" id="{D13DFA78-855A-81B6-C713-32E2A406C1E0}"/>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1130784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886CE-01F4-3936-A235-01E28571B427}"/>
              </a:ext>
            </a:extLst>
          </p:cNvPr>
          <p:cNvSpPr>
            <a:spLocks noGrp="1"/>
          </p:cNvSpPr>
          <p:nvPr>
            <p:ph type="title"/>
          </p:nvPr>
        </p:nvSpPr>
        <p:spPr/>
        <p:txBody>
          <a:bodyPr/>
          <a:lstStyle/>
          <a:p>
            <a:r>
              <a:rPr lang="en-US" dirty="0"/>
              <a:t>Use of image editing </a:t>
            </a:r>
            <a:br>
              <a:rPr lang="en-US" dirty="0"/>
            </a:br>
            <a:r>
              <a:rPr lang="en-US" dirty="0"/>
              <a:t>software</a:t>
            </a:r>
            <a:endParaRPr lang="en-IN" dirty="0"/>
          </a:p>
        </p:txBody>
      </p:sp>
      <p:sp>
        <p:nvSpPr>
          <p:cNvPr id="3" name="Content Placeholder 2">
            <a:extLst>
              <a:ext uri="{FF2B5EF4-FFF2-40B4-BE49-F238E27FC236}">
                <a16:creationId xmlns:a16="http://schemas.microsoft.com/office/drawing/2014/main" id="{EAADF36C-A75A-5A48-D678-C25C82455EEE}"/>
              </a:ext>
            </a:extLst>
          </p:cNvPr>
          <p:cNvSpPr>
            <a:spLocks noGrp="1"/>
          </p:cNvSpPr>
          <p:nvPr>
            <p:ph idx="1"/>
          </p:nvPr>
        </p:nvSpPr>
        <p:spPr/>
        <p:txBody>
          <a:bodyPr>
            <a:normAutofit fontScale="92500" lnSpcReduction="20000"/>
          </a:bodyPr>
          <a:lstStyle/>
          <a:p>
            <a:r>
              <a:rPr lang="en-US" dirty="0"/>
              <a:t>Image Enhancement</a:t>
            </a:r>
          </a:p>
          <a:p>
            <a:r>
              <a:rPr lang="en-US" dirty="0"/>
              <a:t>If you want your images to have details that pop out and seek attention, you could very well put them through an image enhancement process. You will be able to transform a dull and lifeless camera image into an eye-catching exhibit. However, what you can achieve with image enhancement technique is not restricted to:</a:t>
            </a:r>
          </a:p>
          <a:p>
            <a:endParaRPr lang="en-US" dirty="0"/>
          </a:p>
          <a:p>
            <a:r>
              <a:rPr lang="en-US" dirty="0"/>
              <a:t>Increasing and decreasing contrast</a:t>
            </a:r>
          </a:p>
          <a:p>
            <a:r>
              <a:rPr lang="en-US" dirty="0"/>
              <a:t>Making an image lighter or darker</a:t>
            </a:r>
          </a:p>
          <a:p>
            <a:r>
              <a:rPr lang="en-US" dirty="0"/>
              <a:t>Cropping images to professional standards</a:t>
            </a:r>
          </a:p>
          <a:p>
            <a:r>
              <a:rPr lang="en-US" dirty="0"/>
              <a:t>Removing reflections in a mirror or glass pane</a:t>
            </a:r>
          </a:p>
          <a:p>
            <a:r>
              <a:rPr lang="en-US" dirty="0"/>
              <a:t>Resizing images to a specific size</a:t>
            </a:r>
            <a:endParaRPr lang="en-IN" dirty="0"/>
          </a:p>
        </p:txBody>
      </p:sp>
      <p:sp>
        <p:nvSpPr>
          <p:cNvPr id="4" name="Slide Number Placeholder 3">
            <a:extLst>
              <a:ext uri="{FF2B5EF4-FFF2-40B4-BE49-F238E27FC236}">
                <a16:creationId xmlns:a16="http://schemas.microsoft.com/office/drawing/2014/main" id="{BE242D8A-1D6B-0AA2-9A7F-04FE721FF470}"/>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2450428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7AC2E-01F1-955C-8847-56507B3B064B}"/>
              </a:ext>
            </a:extLst>
          </p:cNvPr>
          <p:cNvSpPr>
            <a:spLocks noGrp="1"/>
          </p:cNvSpPr>
          <p:nvPr>
            <p:ph type="title"/>
          </p:nvPr>
        </p:nvSpPr>
        <p:spPr/>
        <p:txBody>
          <a:bodyPr/>
          <a:lstStyle/>
          <a:p>
            <a:r>
              <a:rPr lang="en-US" dirty="0"/>
              <a:t>Use of image editing </a:t>
            </a:r>
            <a:br>
              <a:rPr lang="en-US" dirty="0"/>
            </a:br>
            <a:r>
              <a:rPr lang="en-US" dirty="0"/>
              <a:t>software</a:t>
            </a:r>
            <a:endParaRPr lang="en-IN" dirty="0"/>
          </a:p>
        </p:txBody>
      </p:sp>
      <p:sp>
        <p:nvSpPr>
          <p:cNvPr id="3" name="Content Placeholder 2">
            <a:extLst>
              <a:ext uri="{FF2B5EF4-FFF2-40B4-BE49-F238E27FC236}">
                <a16:creationId xmlns:a16="http://schemas.microsoft.com/office/drawing/2014/main" id="{11D055B8-AA5D-FCDE-B5D6-4AD763F4727A}"/>
              </a:ext>
            </a:extLst>
          </p:cNvPr>
          <p:cNvSpPr>
            <a:spLocks noGrp="1"/>
          </p:cNvSpPr>
          <p:nvPr>
            <p:ph idx="1"/>
          </p:nvPr>
        </p:nvSpPr>
        <p:spPr/>
        <p:txBody>
          <a:bodyPr>
            <a:normAutofit fontScale="70000" lnSpcReduction="20000"/>
          </a:bodyPr>
          <a:lstStyle/>
          <a:p>
            <a:r>
              <a:rPr lang="en-US" dirty="0"/>
              <a:t>Photo Restoration</a:t>
            </a:r>
          </a:p>
          <a:p>
            <a:r>
              <a:rPr lang="en-US" dirty="0"/>
              <a:t>If you have not preserved your old photos, there will be significant wear and tear that can make the photo unsuitable for use or belittle you when sharing. If you have old, worn-out photos of your old folks lying in an old trunk somewhere in your backyard or attic, you can fetch them and share them with your friends sans the embarrassment, after they are restored to its original quality. Photo Restoration techniques help you bring back the luster to your old photos and restore the old glory by taking care of:</a:t>
            </a:r>
          </a:p>
          <a:p>
            <a:endParaRPr lang="en-US" dirty="0"/>
          </a:p>
          <a:p>
            <a:r>
              <a:rPr lang="en-US" dirty="0"/>
              <a:t>Minor cracks</a:t>
            </a:r>
          </a:p>
          <a:p>
            <a:r>
              <a:rPr lang="en-US" dirty="0"/>
              <a:t>Fold lines or creases</a:t>
            </a:r>
          </a:p>
          <a:p>
            <a:r>
              <a:rPr lang="en-US" dirty="0"/>
              <a:t>Faded colors</a:t>
            </a:r>
          </a:p>
          <a:p>
            <a:r>
              <a:rPr lang="en-US" dirty="0"/>
              <a:t>Tears</a:t>
            </a:r>
          </a:p>
          <a:p>
            <a:r>
              <a:rPr lang="en-US" dirty="0"/>
              <a:t>Missing areas that need reconstruction</a:t>
            </a:r>
          </a:p>
          <a:p>
            <a:r>
              <a:rPr lang="en-US" dirty="0"/>
              <a:t>Lost tonality and color</a:t>
            </a:r>
            <a:endParaRPr lang="en-IN" dirty="0"/>
          </a:p>
        </p:txBody>
      </p:sp>
      <p:sp>
        <p:nvSpPr>
          <p:cNvPr id="4" name="Slide Number Placeholder 3">
            <a:extLst>
              <a:ext uri="{FF2B5EF4-FFF2-40B4-BE49-F238E27FC236}">
                <a16:creationId xmlns:a16="http://schemas.microsoft.com/office/drawing/2014/main" id="{B5D3EB6F-0D70-685F-621A-6B26D8EE7002}"/>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61013044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8216</TotalTime>
  <Words>964</Words>
  <Application>Microsoft Office PowerPoint</Application>
  <PresentationFormat>Widescreen</PresentationFormat>
  <Paragraphs>84</Paragraphs>
  <Slides>12</Slides>
  <Notes>0</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23" baseType="lpstr">
      <vt:lpstr>Arial</vt:lpstr>
      <vt:lpstr>Arial Black</vt:lpstr>
      <vt:lpstr>Bookman Old Style</vt:lpstr>
      <vt:lpstr>Calibri</vt:lpstr>
      <vt:lpstr>Calibri Light</vt:lpstr>
      <vt:lpstr>Casper</vt:lpstr>
      <vt:lpstr>Raleway ExtraBold</vt:lpstr>
      <vt:lpstr>Times New Roman</vt:lpstr>
      <vt:lpstr>1_Office Theme</vt:lpstr>
      <vt:lpstr>Contents Slide Master</vt:lpstr>
      <vt:lpstr>CorelDRAW</vt:lpstr>
      <vt:lpstr>PowerPoint Presentation</vt:lpstr>
      <vt:lpstr>Basic Image Processing </vt:lpstr>
      <vt:lpstr>Basic Image Processing </vt:lpstr>
      <vt:lpstr>Basic Image Processing </vt:lpstr>
      <vt:lpstr>Basic Image Processing </vt:lpstr>
      <vt:lpstr>Use of image editing  software</vt:lpstr>
      <vt:lpstr>Use of image editing  software</vt:lpstr>
      <vt:lpstr>Use of image editing  software</vt:lpstr>
      <vt:lpstr>Use of image editing  software</vt:lpstr>
      <vt:lpstr>Use of image editing  software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Ankit Sabharwal</cp:lastModifiedBy>
  <cp:revision>445</cp:revision>
  <dcterms:created xsi:type="dcterms:W3CDTF">2019-01-09T10:33:58Z</dcterms:created>
  <dcterms:modified xsi:type="dcterms:W3CDTF">2022-07-11T10:00:44Z</dcterms:modified>
</cp:coreProperties>
</file>