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3"/>
  </p:notesMasterIdLst>
  <p:handoutMasterIdLst>
    <p:handoutMasterId r:id="rId14"/>
  </p:handoutMasterIdLst>
  <p:sldIdLst>
    <p:sldId id="277" r:id="rId3"/>
    <p:sldId id="280" r:id="rId4"/>
    <p:sldId id="290" r:id="rId5"/>
    <p:sldId id="291" r:id="rId6"/>
    <p:sldId id="292" r:id="rId7"/>
    <p:sldId id="293" r:id="rId8"/>
    <p:sldId id="294" r:id="rId9"/>
    <p:sldId id="288" r:id="rId10"/>
    <p:sldId id="289"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F5B"/>
    <a:srgbClr val="ED8137"/>
    <a:srgbClr val="BC8F00"/>
    <a:srgbClr val="86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4752" autoAdjust="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876727606"/>
              </p:ext>
            </p:extLst>
          </p:nvPr>
        </p:nvGraphicFramePr>
        <p:xfrm>
          <a:off x="360632" y="3047617"/>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3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360632" y="3047617"/>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428187" y="1612292"/>
            <a:ext cx="9037319" cy="769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Subject Name: Multimedia Technologies</a:t>
            </a:r>
          </a:p>
          <a:p>
            <a:pP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               Subject Code: </a:t>
            </a:r>
            <a:r>
              <a:rPr lang="en-US" sz="2800" b="1" dirty="0">
                <a:effectLst/>
                <a:latin typeface="Calibri" panose="020F0502020204030204" pitchFamily="34" charset="0"/>
                <a:ea typeface="Calibri" panose="020F0502020204030204" pitchFamily="34" charset="0"/>
              </a:rPr>
              <a:t>(20CST-334/20ITT-334)</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Lecture 2</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Topics Covered: </a:t>
            </a:r>
            <a:r>
              <a:rPr lang="en-US" sz="2800" dirty="0">
                <a:effectLst/>
                <a:latin typeface="Calibri" panose="020F0502020204030204" pitchFamily="34" charset="0"/>
                <a:ea typeface="Calibri" panose="020F0502020204030204" pitchFamily="34" charset="0"/>
              </a:rPr>
              <a:t>Web and Internet multimedia applications.	 </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40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2000" dirty="0">
              <a:latin typeface="Raleway ExtraBold" pitchFamily="34" charset="-52"/>
            </a:endParaRPr>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54896" cy="965442"/>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3543503" y="6010367"/>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3" name="Slide Number Placeholder 2"/>
          <p:cNvSpPr>
            <a:spLocks noGrp="1"/>
          </p:cNvSpPr>
          <p:nvPr>
            <p:ph type="sldNum" sz="quarter" idx="12"/>
          </p:nvPr>
        </p:nvSpPr>
        <p:spPr/>
        <p:txBody>
          <a:bodyPr/>
          <a:lstStyle/>
          <a:p>
            <a:fld id="{BDCDBBEF-AA6C-4BA6-85B2-A17D7F280E38}" type="slidenum">
              <a:rPr lang="en-US" smtClean="0"/>
              <a:pPr/>
              <a:t>1</a:t>
            </a:fld>
            <a:endParaRPr lang="en-US"/>
          </a:p>
        </p:txBody>
      </p:sp>
      <p:pic>
        <p:nvPicPr>
          <p:cNvPr id="18" name="Picture 3" descr="C:\Users\HP 250 G5\Desktop\w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11097" y="74823"/>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8" name="Content Placeholder 7"/>
          <p:cNvSpPr>
            <a:spLocks noGrp="1"/>
          </p:cNvSpPr>
          <p:nvPr>
            <p:ph idx="1"/>
          </p:nvPr>
        </p:nvSpPr>
        <p:spPr>
          <a:xfrm>
            <a:off x="807720" y="1866106"/>
            <a:ext cx="10515600" cy="4351338"/>
          </a:xfrm>
        </p:spPr>
        <p:txBody>
          <a:bodyPr>
            <a:normAutofit/>
          </a:bodyPr>
          <a:lstStyle/>
          <a:p>
            <a:pPr marL="0" indent="0" algn="ctr">
              <a:buNone/>
            </a:pPr>
            <a:r>
              <a:rPr lang="en-IN" sz="5400" b="1" dirty="0">
                <a:solidFill>
                  <a:srgbClr val="FF0000"/>
                </a:solidFill>
                <a:latin typeface="Bookman Old Style"/>
                <a:ea typeface="Bookman Old Style"/>
                <a:cs typeface="Bookman Old Style"/>
                <a:sym typeface="Bookman Old Style"/>
              </a:rPr>
              <a:t>Thank you</a:t>
            </a:r>
            <a:endParaRPr lang="en-IN" sz="5400" dirty="0">
              <a:solidFill>
                <a:srgbClr val="FF0000"/>
              </a:solidFill>
              <a:latin typeface="Bookman Old Style"/>
              <a:ea typeface="Bookman Old Style"/>
              <a:cs typeface="Bookman Old Style"/>
              <a:sym typeface="Bookman Old Style"/>
            </a:endParaRPr>
          </a:p>
        </p:txBody>
      </p:sp>
      <p:pic>
        <p:nvPicPr>
          <p:cNvPr id="11" name="Picture 3" descr="C:\Users\HP 250 G5\Desktop\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6337" y="-1377"/>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4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Multimedia Applications</a:t>
            </a:r>
          </a:p>
        </p:txBody>
      </p:sp>
      <p:sp>
        <p:nvSpPr>
          <p:cNvPr id="3" name="Content Placeholder 2"/>
          <p:cNvSpPr>
            <a:spLocks noGrp="1"/>
          </p:cNvSpPr>
          <p:nvPr>
            <p:ph idx="1"/>
          </p:nvPr>
        </p:nvSpPr>
        <p:spPr/>
        <p:txBody>
          <a:bodyPr>
            <a:normAutofit/>
          </a:bodyPr>
          <a:lstStyle/>
          <a:p>
            <a:pPr algn="just"/>
            <a:r>
              <a:rPr lang="en-US" b="0" i="0" dirty="0">
                <a:solidFill>
                  <a:srgbClr val="000000"/>
                </a:solidFill>
                <a:effectLst/>
                <a:latin typeface="Nunito" pitchFamily="2" charset="0"/>
              </a:rPr>
              <a:t>Following are the common areas of applications of multimedia.</a:t>
            </a:r>
          </a:p>
          <a:p>
            <a:pPr algn="just">
              <a:buFont typeface="Arial" panose="020B0604020202020204" pitchFamily="34" charset="0"/>
              <a:buChar char="•"/>
            </a:pPr>
            <a:r>
              <a:rPr lang="en-US" b="1" i="0" dirty="0">
                <a:solidFill>
                  <a:srgbClr val="000000"/>
                </a:solidFill>
                <a:effectLst/>
                <a:latin typeface="Nunito" pitchFamily="2" charset="0"/>
              </a:rPr>
              <a:t>Multimedia in Business</a:t>
            </a:r>
            <a:r>
              <a:rPr lang="en-US" b="0" i="0" dirty="0">
                <a:solidFill>
                  <a:srgbClr val="000000"/>
                </a:solidFill>
                <a:effectLst/>
                <a:latin typeface="Nunito" pitchFamily="2" charset="0"/>
              </a:rPr>
              <a:t>- Multimedia can be used in many applications in a business. The multimedia technology along with communication technology has opened the door for information of global wok groups. Today the team members may be working anywhere and can work for various companies. Thus the work place will become global. The multimedia network should support the following facilities: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421553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Multimedia Applications</a:t>
            </a:r>
          </a:p>
        </p:txBody>
      </p:sp>
      <p:sp>
        <p:nvSpPr>
          <p:cNvPr id="3" name="Content Placeholder 2"/>
          <p:cNvSpPr>
            <a:spLocks noGrp="1"/>
          </p:cNvSpPr>
          <p:nvPr>
            <p:ph idx="1"/>
          </p:nvPr>
        </p:nvSpPr>
        <p:spPr/>
        <p:txBody>
          <a:bodyPr>
            <a:normAutofit fontScale="85000" lnSpcReduction="20000"/>
          </a:bodyPr>
          <a:lstStyle/>
          <a:p>
            <a:pPr marL="742950" lvl="1" indent="-285750" algn="just">
              <a:buFont typeface="Arial" panose="020B0604020202020204" pitchFamily="34" charset="0"/>
              <a:buChar char="•"/>
            </a:pPr>
            <a:r>
              <a:rPr lang="en-US" b="0" i="0" dirty="0">
                <a:solidFill>
                  <a:srgbClr val="000000"/>
                </a:solidFill>
                <a:effectLst/>
                <a:latin typeface="Nunito" pitchFamily="2" charset="0"/>
              </a:rPr>
              <a:t>Voice Mail</a:t>
            </a:r>
          </a:p>
          <a:p>
            <a:pPr marL="742950" lvl="1" indent="-285750" algn="just">
              <a:buFont typeface="Arial" panose="020B0604020202020204" pitchFamily="34" charset="0"/>
              <a:buChar char="•"/>
            </a:pPr>
            <a:r>
              <a:rPr lang="en-US" b="0" i="0" dirty="0">
                <a:solidFill>
                  <a:srgbClr val="000000"/>
                </a:solidFill>
                <a:effectLst/>
                <a:latin typeface="Nunito" pitchFamily="2" charset="0"/>
              </a:rPr>
              <a:t>Electronic Mail</a:t>
            </a:r>
          </a:p>
          <a:p>
            <a:pPr marL="742950" lvl="1" indent="-285750" algn="just">
              <a:buFont typeface="Arial" panose="020B0604020202020204" pitchFamily="34" charset="0"/>
              <a:buChar char="•"/>
            </a:pPr>
            <a:r>
              <a:rPr lang="en-US" b="0" i="0" dirty="0">
                <a:solidFill>
                  <a:srgbClr val="000000"/>
                </a:solidFill>
                <a:effectLst/>
                <a:latin typeface="Nunito" pitchFamily="2" charset="0"/>
              </a:rPr>
              <a:t>Multimedia based FAX</a:t>
            </a:r>
          </a:p>
          <a:p>
            <a:pPr marL="742950" lvl="1" indent="-285750" algn="just">
              <a:buFont typeface="Arial" panose="020B0604020202020204" pitchFamily="34" charset="0"/>
              <a:buChar char="•"/>
            </a:pPr>
            <a:r>
              <a:rPr lang="en-US" b="0" i="0" dirty="0">
                <a:solidFill>
                  <a:srgbClr val="000000"/>
                </a:solidFill>
                <a:effectLst/>
                <a:latin typeface="Nunito" pitchFamily="2" charset="0"/>
              </a:rPr>
              <a:t>Office Needs</a:t>
            </a:r>
          </a:p>
          <a:p>
            <a:pPr marL="742950" lvl="1" indent="-285750" algn="just">
              <a:buFont typeface="Arial" panose="020B0604020202020204" pitchFamily="34" charset="0"/>
              <a:buChar char="•"/>
            </a:pPr>
            <a:r>
              <a:rPr lang="en-US" b="0" i="0" dirty="0">
                <a:solidFill>
                  <a:srgbClr val="000000"/>
                </a:solidFill>
                <a:effectLst/>
                <a:latin typeface="Nunito" pitchFamily="2" charset="0"/>
              </a:rPr>
              <a:t>Employee Training</a:t>
            </a:r>
          </a:p>
          <a:p>
            <a:pPr marL="742950" lvl="1" indent="-285750" algn="just">
              <a:buFont typeface="Arial" panose="020B0604020202020204" pitchFamily="34" charset="0"/>
              <a:buChar char="•"/>
            </a:pPr>
            <a:r>
              <a:rPr lang="en-US" b="0" i="0" dirty="0">
                <a:solidFill>
                  <a:srgbClr val="000000"/>
                </a:solidFill>
                <a:effectLst/>
                <a:latin typeface="Nunito" pitchFamily="2" charset="0"/>
              </a:rPr>
              <a:t>Sales and Other types of Group Presentation</a:t>
            </a:r>
          </a:p>
          <a:p>
            <a:pPr marL="742950" lvl="1" indent="-285750" algn="just">
              <a:buFont typeface="Arial" panose="020B0604020202020204" pitchFamily="34" charset="0"/>
              <a:buChar char="•"/>
            </a:pPr>
            <a:r>
              <a:rPr lang="en-US" b="0" i="0" dirty="0">
                <a:solidFill>
                  <a:srgbClr val="000000"/>
                </a:solidFill>
                <a:effectLst/>
                <a:latin typeface="Nunito" pitchFamily="2" charset="0"/>
              </a:rPr>
              <a:t>Records Management</a:t>
            </a:r>
          </a:p>
          <a:p>
            <a:pPr marL="742950" lvl="1" indent="-285750" algn="just">
              <a:buFont typeface="Arial" panose="020B0604020202020204" pitchFamily="34" charset="0"/>
              <a:buChar char="•"/>
            </a:pPr>
            <a:endParaRPr lang="en-US" b="0" i="0" dirty="0">
              <a:solidFill>
                <a:srgbClr val="000000"/>
              </a:solidFill>
              <a:effectLst/>
              <a:latin typeface="Nunito" pitchFamily="2" charset="0"/>
            </a:endParaRPr>
          </a:p>
          <a:p>
            <a:pPr marL="0" indent="0">
              <a:buNone/>
            </a:pPr>
            <a:r>
              <a:rPr lang="en-US" b="1" i="0" dirty="0">
                <a:solidFill>
                  <a:srgbClr val="000000"/>
                </a:solidFill>
                <a:effectLst/>
                <a:latin typeface="Nunito" pitchFamily="2" charset="0"/>
              </a:rPr>
              <a:t>Multimedia in Marketing and Advertising</a:t>
            </a:r>
            <a:r>
              <a:rPr lang="en-US" b="0" i="0" dirty="0">
                <a:solidFill>
                  <a:srgbClr val="000000"/>
                </a:solidFill>
                <a:effectLst/>
                <a:latin typeface="Nunito" pitchFamily="2" charset="0"/>
              </a:rPr>
              <a:t>- By using multimedia marketing of new products can be greatly enhanced. Multimedia boost communication on an affordable cost opened the way for the marketing and advertising personnel. Presentation that have flying banners, video transitions, animations, and sound effects are some of the elements used in composing a multimedia based advertisement to appeal to the consumer in a way never used before and promote the sale of the products.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750428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Multimedia Applications</a:t>
            </a:r>
          </a:p>
        </p:txBody>
      </p:sp>
      <p:sp>
        <p:nvSpPr>
          <p:cNvPr id="3" name="Content Placeholder 2"/>
          <p:cNvSpPr>
            <a:spLocks noGrp="1"/>
          </p:cNvSpPr>
          <p:nvPr>
            <p:ph idx="1"/>
          </p:nvPr>
        </p:nvSpPr>
        <p:spPr/>
        <p:txBody>
          <a:bodyPr>
            <a:normAutofit fontScale="85000" lnSpcReduction="10000"/>
          </a:bodyPr>
          <a:lstStyle/>
          <a:p>
            <a:pPr algn="just">
              <a:buFont typeface="Arial" panose="020B0604020202020204" pitchFamily="34" charset="0"/>
              <a:buChar char="•"/>
            </a:pPr>
            <a:r>
              <a:rPr lang="en-US" b="1" i="0" dirty="0">
                <a:solidFill>
                  <a:srgbClr val="000000"/>
                </a:solidFill>
                <a:effectLst/>
                <a:latin typeface="Nunito" pitchFamily="2" charset="0"/>
              </a:rPr>
              <a:t>Multimedia in Entertainment</a:t>
            </a:r>
            <a:r>
              <a:rPr lang="en-US" b="0" i="0" dirty="0">
                <a:solidFill>
                  <a:srgbClr val="000000"/>
                </a:solidFill>
                <a:effectLst/>
                <a:latin typeface="Nunito" pitchFamily="2" charset="0"/>
              </a:rPr>
              <a:t>- By using multimedia marketing of new products can be greatly enhanced. Multimedia boost communication on an affordable cost opened the way for the marketing and advertising personnel. Presentation that have flying banners, video transitions, animations, and sound effects are some of the elements used in composing a multimedia based advertisement to appeal to the consumer in a way never used before and promote the sale of the products.</a:t>
            </a:r>
          </a:p>
          <a:p>
            <a:pPr algn="just">
              <a:buFont typeface="Arial" panose="020B0604020202020204" pitchFamily="34" charset="0"/>
              <a:buChar char="•"/>
            </a:pPr>
            <a:r>
              <a:rPr lang="en-US" b="1" i="0" dirty="0">
                <a:solidFill>
                  <a:srgbClr val="000000"/>
                </a:solidFill>
                <a:effectLst/>
                <a:latin typeface="Nunito" pitchFamily="2" charset="0"/>
              </a:rPr>
              <a:t>Multimedia in Education</a:t>
            </a:r>
            <a:r>
              <a:rPr lang="en-US" b="0" i="0" dirty="0">
                <a:solidFill>
                  <a:srgbClr val="000000"/>
                </a:solidFill>
                <a:effectLst/>
                <a:latin typeface="Nunito" pitchFamily="2" charset="0"/>
              </a:rPr>
              <a:t>- Many computer games with focus on education are now available. Consider an example of an educational game which plays various rhymes for kids. The child can paint the pictures, increase reduce size of various objects </a:t>
            </a:r>
            <a:r>
              <a:rPr lang="en-US" b="0" i="0" dirty="0" err="1">
                <a:solidFill>
                  <a:srgbClr val="000000"/>
                </a:solidFill>
                <a:effectLst/>
                <a:latin typeface="Nunito" pitchFamily="2" charset="0"/>
              </a:rPr>
              <a:t>etc</a:t>
            </a:r>
            <a:r>
              <a:rPr lang="en-US" b="0" i="0" dirty="0">
                <a:solidFill>
                  <a:srgbClr val="000000"/>
                </a:solidFill>
                <a:effectLst/>
                <a:latin typeface="Nunito" pitchFamily="2" charset="0"/>
              </a:rPr>
              <a:t> apart from just playing the </a:t>
            </a:r>
            <a:r>
              <a:rPr lang="en-US" b="0" i="0" dirty="0" err="1">
                <a:solidFill>
                  <a:srgbClr val="000000"/>
                </a:solidFill>
                <a:effectLst/>
                <a:latin typeface="Nunito" pitchFamily="2" charset="0"/>
              </a:rPr>
              <a:t>rhymes.Several</a:t>
            </a:r>
            <a:r>
              <a:rPr lang="en-US" b="0" i="0" dirty="0">
                <a:solidFill>
                  <a:srgbClr val="000000"/>
                </a:solidFill>
                <a:effectLst/>
                <a:latin typeface="Nunito" pitchFamily="2" charset="0"/>
              </a:rPr>
              <a:t> other multimedia packages are available in the market which provide a lot of detailed information and playing capabilities to kids.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425642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Multimedia Applications</a:t>
            </a:r>
          </a:p>
        </p:txBody>
      </p:sp>
      <p:sp>
        <p:nvSpPr>
          <p:cNvPr id="3" name="Content Placeholder 2"/>
          <p:cNvSpPr>
            <a:spLocks noGrp="1"/>
          </p:cNvSpPr>
          <p:nvPr>
            <p:ph idx="1"/>
          </p:nvPr>
        </p:nvSpPr>
        <p:spPr/>
        <p:txBody>
          <a:bodyPr>
            <a:normAutofit fontScale="77500" lnSpcReduction="20000"/>
          </a:bodyPr>
          <a:lstStyle/>
          <a:p>
            <a:pPr algn="just">
              <a:buFont typeface="Arial" panose="020B0604020202020204" pitchFamily="34" charset="0"/>
              <a:buChar char="•"/>
            </a:pPr>
            <a:r>
              <a:rPr lang="en-US" b="1" i="0" dirty="0">
                <a:solidFill>
                  <a:srgbClr val="000000"/>
                </a:solidFill>
                <a:effectLst/>
                <a:latin typeface="Nunito" pitchFamily="2" charset="0"/>
              </a:rPr>
              <a:t>Multimedia in Bank</a:t>
            </a:r>
            <a:r>
              <a:rPr lang="en-US" b="0" i="0" dirty="0">
                <a:solidFill>
                  <a:srgbClr val="000000"/>
                </a:solidFill>
                <a:effectLst/>
                <a:latin typeface="Nunito" pitchFamily="2" charset="0"/>
              </a:rPr>
              <a:t>- Bank is another public place where multimedia is finding more and more application in recent times. People go to bank to open saving/current accounts, deposit funds, withdraw money, know various financial schemes of the bank, obtain loans etc. Every bank has a lot of information which it wants to impart to in customers. For this purpose, it can use multimedia in many ways. Bank also displays information about its various schemes on a PC monitor placed in the rest area for customers. Today on-line and internet banking have become very popular. These use multimedia extensively. Multimedia is thus helping banks give service to their customers and also in educating them about banks attractive finance schemes.</a:t>
            </a:r>
          </a:p>
          <a:p>
            <a:pPr algn="just">
              <a:buFont typeface="Arial" panose="020B0604020202020204" pitchFamily="34" charset="0"/>
              <a:buChar char="•"/>
            </a:pPr>
            <a:r>
              <a:rPr lang="en-US" b="1" i="0" dirty="0">
                <a:solidFill>
                  <a:srgbClr val="000000"/>
                </a:solidFill>
                <a:effectLst/>
                <a:latin typeface="Nunito" pitchFamily="2" charset="0"/>
              </a:rPr>
              <a:t>Multimedia in Hospital</a:t>
            </a:r>
            <a:r>
              <a:rPr lang="en-US" b="0" i="0" dirty="0">
                <a:solidFill>
                  <a:srgbClr val="000000"/>
                </a:solidFill>
                <a:effectLst/>
                <a:latin typeface="Nunito" pitchFamily="2" charset="0"/>
              </a:rPr>
              <a:t>- Multimedia best use in hospitals is for real time monitoring of conditions of patients in critical illness or accident. The conditions are displayed continuously on a computer screen and can alert the doctor/nurse on duty if any changes are observed on the screen. Multimedia makes it possible to consult a surgeon or an expert who can watch an ongoing surgery line on his PC monitor and give online advice at any crucial juncture.</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564019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1CD3-1CCB-D0FA-566B-DD11F11FE723}"/>
              </a:ext>
            </a:extLst>
          </p:cNvPr>
          <p:cNvSpPr>
            <a:spLocks noGrp="1"/>
          </p:cNvSpPr>
          <p:nvPr>
            <p:ph type="title"/>
          </p:nvPr>
        </p:nvSpPr>
        <p:spPr/>
        <p:txBody>
          <a:bodyPr/>
          <a:lstStyle/>
          <a:p>
            <a:r>
              <a:rPr lang="en-US" sz="4400" b="1" dirty="0">
                <a:solidFill>
                  <a:srgbClr val="FF0000"/>
                </a:solidFill>
              </a:rPr>
              <a:t>Multimedia Applications</a:t>
            </a:r>
            <a:endParaRPr lang="en-IN" dirty="0"/>
          </a:p>
        </p:txBody>
      </p:sp>
      <p:sp>
        <p:nvSpPr>
          <p:cNvPr id="3" name="Content Placeholder 2">
            <a:extLst>
              <a:ext uri="{FF2B5EF4-FFF2-40B4-BE49-F238E27FC236}">
                <a16:creationId xmlns:a16="http://schemas.microsoft.com/office/drawing/2014/main" id="{38398500-4021-4025-A415-AD5E1DCE1C36}"/>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Nunito" pitchFamily="2" charset="0"/>
              </a:rPr>
              <a:t>In hospitals multimedia can also be used to diagnose an illness with CD-ROMs/ Cassettes/ DVDs full of multimedia based information about various diseases and their </a:t>
            </a:r>
            <a:r>
              <a:rPr lang="en-US" b="0" i="0" dirty="0" err="1">
                <a:solidFill>
                  <a:srgbClr val="000000"/>
                </a:solidFill>
                <a:effectLst/>
                <a:latin typeface="Nunito" pitchFamily="2" charset="0"/>
              </a:rPr>
              <a:t>treatment.Some</a:t>
            </a:r>
            <a:r>
              <a:rPr lang="en-US" b="0" i="0" dirty="0">
                <a:solidFill>
                  <a:srgbClr val="000000"/>
                </a:solidFill>
                <a:effectLst/>
                <a:latin typeface="Nunito" pitchFamily="2" charset="0"/>
              </a:rPr>
              <a:t> hospitals extensively use multimedia presentations in training their junior staff of doctors and nurses. Multimedia displays are now extensively used during critical surgeries.</a:t>
            </a:r>
          </a:p>
          <a:p>
            <a:pPr algn="just">
              <a:buFont typeface="Arial" panose="020B0604020202020204" pitchFamily="34" charset="0"/>
              <a:buChar char="•"/>
            </a:pPr>
            <a:r>
              <a:rPr lang="en-US" b="1" i="0" dirty="0">
                <a:solidFill>
                  <a:srgbClr val="000000"/>
                </a:solidFill>
                <a:effectLst/>
                <a:latin typeface="Nunito" pitchFamily="2" charset="0"/>
              </a:rPr>
              <a:t>Multimedia Pedagogues</a:t>
            </a:r>
            <a:r>
              <a:rPr lang="en-US" b="0" i="0" dirty="0">
                <a:solidFill>
                  <a:srgbClr val="000000"/>
                </a:solidFill>
                <a:effectLst/>
                <a:latin typeface="Nunito" pitchFamily="2" charset="0"/>
              </a:rPr>
              <a:t>- Pedagogues are useful teaching aids only if they stimulate and motivate the students. The audio-visual support to a pedagogue can actually help in doing so. A multimedia tutor can provide multiple numbers of challenges to the student to stimulate his interest in a topic. The instruction provided by pedagogue have moved beyond providing only button level control to intelligent simulations, dynamic creation of links, composition and collaboration and system testing of the user interactions.</a:t>
            </a:r>
          </a:p>
          <a:p>
            <a:endParaRPr lang="en-IN" dirty="0"/>
          </a:p>
        </p:txBody>
      </p:sp>
      <p:sp>
        <p:nvSpPr>
          <p:cNvPr id="4" name="Slide Number Placeholder 3">
            <a:extLst>
              <a:ext uri="{FF2B5EF4-FFF2-40B4-BE49-F238E27FC236}">
                <a16:creationId xmlns:a16="http://schemas.microsoft.com/office/drawing/2014/main" id="{257488DB-0431-25E8-021D-3059E8D3121B}"/>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31217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BEA6-405A-D6EE-C433-4B3D2DBD606E}"/>
              </a:ext>
            </a:extLst>
          </p:cNvPr>
          <p:cNvSpPr>
            <a:spLocks noGrp="1"/>
          </p:cNvSpPr>
          <p:nvPr>
            <p:ph type="title"/>
          </p:nvPr>
        </p:nvSpPr>
        <p:spPr/>
        <p:txBody>
          <a:bodyPr/>
          <a:lstStyle/>
          <a:p>
            <a:r>
              <a:rPr lang="en-US" sz="4400" b="1" dirty="0">
                <a:solidFill>
                  <a:srgbClr val="FF0000"/>
                </a:solidFill>
              </a:rPr>
              <a:t>Multimedia Applications</a:t>
            </a:r>
            <a:endParaRPr lang="en-IN" dirty="0"/>
          </a:p>
        </p:txBody>
      </p:sp>
      <p:sp>
        <p:nvSpPr>
          <p:cNvPr id="3" name="Content Placeholder 2">
            <a:extLst>
              <a:ext uri="{FF2B5EF4-FFF2-40B4-BE49-F238E27FC236}">
                <a16:creationId xmlns:a16="http://schemas.microsoft.com/office/drawing/2014/main" id="{BFD128F6-E985-A442-456F-4EEC6FF4961B}"/>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1" i="0" dirty="0">
                <a:solidFill>
                  <a:srgbClr val="000000"/>
                </a:solidFill>
                <a:effectLst/>
                <a:latin typeface="Nunito" pitchFamily="2" charset="0"/>
              </a:rPr>
              <a:t>Communication Technology and Multimedia Services</a:t>
            </a:r>
            <a:r>
              <a:rPr lang="en-US" b="0" i="0" dirty="0">
                <a:solidFill>
                  <a:srgbClr val="000000"/>
                </a:solidFill>
                <a:effectLst/>
                <a:latin typeface="Nunito" pitchFamily="2" charset="0"/>
              </a:rPr>
              <a:t>- The advancement of high computing abilities, communication ways and relevant standards has started the beginning of an era where you will be provided with multimedia facilities at home. These services may include:</a:t>
            </a:r>
          </a:p>
          <a:p>
            <a:pPr marL="742950" lvl="1" indent="-285750" algn="just">
              <a:buFont typeface="Arial" panose="020B0604020202020204" pitchFamily="34" charset="0"/>
              <a:buChar char="•"/>
            </a:pPr>
            <a:r>
              <a:rPr lang="en-US" b="0" i="0" dirty="0">
                <a:solidFill>
                  <a:srgbClr val="000000"/>
                </a:solidFill>
                <a:effectLst/>
                <a:latin typeface="Nunito" pitchFamily="2" charset="0"/>
              </a:rPr>
              <a:t>Basic Television Services</a:t>
            </a:r>
          </a:p>
          <a:p>
            <a:pPr marL="742950" lvl="1" indent="-285750" algn="just">
              <a:buFont typeface="Arial" panose="020B0604020202020204" pitchFamily="34" charset="0"/>
              <a:buChar char="•"/>
            </a:pPr>
            <a:r>
              <a:rPr lang="en-US" b="0" i="0" dirty="0">
                <a:solidFill>
                  <a:srgbClr val="000000"/>
                </a:solidFill>
                <a:effectLst/>
                <a:latin typeface="Nunito" pitchFamily="2" charset="0"/>
              </a:rPr>
              <a:t>Interactive entertainment</a:t>
            </a:r>
          </a:p>
          <a:p>
            <a:pPr marL="742950" lvl="1" indent="-285750" algn="just">
              <a:buFont typeface="Arial" panose="020B0604020202020204" pitchFamily="34" charset="0"/>
              <a:buChar char="•"/>
            </a:pPr>
            <a:r>
              <a:rPr lang="en-US" b="0" i="0" dirty="0">
                <a:solidFill>
                  <a:srgbClr val="000000"/>
                </a:solidFill>
                <a:effectLst/>
                <a:latin typeface="Nunito" pitchFamily="2" charset="0"/>
              </a:rPr>
              <a:t>Digital Audio</a:t>
            </a:r>
          </a:p>
          <a:p>
            <a:pPr marL="742950" lvl="1" indent="-285750" algn="just">
              <a:buFont typeface="Arial" panose="020B0604020202020204" pitchFamily="34" charset="0"/>
              <a:buChar char="•"/>
            </a:pPr>
            <a:r>
              <a:rPr lang="en-US" b="0" i="0" dirty="0">
                <a:solidFill>
                  <a:srgbClr val="000000"/>
                </a:solidFill>
                <a:effectLst/>
                <a:latin typeface="Nunito" pitchFamily="2" charset="0"/>
              </a:rPr>
              <a:t>Video on demand</a:t>
            </a:r>
          </a:p>
          <a:p>
            <a:pPr marL="742950" lvl="1" indent="-285750" algn="just">
              <a:buFont typeface="Arial" panose="020B0604020202020204" pitchFamily="34" charset="0"/>
              <a:buChar char="•"/>
            </a:pPr>
            <a:r>
              <a:rPr lang="en-US" b="0" i="0" dirty="0">
                <a:solidFill>
                  <a:srgbClr val="000000"/>
                </a:solidFill>
                <a:effectLst/>
                <a:latin typeface="Nunito" pitchFamily="2" charset="0"/>
              </a:rPr>
              <a:t>Home shopping</a:t>
            </a:r>
          </a:p>
          <a:p>
            <a:pPr marL="742950" lvl="1" indent="-285750" algn="just">
              <a:buFont typeface="Arial" panose="020B0604020202020204" pitchFamily="34" charset="0"/>
              <a:buChar char="•"/>
            </a:pPr>
            <a:r>
              <a:rPr lang="en-US" b="0" i="0" dirty="0">
                <a:solidFill>
                  <a:srgbClr val="000000"/>
                </a:solidFill>
                <a:effectLst/>
                <a:latin typeface="Nunito" pitchFamily="2" charset="0"/>
              </a:rPr>
              <a:t>Financial Transactions</a:t>
            </a:r>
          </a:p>
          <a:p>
            <a:pPr marL="742950" lvl="1" indent="-285750" algn="just">
              <a:buFont typeface="Arial" panose="020B0604020202020204" pitchFamily="34" charset="0"/>
              <a:buChar char="•"/>
            </a:pPr>
            <a:r>
              <a:rPr lang="en-US" b="0" i="0" dirty="0">
                <a:solidFill>
                  <a:srgbClr val="000000"/>
                </a:solidFill>
                <a:effectLst/>
                <a:latin typeface="Nunito" pitchFamily="2" charset="0"/>
              </a:rPr>
              <a:t>Interactive multiplayer or single player games</a:t>
            </a:r>
          </a:p>
          <a:p>
            <a:pPr marL="742950" lvl="1" indent="-285750" algn="just">
              <a:buFont typeface="Arial" panose="020B0604020202020204" pitchFamily="34" charset="0"/>
              <a:buChar char="•"/>
            </a:pPr>
            <a:r>
              <a:rPr lang="en-US" b="0" i="0" dirty="0">
                <a:solidFill>
                  <a:srgbClr val="000000"/>
                </a:solidFill>
                <a:effectLst/>
                <a:latin typeface="Nunito" pitchFamily="2" charset="0"/>
              </a:rPr>
              <a:t>Digital multimedia libraries</a:t>
            </a:r>
          </a:p>
          <a:p>
            <a:pPr marL="742950" lvl="1" indent="-285750" algn="just">
              <a:buFont typeface="Arial" panose="020B0604020202020204" pitchFamily="34" charset="0"/>
              <a:buChar char="•"/>
            </a:pPr>
            <a:r>
              <a:rPr lang="en-US" b="0" i="0" dirty="0">
                <a:solidFill>
                  <a:srgbClr val="000000"/>
                </a:solidFill>
                <a:effectLst/>
                <a:latin typeface="Nunito" pitchFamily="2" charset="0"/>
              </a:rPr>
              <a:t>E-Newspapers, e-magazines</a:t>
            </a:r>
          </a:p>
          <a:p>
            <a:endParaRPr lang="en-IN" dirty="0"/>
          </a:p>
        </p:txBody>
      </p:sp>
      <p:sp>
        <p:nvSpPr>
          <p:cNvPr id="4" name="Slide Number Placeholder 3">
            <a:extLst>
              <a:ext uri="{FF2B5EF4-FFF2-40B4-BE49-F238E27FC236}">
                <a16:creationId xmlns:a16="http://schemas.microsoft.com/office/drawing/2014/main" id="{F8253789-75EA-9E2F-8EEC-E3BF7630F8C9}"/>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15363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25D4-3B28-C33E-2073-A725B39C4102}"/>
              </a:ext>
            </a:extLst>
          </p:cNvPr>
          <p:cNvSpPr>
            <a:spLocks noGrp="1"/>
          </p:cNvSpPr>
          <p:nvPr>
            <p:ph type="title"/>
          </p:nvPr>
        </p:nvSpPr>
        <p:spPr/>
        <p:txBody>
          <a:bodyPr/>
          <a:lstStyle/>
          <a:p>
            <a:r>
              <a:rPr lang="en-IN" dirty="0"/>
              <a:t>Reference and text books:- </a:t>
            </a:r>
          </a:p>
        </p:txBody>
      </p:sp>
      <p:sp>
        <p:nvSpPr>
          <p:cNvPr id="3" name="Content Placeholder 2">
            <a:extLst>
              <a:ext uri="{FF2B5EF4-FFF2-40B4-BE49-F238E27FC236}">
                <a16:creationId xmlns:a16="http://schemas.microsoft.com/office/drawing/2014/main" id="{E8401E53-F8B9-53F3-DD67-29C08A79FFAA}"/>
              </a:ext>
            </a:extLst>
          </p:cNvPr>
          <p:cNvSpPr>
            <a:spLocks noGrp="1"/>
          </p:cNvSpPr>
          <p:nvPr>
            <p:ph idx="1"/>
          </p:nvPr>
        </p:nvSpPr>
        <p:spPr/>
        <p:txBody>
          <a:bodyPr>
            <a:normAutofit/>
          </a:bodyPr>
          <a:lstStyle/>
          <a:p>
            <a:pPr marR="53975" algn="just">
              <a:lnSpc>
                <a:spcPct val="115000"/>
              </a:lnSpc>
              <a:spcAft>
                <a:spcPts val="1000"/>
              </a:spcAft>
            </a:pPr>
            <a:r>
              <a:rPr lang="en-US" sz="1800" b="1" dirty="0">
                <a:effectLst/>
                <a:latin typeface="Calibri" panose="020F0502020204030204" pitchFamily="34" charset="0"/>
                <a:ea typeface="Adobe Garamond Pro"/>
                <a:cs typeface="Calibri" panose="020F0502020204030204" pitchFamily="34" charset="0"/>
              </a:rPr>
              <a:t>TEXT BOOKS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Tay Vaughan, “Multimedia making it work”, Tata McGraw-Hill, 2008.</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Rajneesh Aggarwal &amp; B. B Tiwari, “Multimedia Systems”, Excel Publication, New Delhi, 2007.</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Li &amp; Drew, “Fundamentals of Multimedia”, Pearson Education, 2009.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53975"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R="53975" algn="just">
              <a:lnSpc>
                <a:spcPct val="115000"/>
              </a:lnSpc>
              <a:spcAft>
                <a:spcPts val="1000"/>
              </a:spcAft>
            </a:pPr>
            <a:r>
              <a:rPr lang="en-US" sz="1800" b="1" dirty="0">
                <a:effectLst/>
                <a:latin typeface="Calibri" panose="020F0502020204030204" pitchFamily="34" charset="0"/>
                <a:ea typeface="Adobe Garamond Pro"/>
                <a:cs typeface="Calibri" panose="020F0502020204030204" pitchFamily="34" charset="0"/>
              </a:rPr>
              <a:t>REFERENCE BOOKS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Parekh Ranjan, “Principles of Multimedia”, Tata McGraw-Hill, 2007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Anirban Mukhopadhyay and Arup Chattopadhyay, “Introduction to Computer Graphics and Multimedia”, Second Edition, Vikas Publishing 	House.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endParaRPr lang="en-IN" dirty="0"/>
          </a:p>
        </p:txBody>
      </p:sp>
      <p:sp>
        <p:nvSpPr>
          <p:cNvPr id="4" name="Slide Number Placeholder 3">
            <a:extLst>
              <a:ext uri="{FF2B5EF4-FFF2-40B4-BE49-F238E27FC236}">
                <a16:creationId xmlns:a16="http://schemas.microsoft.com/office/drawing/2014/main" id="{3A8E197D-9BA3-5046-A0DB-AB3E06E179B9}"/>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94393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32E8B-A7C9-42DD-7C94-CE5085D7BF93}"/>
              </a:ext>
            </a:extLst>
          </p:cNvPr>
          <p:cNvSpPr>
            <a:spLocks noGrp="1"/>
          </p:cNvSpPr>
          <p:nvPr>
            <p:ph idx="1"/>
          </p:nvPr>
        </p:nvSpPr>
        <p:spPr/>
        <p:txBody>
          <a:bodyPr anchor="ctr">
            <a:normAutofit/>
          </a:bodyPr>
          <a:lstStyle/>
          <a:p>
            <a:pPr marL="0" indent="0" algn="ctr">
              <a:buNone/>
            </a:pPr>
            <a:r>
              <a:rPr lang="en-IN" sz="9600" dirty="0">
                <a:effectLst>
                  <a:outerShdw blurRad="38100" dist="38100" dir="2700000" algn="tl">
                    <a:srgbClr val="000000">
                      <a:alpha val="43137"/>
                    </a:srgbClr>
                  </a:outerShdw>
                </a:effectLst>
              </a:rPr>
              <a:t>Any query ??</a:t>
            </a:r>
          </a:p>
        </p:txBody>
      </p:sp>
      <p:sp>
        <p:nvSpPr>
          <p:cNvPr id="4" name="Slide Number Placeholder 3">
            <a:extLst>
              <a:ext uri="{FF2B5EF4-FFF2-40B4-BE49-F238E27FC236}">
                <a16:creationId xmlns:a16="http://schemas.microsoft.com/office/drawing/2014/main" id="{AD221F36-28F1-9CE7-37BD-5CAFD69B13A4}"/>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9375921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8075</TotalTime>
  <Words>894</Words>
  <Application>Microsoft Office PowerPoint</Application>
  <PresentationFormat>Widescreen</PresentationFormat>
  <Paragraphs>66</Paragraphs>
  <Slides>10</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2" baseType="lpstr">
      <vt:lpstr>Arial</vt:lpstr>
      <vt:lpstr>Arial Black</vt:lpstr>
      <vt:lpstr>Bookman Old Style</vt:lpstr>
      <vt:lpstr>Calibri</vt:lpstr>
      <vt:lpstr>Calibri Light</vt:lpstr>
      <vt:lpstr>Casper</vt:lpstr>
      <vt:lpstr>Nunito</vt:lpstr>
      <vt:lpstr>Raleway ExtraBold</vt:lpstr>
      <vt:lpstr>Times New Roman</vt:lpstr>
      <vt:lpstr>1_Office Theme</vt:lpstr>
      <vt:lpstr>Contents Slide Master</vt:lpstr>
      <vt:lpstr>CorelDRAW</vt:lpstr>
      <vt:lpstr>PowerPoint Presentation</vt:lpstr>
      <vt:lpstr>Multimedia Applications</vt:lpstr>
      <vt:lpstr>Multimedia Applications</vt:lpstr>
      <vt:lpstr>Multimedia Applications</vt:lpstr>
      <vt:lpstr>Multimedia Applications</vt:lpstr>
      <vt:lpstr>Multimedia Applications</vt:lpstr>
      <vt:lpstr>Multimedia Applications</vt:lpstr>
      <vt:lpstr>Reference and text books:-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Ankit Sabharwal</cp:lastModifiedBy>
  <cp:revision>433</cp:revision>
  <dcterms:created xsi:type="dcterms:W3CDTF">2019-01-09T10:33:58Z</dcterms:created>
  <dcterms:modified xsi:type="dcterms:W3CDTF">2022-06-24T19:58:28Z</dcterms:modified>
</cp:coreProperties>
</file>