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77" r:id="rId3"/>
    <p:sldId id="297" r:id="rId4"/>
    <p:sldId id="304" r:id="rId5"/>
    <p:sldId id="305" r:id="rId6"/>
    <p:sldId id="298" r:id="rId7"/>
    <p:sldId id="299" r:id="rId8"/>
    <p:sldId id="300" r:id="rId9"/>
    <p:sldId id="301" r:id="rId10"/>
    <p:sldId id="302" r:id="rId11"/>
    <p:sldId id="303" r:id="rId12"/>
    <p:sldId id="28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66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20</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Dynamic range correction, Gamma </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correction, Photo Retouching</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C53E-A588-785E-7A23-60F20D801AAC}"/>
              </a:ext>
            </a:extLst>
          </p:cNvPr>
          <p:cNvSpPr>
            <a:spLocks noGrp="1"/>
          </p:cNvSpPr>
          <p:nvPr>
            <p:ph type="title"/>
          </p:nvPr>
        </p:nvSpPr>
        <p:spPr/>
        <p:txBody>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4" name="Slide Number Placeholder 3">
            <a:extLst>
              <a:ext uri="{FF2B5EF4-FFF2-40B4-BE49-F238E27FC236}">
                <a16:creationId xmlns:a16="http://schemas.microsoft.com/office/drawing/2014/main" id="{02661317-FE37-32BC-D734-8B6A9567E03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3074" name="Picture 2">
            <a:extLst>
              <a:ext uri="{FF2B5EF4-FFF2-40B4-BE49-F238E27FC236}">
                <a16:creationId xmlns:a16="http://schemas.microsoft.com/office/drawing/2014/main" id="{C86F1E81-89DF-9F0D-B360-34FCE24F88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7274" y="2006187"/>
            <a:ext cx="6646102" cy="332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2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937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C9C3-5658-7FA2-610C-25173AF1719B}"/>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a16="http://schemas.microsoft.com/office/drawing/2014/main" id="{34D2CF2E-BC46-D9A7-8A30-75CE9CEA276D}"/>
              </a:ext>
            </a:extLst>
          </p:cNvPr>
          <p:cNvSpPr>
            <a:spLocks noGrp="1"/>
          </p:cNvSpPr>
          <p:nvPr>
            <p:ph idx="1"/>
          </p:nvPr>
        </p:nvSpPr>
        <p:spPr/>
        <p:txBody>
          <a:bodyPr/>
          <a:lstStyle/>
          <a:p>
            <a:pPr marL="0" indent="0">
              <a:buNone/>
            </a:pPr>
            <a:r>
              <a:rPr lang="en-US" b="1" i="0" dirty="0">
                <a:solidFill>
                  <a:srgbClr val="2E2E30"/>
                </a:solidFill>
                <a:effectLst/>
                <a:latin typeface="BarlowBold"/>
              </a:rPr>
              <a:t>How to Adjust Gamma in Photoshop</a:t>
            </a:r>
          </a:p>
          <a:p>
            <a:r>
              <a:rPr lang="en-US" b="0" i="0" dirty="0">
                <a:solidFill>
                  <a:srgbClr val="2E2E30"/>
                </a:solidFill>
                <a:effectLst/>
                <a:latin typeface="ProximaNovaRegular"/>
              </a:rPr>
              <a:t>Gamma correction is a technique in Adobe Photoshop CS6 and CC that enables you to adjust how an image is displayed on your monitor. Incorrect gamma settings can make images look too dark or washed out. This does not mean that the gamma setting is the same as the brightness setting, though, as it only adjusts the dark tones. In Photoshop, you can either adjust the gamma of an image directly or via an adjustment layer; the latter method preserves the information on the original layer.</a:t>
            </a:r>
            <a:endParaRPr lang="en-IN" dirty="0"/>
          </a:p>
        </p:txBody>
      </p:sp>
      <p:sp>
        <p:nvSpPr>
          <p:cNvPr id="4" name="Slide Number Placeholder 3">
            <a:extLst>
              <a:ext uri="{FF2B5EF4-FFF2-40B4-BE49-F238E27FC236}">
                <a16:creationId xmlns:a16="http://schemas.microsoft.com/office/drawing/2014/main" id="{B232DF48-2E03-5473-B73C-91861BCCA827}"/>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133593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89E8-AB05-CCD3-7E7C-3C2662CFD0CE}"/>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a16="http://schemas.microsoft.com/office/drawing/2014/main" id="{0827136C-083C-1298-F4D4-39F316C3C2ED}"/>
              </a:ext>
            </a:extLst>
          </p:cNvPr>
          <p:cNvSpPr>
            <a:spLocks noGrp="1"/>
          </p:cNvSpPr>
          <p:nvPr>
            <p:ph idx="1"/>
          </p:nvPr>
        </p:nvSpPr>
        <p:spPr/>
        <p:txBody>
          <a:bodyPr>
            <a:normAutofit/>
          </a:bodyPr>
          <a:lstStyle/>
          <a:p>
            <a:pPr marL="0" indent="0" algn="l" fontAlgn="base">
              <a:buNone/>
            </a:pPr>
            <a:r>
              <a:rPr lang="en-US" b="1" i="0" dirty="0">
                <a:solidFill>
                  <a:srgbClr val="2E2E30"/>
                </a:solidFill>
                <a:effectLst/>
                <a:latin typeface="ProximaNovaSemiBold"/>
              </a:rPr>
              <a:t>Step 1</a:t>
            </a:r>
          </a:p>
          <a:p>
            <a:pPr algn="l" fontAlgn="base"/>
            <a:r>
              <a:rPr lang="en-US" b="0" i="0" dirty="0">
                <a:solidFill>
                  <a:srgbClr val="2E2E30"/>
                </a:solidFill>
                <a:effectLst/>
                <a:latin typeface="inherit"/>
              </a:rPr>
              <a:t>Open Adobe Photoshop, and then open the image for which you want to adjust the gamma levels.</a:t>
            </a:r>
          </a:p>
          <a:p>
            <a:pPr marL="0" indent="0" algn="l" fontAlgn="base">
              <a:buNone/>
            </a:pPr>
            <a:r>
              <a:rPr lang="en-US" b="1" i="0" dirty="0">
                <a:solidFill>
                  <a:srgbClr val="2E2E30"/>
                </a:solidFill>
                <a:effectLst/>
                <a:latin typeface="ProximaNovaSemiBold"/>
              </a:rPr>
              <a:t>Step 2</a:t>
            </a:r>
          </a:p>
          <a:p>
            <a:pPr algn="l" fontAlgn="base"/>
            <a:r>
              <a:rPr lang="en-US" b="0" i="0" dirty="0">
                <a:solidFill>
                  <a:srgbClr val="2E2E30"/>
                </a:solidFill>
                <a:effectLst/>
                <a:latin typeface="inherit"/>
              </a:rPr>
              <a:t>Select "Image" from the menu bar, choose "Adjustments" from the options list, and then select "Exposure." Alternatively, select "Layers" from the menu bar, choose "New Adjustment Layer" from the options list, and then select "Exposure." Click "OK" if you opted for the latter method to create the adjustment layer.</a:t>
            </a:r>
          </a:p>
          <a:p>
            <a:pPr marL="0" indent="0">
              <a:buNone/>
            </a:pPr>
            <a:endParaRPr lang="en-IN" dirty="0"/>
          </a:p>
        </p:txBody>
      </p:sp>
      <p:sp>
        <p:nvSpPr>
          <p:cNvPr id="4" name="Slide Number Placeholder 3">
            <a:extLst>
              <a:ext uri="{FF2B5EF4-FFF2-40B4-BE49-F238E27FC236}">
                <a16:creationId xmlns:a16="http://schemas.microsoft.com/office/drawing/2014/main" id="{46907CF9-1A46-03F1-8AD1-653C849C3AF9}"/>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51564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4895-8695-B104-3473-895E48F28F63}"/>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a16="http://schemas.microsoft.com/office/drawing/2014/main" id="{207D6E9C-7CE5-22DB-2B2E-0FA75385C412}"/>
              </a:ext>
            </a:extLst>
          </p:cNvPr>
          <p:cNvSpPr>
            <a:spLocks noGrp="1"/>
          </p:cNvSpPr>
          <p:nvPr>
            <p:ph idx="1"/>
          </p:nvPr>
        </p:nvSpPr>
        <p:spPr/>
        <p:txBody>
          <a:bodyPr>
            <a:normAutofit fontScale="92500" lnSpcReduction="10000"/>
          </a:bodyPr>
          <a:lstStyle/>
          <a:p>
            <a:pPr marL="0" indent="0" algn="l" fontAlgn="base">
              <a:buNone/>
            </a:pPr>
            <a:r>
              <a:rPr lang="en-US" b="1" i="0" dirty="0">
                <a:solidFill>
                  <a:srgbClr val="2E2E30"/>
                </a:solidFill>
                <a:effectLst/>
                <a:latin typeface="ProximaNovaSemiBold"/>
              </a:rPr>
              <a:t>Step 3</a:t>
            </a:r>
          </a:p>
          <a:p>
            <a:pPr algn="l" fontAlgn="base"/>
            <a:r>
              <a:rPr lang="en-US" b="0" i="0" dirty="0">
                <a:solidFill>
                  <a:srgbClr val="2E2E30"/>
                </a:solidFill>
                <a:effectLst/>
                <a:latin typeface="inherit"/>
              </a:rPr>
              <a:t>Click and drag the Gamma Correction slider to the left to increase the gamma levels or to the right to decrease. Keep an eye on the images to see the changes in real-time. When using an adjustment layer, the gamma slider is not on a pop-up window, but on the Properties tab.</a:t>
            </a:r>
          </a:p>
          <a:p>
            <a:pPr marL="0" indent="0" algn="l" fontAlgn="base">
              <a:buNone/>
            </a:pPr>
            <a:r>
              <a:rPr lang="en-US" b="1" i="0" dirty="0">
                <a:solidFill>
                  <a:srgbClr val="2E2E30"/>
                </a:solidFill>
                <a:effectLst/>
                <a:latin typeface="ProximaNovaSemiBold"/>
              </a:rPr>
              <a:t>Step 4</a:t>
            </a:r>
          </a:p>
          <a:p>
            <a:pPr algn="l" fontAlgn="base"/>
            <a:r>
              <a:rPr lang="en-US" b="0" i="0" dirty="0">
                <a:solidFill>
                  <a:srgbClr val="2E2E30"/>
                </a:solidFill>
                <a:effectLst/>
                <a:latin typeface="inherit"/>
              </a:rPr>
              <a:t>Click "OK" when you are satisfied with the gamma levels of the image. When using an adjustment layer, the changes are applied automatically and there is no "OK" button.</a:t>
            </a:r>
          </a:p>
          <a:p>
            <a:pPr marL="0" indent="0">
              <a:buNone/>
            </a:pPr>
            <a:br>
              <a:rPr lang="en-US" b="0" i="0" dirty="0">
                <a:solidFill>
                  <a:srgbClr val="2E2E30"/>
                </a:solidFill>
                <a:effectLst/>
                <a:latin typeface="inherit"/>
              </a:rPr>
            </a:br>
            <a:endParaRPr lang="en-US" b="0" i="0" dirty="0">
              <a:solidFill>
                <a:srgbClr val="2E2E30"/>
              </a:solidFill>
              <a:effectLst/>
              <a:latin typeface="inherit"/>
            </a:endParaRPr>
          </a:p>
          <a:p>
            <a:endParaRPr lang="en-IN" dirty="0"/>
          </a:p>
        </p:txBody>
      </p:sp>
      <p:sp>
        <p:nvSpPr>
          <p:cNvPr id="4" name="Slide Number Placeholder 3">
            <a:extLst>
              <a:ext uri="{FF2B5EF4-FFF2-40B4-BE49-F238E27FC236}">
                <a16:creationId xmlns:a16="http://schemas.microsoft.com/office/drawing/2014/main" id="{B06FD9A5-1DD6-0E36-740D-AEE92331AC26}"/>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0759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51ED-D653-29F6-A436-06888C023452}"/>
              </a:ext>
            </a:extLst>
          </p:cNvPr>
          <p:cNvSpPr>
            <a:spLocks noGrp="1"/>
          </p:cNvSpPr>
          <p:nvPr>
            <p:ph type="title"/>
          </p:nvPr>
        </p:nvSpPr>
        <p:spPr/>
        <p:txBody>
          <a:bodyPr/>
          <a:lstStyle/>
          <a:p>
            <a:r>
              <a:rPr lang="en-IN" dirty="0"/>
              <a:t>Photo Retouching</a:t>
            </a:r>
          </a:p>
        </p:txBody>
      </p:sp>
      <p:sp>
        <p:nvSpPr>
          <p:cNvPr id="3" name="Content Placeholder 2">
            <a:extLst>
              <a:ext uri="{FF2B5EF4-FFF2-40B4-BE49-F238E27FC236}">
                <a16:creationId xmlns:a16="http://schemas.microsoft.com/office/drawing/2014/main" id="{0F297E00-7545-8499-7C36-967D59B613D7}"/>
              </a:ext>
            </a:extLst>
          </p:cNvPr>
          <p:cNvSpPr>
            <a:spLocks noGrp="1"/>
          </p:cNvSpPr>
          <p:nvPr>
            <p:ph idx="1"/>
          </p:nvPr>
        </p:nvSpPr>
        <p:spPr/>
        <p:txBody>
          <a:bodyPr/>
          <a:lstStyle/>
          <a:p>
            <a:pPr algn="l"/>
            <a:r>
              <a:rPr lang="en-US" b="0" i="0" dirty="0">
                <a:solidFill>
                  <a:srgbClr val="263238"/>
                </a:solidFill>
                <a:effectLst/>
                <a:latin typeface="Georgia" panose="02040502050405020303" pitchFamily="18" charset="0"/>
              </a:rPr>
              <a:t>Every photo may not look perfect after a photoshoot. If you want to get quality output, you must go for photo editing or retouching.</a:t>
            </a:r>
            <a:br>
              <a:rPr lang="en-US" b="0" i="0" dirty="0">
                <a:solidFill>
                  <a:srgbClr val="263238"/>
                </a:solidFill>
                <a:effectLst/>
                <a:latin typeface="Georgia" panose="02040502050405020303" pitchFamily="18" charset="0"/>
              </a:rPr>
            </a:br>
            <a:r>
              <a:rPr lang="en-US" b="0" i="0" dirty="0">
                <a:solidFill>
                  <a:srgbClr val="263238"/>
                </a:solidFill>
                <a:effectLst/>
                <a:latin typeface="Georgia" panose="02040502050405020303" pitchFamily="18" charset="0"/>
              </a:rPr>
              <a:t>Photo Retouching is a post-production photo editing service where a </a:t>
            </a:r>
            <a:r>
              <a:rPr lang="en-US" b="0" i="0" dirty="0" err="1">
                <a:solidFill>
                  <a:srgbClr val="263238"/>
                </a:solidFill>
                <a:effectLst/>
                <a:latin typeface="Georgia" panose="02040502050405020303" pitchFamily="18" charset="0"/>
              </a:rPr>
              <a:t>retoucher</a:t>
            </a:r>
            <a:r>
              <a:rPr lang="en-US" b="0" i="0" dirty="0">
                <a:solidFill>
                  <a:srgbClr val="263238"/>
                </a:solidFill>
                <a:effectLst/>
                <a:latin typeface="Georgia" panose="02040502050405020303" pitchFamily="18" charset="0"/>
              </a:rPr>
              <a:t> makes the photo clean &amp; polish and removes the unexpected things from the image.</a:t>
            </a:r>
          </a:p>
          <a:p>
            <a:pPr algn="l"/>
            <a:r>
              <a:rPr lang="en-US" b="0" i="0" dirty="0">
                <a:solidFill>
                  <a:srgbClr val="263238"/>
                </a:solidFill>
                <a:effectLst/>
                <a:latin typeface="Georgia" panose="02040502050405020303" pitchFamily="18" charset="0"/>
              </a:rPr>
              <a:t>No one expects unwanted things or disturbing elements into their photos. But sometimes, those issues come when capturing. So, it requires retouching that photo and making that photo awesome as per the clients’ expectations.</a:t>
            </a:r>
          </a:p>
          <a:p>
            <a:endParaRPr lang="en-IN" dirty="0"/>
          </a:p>
        </p:txBody>
      </p:sp>
      <p:sp>
        <p:nvSpPr>
          <p:cNvPr id="4" name="Slide Number Placeholder 3">
            <a:extLst>
              <a:ext uri="{FF2B5EF4-FFF2-40B4-BE49-F238E27FC236}">
                <a16:creationId xmlns:a16="http://schemas.microsoft.com/office/drawing/2014/main" id="{AA8B805B-500F-99A9-9ED0-303D201F0B91}"/>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40613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EA4C-BEA9-58D9-EB67-012BFE502321}"/>
              </a:ext>
            </a:extLst>
          </p:cNvPr>
          <p:cNvSpPr>
            <a:spLocks noGrp="1"/>
          </p:cNvSpPr>
          <p:nvPr>
            <p:ph type="title"/>
          </p:nvPr>
        </p:nvSpPr>
        <p:spPr/>
        <p:txBody>
          <a:bodyPr>
            <a:normAutofit/>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a16="http://schemas.microsoft.com/office/drawing/2014/main" id="{C18916A6-13EE-C6BA-6839-287263232FF3}"/>
              </a:ext>
            </a:extLst>
          </p:cNvPr>
          <p:cNvSpPr>
            <a:spLocks noGrp="1"/>
          </p:cNvSpPr>
          <p:nvPr>
            <p:ph idx="1"/>
          </p:nvPr>
        </p:nvSpPr>
        <p:spPr/>
        <p:txBody>
          <a:bodyPr/>
          <a:lstStyle/>
          <a:p>
            <a:pPr algn="l"/>
            <a:r>
              <a:rPr lang="en-US" b="0" i="0" dirty="0">
                <a:solidFill>
                  <a:srgbClr val="263238"/>
                </a:solidFill>
                <a:effectLst/>
                <a:latin typeface="Georgia" panose="02040502050405020303" pitchFamily="18" charset="0"/>
              </a:rPr>
              <a:t>Sometimes many of us think photo editing and retouching are the same. But there are some differences between those two terms.</a:t>
            </a:r>
          </a:p>
          <a:p>
            <a:pPr algn="l"/>
            <a:br>
              <a:rPr lang="en-US" b="0" i="0" dirty="0">
                <a:solidFill>
                  <a:srgbClr val="263238"/>
                </a:solidFill>
                <a:effectLst/>
                <a:latin typeface="Georgia" panose="02040502050405020303" pitchFamily="18" charset="0"/>
              </a:rPr>
            </a:br>
            <a:r>
              <a:rPr lang="en-US" b="1" i="0" dirty="0">
                <a:solidFill>
                  <a:srgbClr val="263238"/>
                </a:solidFill>
                <a:effectLst/>
                <a:latin typeface="Georgia" panose="02040502050405020303" pitchFamily="18" charset="0"/>
              </a:rPr>
              <a:t>Editing:</a:t>
            </a:r>
            <a:r>
              <a:rPr lang="en-US" b="0" i="0" dirty="0">
                <a:solidFill>
                  <a:srgbClr val="263238"/>
                </a:solidFill>
                <a:effectLst/>
                <a:latin typeface="Georgia" panose="02040502050405020303" pitchFamily="18" charset="0"/>
              </a:rPr>
              <a:t> Editors have to edit almost every photo. Correction of primary colors, temperature, crop an image, doing blur, adding signature, etc., are the works of editing. Those are simple and less time-consuming tasks.</a:t>
            </a:r>
          </a:p>
          <a:p>
            <a:endParaRPr lang="en-IN" dirty="0"/>
          </a:p>
        </p:txBody>
      </p:sp>
      <p:sp>
        <p:nvSpPr>
          <p:cNvPr id="4" name="Slide Number Placeholder 3">
            <a:extLst>
              <a:ext uri="{FF2B5EF4-FFF2-40B4-BE49-F238E27FC236}">
                <a16:creationId xmlns:a16="http://schemas.microsoft.com/office/drawing/2014/main" id="{63D166B8-DA96-E363-4122-D91D70B15651}"/>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61880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21EC-84EB-84AC-3223-7B4BF026C5A8}"/>
              </a:ext>
            </a:extLst>
          </p:cNvPr>
          <p:cNvSpPr>
            <a:spLocks noGrp="1"/>
          </p:cNvSpPr>
          <p:nvPr>
            <p:ph type="title"/>
          </p:nvPr>
        </p:nvSpPr>
        <p:spPr/>
        <p:txBody>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4" name="Slide Number Placeholder 3">
            <a:extLst>
              <a:ext uri="{FF2B5EF4-FFF2-40B4-BE49-F238E27FC236}">
                <a16:creationId xmlns:a16="http://schemas.microsoft.com/office/drawing/2014/main" id="{1D7EB87F-E75C-CCE0-0C29-024978EA80B4}"/>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1026" name="Picture 2">
            <a:extLst>
              <a:ext uri="{FF2B5EF4-FFF2-40B4-BE49-F238E27FC236}">
                <a16:creationId xmlns:a16="http://schemas.microsoft.com/office/drawing/2014/main" id="{EED9420B-25D0-AC01-3B7A-B4E2943711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2974" y="2039397"/>
            <a:ext cx="5952364" cy="396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4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7E19-A1F7-225B-57DA-2C313849B369}"/>
              </a:ext>
            </a:extLst>
          </p:cNvPr>
          <p:cNvSpPr>
            <a:spLocks noGrp="1"/>
          </p:cNvSpPr>
          <p:nvPr>
            <p:ph type="title"/>
          </p:nvPr>
        </p:nvSpPr>
        <p:spPr/>
        <p:txBody>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a16="http://schemas.microsoft.com/office/drawing/2014/main" id="{3ECA61D5-9F78-0FA5-4E09-F08A61DF735E}"/>
              </a:ext>
            </a:extLst>
          </p:cNvPr>
          <p:cNvSpPr>
            <a:spLocks noGrp="1"/>
          </p:cNvSpPr>
          <p:nvPr>
            <p:ph idx="1"/>
          </p:nvPr>
        </p:nvSpPr>
        <p:spPr>
          <a:xfrm>
            <a:off x="571501" y="2174851"/>
            <a:ext cx="11620500" cy="3868761"/>
          </a:xfrm>
        </p:spPr>
        <p:txBody>
          <a:bodyPr>
            <a:normAutofit/>
          </a:bodyPr>
          <a:lstStyle/>
          <a:p>
            <a:r>
              <a:rPr lang="en-US" b="1" i="0" dirty="0">
                <a:solidFill>
                  <a:srgbClr val="263238"/>
                </a:solidFill>
                <a:effectLst/>
                <a:latin typeface="Georgia" panose="02040502050405020303" pitchFamily="18" charset="0"/>
              </a:rPr>
              <a:t>Retouching:</a:t>
            </a:r>
            <a:r>
              <a:rPr lang="en-US" b="0" i="0" dirty="0">
                <a:solidFill>
                  <a:srgbClr val="263238"/>
                </a:solidFill>
                <a:effectLst/>
                <a:latin typeface="Georgia" panose="02040502050405020303" pitchFamily="18" charset="0"/>
              </a:rPr>
              <a:t> Retouching is the in-depth process of image editing. Here the editor/</a:t>
            </a:r>
            <a:r>
              <a:rPr lang="en-US" b="0" i="0" dirty="0" err="1">
                <a:solidFill>
                  <a:srgbClr val="263238"/>
                </a:solidFill>
                <a:effectLst/>
                <a:latin typeface="Georgia" panose="02040502050405020303" pitchFamily="18" charset="0"/>
              </a:rPr>
              <a:t>retoucher</a:t>
            </a:r>
            <a:r>
              <a:rPr lang="en-US" b="0" i="0" dirty="0">
                <a:solidFill>
                  <a:srgbClr val="263238"/>
                </a:solidFill>
                <a:effectLst/>
                <a:latin typeface="Georgia" panose="02040502050405020303" pitchFamily="18" charset="0"/>
              </a:rPr>
              <a:t> has to do a lot of things to get a quality output. For example, teeth whitening, remove unwanted objects or items, remove background, remove undesirable persons, merge two photos, etc. This process is time-consuming and a little bit complex.</a:t>
            </a:r>
          </a:p>
          <a:p>
            <a:endParaRPr lang="en-US" dirty="0">
              <a:solidFill>
                <a:srgbClr val="263238"/>
              </a:solidFill>
              <a:latin typeface="Georgia" panose="02040502050405020303"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FC492711-498E-8429-15E2-F97639CE2269}"/>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2050" name="Picture 2">
            <a:extLst>
              <a:ext uri="{FF2B5EF4-FFF2-40B4-BE49-F238E27FC236}">
                <a16:creationId xmlns:a16="http://schemas.microsoft.com/office/drawing/2014/main" id="{7DE3D6D7-55E8-6CF3-22DC-7F7A697D6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852" y="4326044"/>
            <a:ext cx="4421876" cy="203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56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ED9F-E619-7B80-9891-2FD83F2604C7}"/>
              </a:ext>
            </a:extLst>
          </p:cNvPr>
          <p:cNvSpPr>
            <a:spLocks noGrp="1"/>
          </p:cNvSpPr>
          <p:nvPr>
            <p:ph type="title"/>
          </p:nvPr>
        </p:nvSpPr>
        <p:spPr/>
        <p:txBody>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a16="http://schemas.microsoft.com/office/drawing/2014/main" id="{35887B81-7F04-8F90-33D4-4A1F4D388B0B}"/>
              </a:ext>
            </a:extLst>
          </p:cNvPr>
          <p:cNvSpPr>
            <a:spLocks noGrp="1"/>
          </p:cNvSpPr>
          <p:nvPr>
            <p:ph idx="1"/>
          </p:nvPr>
        </p:nvSpPr>
        <p:spPr/>
        <p:txBody>
          <a:bodyPr/>
          <a:lstStyle/>
          <a:p>
            <a:pPr algn="l"/>
            <a:r>
              <a:rPr lang="en-US" b="1" i="0" dirty="0">
                <a:solidFill>
                  <a:srgbClr val="0F161A"/>
                </a:solidFill>
                <a:effectLst/>
                <a:latin typeface="-apple-system"/>
              </a:rPr>
              <a:t>Types of retouching</a:t>
            </a:r>
          </a:p>
          <a:p>
            <a:pPr algn="l"/>
            <a:r>
              <a:rPr lang="en-US" b="0" i="0" dirty="0">
                <a:solidFill>
                  <a:srgbClr val="263238"/>
                </a:solidFill>
                <a:effectLst/>
                <a:latin typeface="Georgia" panose="02040502050405020303" pitchFamily="18" charset="0"/>
              </a:rPr>
              <a:t>Retouching is an excellent way to give a professional look in a photo. It makes a photo clean, clear, fresh, and gorgeous. There are different types of retouching services.</a:t>
            </a:r>
          </a:p>
          <a:p>
            <a:pPr algn="l"/>
            <a:r>
              <a:rPr lang="en-US" b="1" i="0" dirty="0">
                <a:solidFill>
                  <a:srgbClr val="0F161A"/>
                </a:solidFill>
                <a:effectLst/>
                <a:latin typeface="-apple-system"/>
              </a:rPr>
              <a:t>High-end retouching:</a:t>
            </a:r>
          </a:p>
          <a:p>
            <a:pPr algn="l"/>
            <a:r>
              <a:rPr lang="en-US" b="0" i="0" dirty="0">
                <a:solidFill>
                  <a:srgbClr val="263238"/>
                </a:solidFill>
                <a:effectLst/>
                <a:latin typeface="Georgia" panose="02040502050405020303" pitchFamily="18" charset="0"/>
              </a:rPr>
              <a:t>This type of retouching helps to remove unwanted spots, wrinkles, and any kinds of disturbing things from the face. It gives a better output of a model photo. If you want to use your images on e-commerce sites or billboards, you need to use this service.</a:t>
            </a:r>
          </a:p>
          <a:p>
            <a:pPr marL="0" indent="0">
              <a:buNone/>
            </a:pPr>
            <a:endParaRPr lang="en-IN" dirty="0"/>
          </a:p>
        </p:txBody>
      </p:sp>
      <p:sp>
        <p:nvSpPr>
          <p:cNvPr id="4" name="Slide Number Placeholder 3">
            <a:extLst>
              <a:ext uri="{FF2B5EF4-FFF2-40B4-BE49-F238E27FC236}">
                <a16:creationId xmlns:a16="http://schemas.microsoft.com/office/drawing/2014/main" id="{35EE174D-9039-23C8-EEE3-EAA803CFDD7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421777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8329</TotalTime>
  <Words>702</Words>
  <Application>Microsoft Office PowerPoint</Application>
  <PresentationFormat>Widescreen</PresentationFormat>
  <Paragraphs>54</Paragraphs>
  <Slides>12</Slides>
  <Notes>0</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9" baseType="lpstr">
      <vt:lpstr>-apple-system</vt:lpstr>
      <vt:lpstr>Arial</vt:lpstr>
      <vt:lpstr>Arial Black</vt:lpstr>
      <vt:lpstr>BarlowBold</vt:lpstr>
      <vt:lpstr>Bookman Old Style</vt:lpstr>
      <vt:lpstr>Calibri</vt:lpstr>
      <vt:lpstr>Calibri Light</vt:lpstr>
      <vt:lpstr>Casper</vt:lpstr>
      <vt:lpstr>Georgia</vt:lpstr>
      <vt:lpstr>inherit</vt:lpstr>
      <vt:lpstr>ProximaNovaRegular</vt:lpstr>
      <vt:lpstr>ProximaNovaSemiBold</vt:lpstr>
      <vt:lpstr>Raleway ExtraBold</vt:lpstr>
      <vt:lpstr>Times New Roman</vt:lpstr>
      <vt:lpstr>1_Office Theme</vt:lpstr>
      <vt:lpstr>Contents Slide Master</vt:lpstr>
      <vt:lpstr>CorelDRAW</vt:lpstr>
      <vt:lpstr>PowerPoint Presentation</vt:lpstr>
      <vt:lpstr>Gamma correction</vt:lpstr>
      <vt:lpstr>Gamma correction</vt:lpstr>
      <vt:lpstr>Gamma correction</vt:lpstr>
      <vt:lpstr>Photo Retouching</vt:lpstr>
      <vt:lpstr>Difference between Editing and Retouching </vt:lpstr>
      <vt:lpstr>Difference between Editing and Retouching </vt:lpstr>
      <vt:lpstr>Difference between Editing and Retouching </vt:lpstr>
      <vt:lpstr>Difference between Editing and Retouching </vt:lpstr>
      <vt:lpstr>Difference between Editing and Retouching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451</cp:revision>
  <dcterms:created xsi:type="dcterms:W3CDTF">2019-01-09T10:33:58Z</dcterms:created>
  <dcterms:modified xsi:type="dcterms:W3CDTF">2022-07-12T08:01:52Z</dcterms:modified>
</cp:coreProperties>
</file>