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45"/>
  </p:notesMasterIdLst>
  <p:handoutMasterIdLst>
    <p:handoutMasterId r:id="rId46"/>
  </p:handoutMasterIdLst>
  <p:sldIdLst>
    <p:sldId id="277" r:id="rId3"/>
    <p:sldId id="280" r:id="rId4"/>
    <p:sldId id="295" r:id="rId5"/>
    <p:sldId id="296" r:id="rId6"/>
    <p:sldId id="260" r:id="rId7"/>
    <p:sldId id="298" r:id="rId8"/>
    <p:sldId id="299" r:id="rId9"/>
    <p:sldId id="300" r:id="rId10"/>
    <p:sldId id="30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6" r:id="rId24"/>
    <p:sldId id="278" r:id="rId25"/>
    <p:sldId id="307" r:id="rId26"/>
    <p:sldId id="30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9" r:id="rId35"/>
    <p:sldId id="310" r:id="rId36"/>
    <p:sldId id="290" r:id="rId37"/>
    <p:sldId id="291" r:id="rId38"/>
    <p:sldId id="292" r:id="rId39"/>
    <p:sldId id="293" r:id="rId40"/>
    <p:sldId id="294" r:id="rId41"/>
    <p:sldId id="288" r:id="rId42"/>
    <p:sldId id="289" r:id="rId43"/>
    <p:sldId id="27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B3F5B"/>
    <a:srgbClr val="ED8137"/>
    <a:srgbClr val="BC8F00"/>
    <a:srgbClr val="860000"/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59" autoAdjust="0"/>
    <p:restoredTop sz="94752" autoAdjust="0"/>
  </p:normalViewPr>
  <p:slideViewPr>
    <p:cSldViewPr snapToGrid="0">
      <p:cViewPr varScale="1">
        <p:scale>
          <a:sx n="68" d="100"/>
          <a:sy n="68" d="100"/>
        </p:scale>
        <p:origin x="-8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486" y="-37682"/>
            <a:ext cx="11817028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4498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800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614" y="-77949"/>
            <a:ext cx="370395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5" y="1531365"/>
            <a:ext cx="1376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3712" y="2652712"/>
          <a:ext cx="6096000" cy="283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Font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Size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007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Example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point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Text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20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point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35" dirty="0">
                          <a:latin typeface="Arial MT"/>
                          <a:cs typeface="Arial MT"/>
                        </a:rPr>
                        <a:t>Text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point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75" dirty="0">
                          <a:latin typeface="Arial MT"/>
                          <a:cs typeface="Arial MT"/>
                        </a:rPr>
                        <a:t>Text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72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point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200" spc="-200" dirty="0">
                          <a:latin typeface="Arial MT"/>
                          <a:cs typeface="Arial MT"/>
                        </a:rPr>
                        <a:t>Text</a:t>
                      </a:r>
                      <a:endParaRPr sz="72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4168" y="1517141"/>
            <a:ext cx="7601584" cy="402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354965" marR="312420" indent="-342900"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Users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difficulty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small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seeing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small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targeting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small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icons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mouse.</a:t>
            </a:r>
            <a:endParaRPr sz="2400">
              <a:latin typeface="Arial MT"/>
              <a:cs typeface="Arial MT"/>
            </a:endParaRPr>
          </a:p>
          <a:p>
            <a:pPr marL="354965" marR="30988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Small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fonts</a:t>
            </a:r>
            <a:r>
              <a:rPr sz="2400" spc="-5" dirty="0">
                <a:latin typeface="Arial MT"/>
                <a:cs typeface="Arial MT"/>
              </a:rPr>
              <a:t> 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cause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eye-strain</a:t>
            </a:r>
            <a:r>
              <a:rPr sz="2400" spc="-5" dirty="0">
                <a:latin typeface="Arial MT"/>
                <a:cs typeface="Arial MT"/>
              </a:rPr>
              <a:t>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make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difficult 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impossible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many</a:t>
            </a:r>
            <a:r>
              <a:rPr sz="2400" dirty="0">
                <a:latin typeface="Arial MT"/>
                <a:cs typeface="Arial MT"/>
              </a:rPr>
              <a:t> users.</a:t>
            </a:r>
            <a:endParaRPr sz="2400">
              <a:latin typeface="Arial MT"/>
              <a:cs typeface="Arial MT"/>
            </a:endParaRPr>
          </a:p>
          <a:p>
            <a:pPr marL="354965" marR="5080" indent="-342900" algn="just"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Screen elements with fixed sizes </a:t>
            </a:r>
            <a:r>
              <a:rPr sz="2400" dirty="0">
                <a:latin typeface="Arial MT"/>
                <a:cs typeface="Arial MT"/>
              </a:rPr>
              <a:t>may </a:t>
            </a:r>
            <a:r>
              <a:rPr sz="2400" spc="-5" dirty="0">
                <a:latin typeface="Arial MT"/>
                <a:cs typeface="Arial MT"/>
              </a:rPr>
              <a:t>be too small 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high-resolution displays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-5" dirty="0">
                <a:latin typeface="Arial MT"/>
                <a:cs typeface="Arial MT"/>
              </a:rPr>
              <a:t>exceed </a:t>
            </a:r>
            <a:r>
              <a:rPr sz="2400" dirty="0">
                <a:latin typeface="Arial MT"/>
                <a:cs typeface="Arial MT"/>
              </a:rPr>
              <a:t>the screen size 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small, hand-held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devices.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4" y="1531366"/>
            <a:ext cx="7328534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Style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Refers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whether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bold,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italicized,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underlined,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combination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three</a:t>
            </a:r>
            <a:endParaRPr sz="2400">
              <a:latin typeface="Arial MT"/>
              <a:cs typeface="Arial MT"/>
            </a:endParaRPr>
          </a:p>
          <a:p>
            <a:pPr marL="355600" marR="210185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style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refers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particular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style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textual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characters.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Styles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usually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standard.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3176" y="4581462"/>
            <a:ext cx="3354704" cy="157035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61694" marR="855344" indent="3175" algn="ctr">
              <a:spcBef>
                <a:spcPts val="265"/>
              </a:spcBef>
            </a:pPr>
            <a:r>
              <a:rPr sz="3200" b="1" dirty="0">
                <a:latin typeface="Times New Roman"/>
                <a:cs typeface="Times New Roman"/>
              </a:rPr>
              <a:t>Bold 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erline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italic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845" y="1531365"/>
            <a:ext cx="1491615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Font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Style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88845" y="2409571"/>
            <a:ext cx="7145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bold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fonts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emphasis,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highlight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7351" y="3865563"/>
            <a:ext cx="6409055" cy="1939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246379" algn="just">
              <a:spcBef>
                <a:spcPts val="305"/>
              </a:spcBef>
            </a:pPr>
            <a:r>
              <a:rPr sz="2400" b="1" dirty="0">
                <a:latin typeface="Arial"/>
                <a:cs typeface="Arial"/>
              </a:rPr>
              <a:t>Multimedia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 media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" dirty="0">
                <a:latin typeface="Arial MT"/>
                <a:cs typeface="Arial MT"/>
              </a:rPr>
              <a:t> uses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combination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10" dirty="0">
                <a:latin typeface="Arial MT"/>
                <a:cs typeface="Arial MT"/>
              </a:rPr>
              <a:t>different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forms.</a:t>
            </a:r>
            <a:endParaRPr sz="2400">
              <a:latin typeface="Arial MT"/>
              <a:cs typeface="Arial MT"/>
            </a:endParaRPr>
          </a:p>
          <a:p>
            <a:pPr marL="91440" marR="593725" algn="just"/>
            <a:r>
              <a:rPr sz="2400" spc="-5" dirty="0">
                <a:latin typeface="Arial MT"/>
                <a:cs typeface="Arial MT"/>
              </a:rPr>
              <a:t>Multimedia includes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combination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b="1" dirty="0">
                <a:latin typeface="Arial"/>
                <a:cs typeface="Arial"/>
              </a:rPr>
              <a:t>text</a:t>
            </a:r>
            <a:r>
              <a:rPr sz="2400" dirty="0">
                <a:latin typeface="Arial MT"/>
                <a:cs typeface="Arial MT"/>
              </a:rPr>
              <a:t>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audio</a:t>
            </a:r>
            <a:r>
              <a:rPr sz="2400" spc="-5" dirty="0">
                <a:latin typeface="Arial MT"/>
                <a:cs typeface="Arial MT"/>
              </a:rPr>
              <a:t>, </a:t>
            </a:r>
            <a:r>
              <a:rPr sz="2400" b="1" dirty="0">
                <a:latin typeface="Arial"/>
                <a:cs typeface="Arial"/>
              </a:rPr>
              <a:t>still </a:t>
            </a:r>
            <a:r>
              <a:rPr sz="2400" b="1" spc="-5" dirty="0">
                <a:latin typeface="Arial"/>
                <a:cs typeface="Arial"/>
              </a:rPr>
              <a:t>images</a:t>
            </a:r>
            <a:r>
              <a:rPr sz="2400" spc="-5" dirty="0">
                <a:latin typeface="Arial MT"/>
                <a:cs typeface="Arial MT"/>
              </a:rPr>
              <a:t>, </a:t>
            </a:r>
            <a:r>
              <a:rPr sz="2400" b="1" dirty="0">
                <a:latin typeface="Arial"/>
                <a:cs typeface="Arial"/>
              </a:rPr>
              <a:t>animation</a:t>
            </a:r>
            <a:r>
              <a:rPr sz="2400" dirty="0">
                <a:latin typeface="Arial MT"/>
                <a:cs typeface="Arial MT"/>
              </a:rPr>
              <a:t>, </a:t>
            </a:r>
            <a:r>
              <a:rPr sz="2400" b="1" spc="-5" dirty="0">
                <a:latin typeface="Arial"/>
                <a:cs typeface="Arial"/>
              </a:rPr>
              <a:t>video</a:t>
            </a:r>
            <a:r>
              <a:rPr sz="2400" spc="-5" dirty="0">
                <a:latin typeface="Arial MT"/>
                <a:cs typeface="Arial MT"/>
              </a:rPr>
              <a:t>, 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interactivity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content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4" y="1531366"/>
            <a:ext cx="7467600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Style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Whole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paragraphs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bold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hard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3251" y="4584701"/>
            <a:ext cx="6409055" cy="102656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341630">
              <a:spcBef>
                <a:spcPts val="325"/>
              </a:spcBef>
            </a:pPr>
            <a:r>
              <a:rPr sz="1600" b="1" spc="-5" dirty="0">
                <a:latin typeface="Arial"/>
                <a:cs typeface="Arial"/>
              </a:rPr>
              <a:t>Multimedia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media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content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that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uses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 combination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different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content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forms.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Multimedia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includes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combination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text,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audio,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still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images,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animation,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video,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interactivity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content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forms.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251" y="3648011"/>
            <a:ext cx="6409055" cy="7803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182245" algn="just">
              <a:spcBef>
                <a:spcPts val="325"/>
              </a:spcBef>
            </a:pPr>
            <a:r>
              <a:rPr sz="1600" spc="-5" dirty="0">
                <a:latin typeface="Arial MT"/>
                <a:cs typeface="Arial MT"/>
              </a:rPr>
              <a:t>Multimedia is media and content that uses a combination of different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content forms. Multimedia </a:t>
            </a:r>
            <a:r>
              <a:rPr sz="1600" dirty="0">
                <a:latin typeface="Arial MT"/>
                <a:cs typeface="Arial MT"/>
              </a:rPr>
              <a:t>includes </a:t>
            </a:r>
            <a:r>
              <a:rPr sz="1600" spc="-5" dirty="0">
                <a:latin typeface="Arial MT"/>
                <a:cs typeface="Arial MT"/>
              </a:rPr>
              <a:t>a combination of text, audio, still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images,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animation,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video, 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interactivity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845" y="1531365"/>
            <a:ext cx="1491615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Font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Style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88845" y="2409572"/>
            <a:ext cx="76003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instances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" dirty="0">
                <a:latin typeface="Arial MT"/>
                <a:cs typeface="Arial MT"/>
              </a:rPr>
              <a:t> 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useful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readers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titles,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names,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manual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within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copy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highlighted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bold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scanning.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251" y="4254501"/>
            <a:ext cx="6409055" cy="132270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spcBef>
                <a:spcPts val="325"/>
              </a:spcBef>
            </a:pPr>
            <a:r>
              <a:rPr sz="1600" b="1" spc="-5" dirty="0">
                <a:latin typeface="Arial"/>
                <a:cs typeface="Arial"/>
              </a:rPr>
              <a:t>Definition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Multimedia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91440" marR="99695"/>
            <a:r>
              <a:rPr sz="1600" b="1" spc="-5" dirty="0">
                <a:latin typeface="Arial"/>
                <a:cs typeface="Arial"/>
              </a:rPr>
              <a:t>Multimedia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media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combination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forms.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Multimedia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includes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combination 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text,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audio,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still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images,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animation,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video, 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interactivity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845" y="1531365"/>
            <a:ext cx="1491615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Font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Style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88844" y="2409572"/>
            <a:ext cx="748030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italics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emphasize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small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amounts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within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Avoid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passages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italics.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harder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normal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roman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faces.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251" y="4410076"/>
            <a:ext cx="6409055" cy="10342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spcBef>
                <a:spcPts val="325"/>
              </a:spcBef>
            </a:pPr>
            <a:r>
              <a:rPr sz="1600" b="1" spc="-5" dirty="0">
                <a:latin typeface="Arial"/>
                <a:cs typeface="Arial"/>
              </a:rPr>
              <a:t>Definition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Multimedia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91440" marR="96520"/>
            <a:r>
              <a:rPr sz="1600" b="1" spc="-5" dirty="0">
                <a:latin typeface="Arial"/>
                <a:cs typeface="Arial"/>
              </a:rPr>
              <a:t>Multimedia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media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and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content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that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uses a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combination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of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different </a:t>
            </a:r>
            <a:r>
              <a:rPr sz="1600" i="1" spc="-4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content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forms.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4" y="1531366"/>
            <a:ext cx="7411720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Style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not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common</a:t>
            </a:r>
            <a:r>
              <a:rPr sz="2400" dirty="0">
                <a:latin typeface="Arial MT"/>
                <a:cs typeface="Arial MT"/>
              </a:rPr>
              <a:t> part of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language,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italicize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foreign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words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phrases.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1876" y="3716338"/>
            <a:ext cx="6409055" cy="53412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spcBef>
                <a:spcPts val="325"/>
              </a:spcBef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computing,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mouse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(tetikus)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pointing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device that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  <a:p>
            <a:pPr marL="91440"/>
            <a:r>
              <a:rPr sz="1600" spc="-5" dirty="0">
                <a:latin typeface="Arial MT"/>
                <a:cs typeface="Arial MT"/>
              </a:rPr>
              <a:t>detecting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two-dimensional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motion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relative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supporting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surface.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5" y="1531366"/>
            <a:ext cx="7496809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Style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113030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Underlines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appropriate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headings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bibliographical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notations.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browsers,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default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settings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typically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distinguish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hyperlinks</a:t>
            </a:r>
            <a:r>
              <a:rPr sz="2400" dirty="0">
                <a:latin typeface="Arial MT"/>
                <a:cs typeface="Arial MT"/>
              </a:rPr>
              <a:t> by </a:t>
            </a:r>
            <a:r>
              <a:rPr sz="2400" spc="-5" dirty="0">
                <a:latin typeface="Arial MT"/>
                <a:cs typeface="Arial MT"/>
              </a:rPr>
              <a:t>underlining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them.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8844" y="1531366"/>
            <a:ext cx="4451350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Categories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Fonts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characterized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Serif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Sans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serif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Decorative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1" y="3429001"/>
            <a:ext cx="3679825" cy="22510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 of text in Multimedia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Definition of Text</a:t>
            </a:r>
          </a:p>
          <a:p>
            <a:pPr marL="0" indent="0">
              <a:buNone/>
            </a:pPr>
            <a:r>
              <a:rPr lang="en-US" dirty="0"/>
              <a:t>• Text is words and symbols in any form, spoken or </a:t>
            </a:r>
          </a:p>
          <a:p>
            <a:pPr marL="0" indent="0">
              <a:buNone/>
            </a:pPr>
            <a:r>
              <a:rPr lang="en-US" dirty="0"/>
              <a:t>written, are the most common system of </a:t>
            </a:r>
          </a:p>
          <a:p>
            <a:pPr marL="0" indent="0">
              <a:buNone/>
            </a:pPr>
            <a:r>
              <a:rPr lang="en-US" dirty="0"/>
              <a:t>communication. </a:t>
            </a:r>
          </a:p>
          <a:p>
            <a:pPr marL="0" indent="0">
              <a:buNone/>
            </a:pPr>
            <a:r>
              <a:rPr lang="en-US" dirty="0"/>
              <a:t>• Text is used in most Multimedia applications.</a:t>
            </a:r>
          </a:p>
          <a:p>
            <a:pPr marL="0" indent="0">
              <a:buNone/>
            </a:pPr>
            <a:r>
              <a:rPr lang="en-US" dirty="0"/>
              <a:t>• With multimedia technology, text can be combined</a:t>
            </a:r>
          </a:p>
          <a:p>
            <a:pPr marL="0" indent="0">
              <a:buNone/>
            </a:pPr>
            <a:r>
              <a:rPr lang="en-US" dirty="0"/>
              <a:t>with other media in a powerful and meaningful way to</a:t>
            </a:r>
          </a:p>
          <a:p>
            <a:pPr marL="0" indent="0">
              <a:buNone/>
            </a:pPr>
            <a:r>
              <a:rPr lang="en-US" dirty="0"/>
              <a:t>present information and express moods.</a:t>
            </a:r>
          </a:p>
          <a:p>
            <a:pPr marL="0" indent="0">
              <a:buNone/>
            </a:pPr>
            <a:r>
              <a:rPr lang="en-US" dirty="0"/>
              <a:t>• Text is the easiest to manipulate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553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614" y="-755057"/>
            <a:ext cx="3703954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MMGD0203</a:t>
            </a:r>
            <a:r>
              <a:rPr spc="-80" dirty="0"/>
              <a:t> </a:t>
            </a:r>
            <a:r>
              <a:rPr dirty="0"/>
              <a:t>Multimedia</a:t>
            </a:r>
            <a:r>
              <a:rPr spc="-75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845" y="1531366"/>
            <a:ext cx="7124065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Categories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Serif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Serif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characters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little "flag"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decoration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letter</a:t>
            </a:r>
            <a:r>
              <a:rPr sz="2400" dirty="0">
                <a:latin typeface="Arial MT"/>
                <a:cs typeface="Arial MT"/>
              </a:rPr>
              <a:t> stroke.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3581401"/>
            <a:ext cx="3048000" cy="2009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614" y="-755057"/>
            <a:ext cx="3703954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MMGD0203</a:t>
            </a:r>
            <a:r>
              <a:rPr spc="-80" dirty="0"/>
              <a:t> </a:t>
            </a:r>
            <a:r>
              <a:rPr dirty="0"/>
              <a:t>Multimedia</a:t>
            </a:r>
            <a:r>
              <a:rPr spc="-75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845" y="1531366"/>
            <a:ext cx="7257415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Categories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5" dirty="0">
                <a:latin typeface="Arial"/>
                <a:cs typeface="Arial"/>
              </a:rPr>
              <a:t> San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Serif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Sans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Serif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(sans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French for </a:t>
            </a:r>
            <a:r>
              <a:rPr sz="2400" spc="-5" dirty="0">
                <a:latin typeface="Arial MT"/>
                <a:cs typeface="Arial MT"/>
              </a:rPr>
              <a:t>"without")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characters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don't 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decorations.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3211" y="3419411"/>
            <a:ext cx="5581650" cy="2589530"/>
            <a:chOff x="1819211" y="3419411"/>
            <a:chExt cx="5581650" cy="2589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9" y="3428936"/>
              <a:ext cx="5562600" cy="25702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23973" y="3424173"/>
              <a:ext cx="5572125" cy="2580005"/>
            </a:xfrm>
            <a:custGeom>
              <a:avLst/>
              <a:gdLst/>
              <a:ahLst/>
              <a:cxnLst/>
              <a:rect l="l" t="t" r="r" b="b"/>
              <a:pathLst>
                <a:path w="5572125" h="2580004">
                  <a:moveTo>
                    <a:pt x="0" y="2579751"/>
                  </a:moveTo>
                  <a:lnTo>
                    <a:pt x="5572125" y="2579751"/>
                  </a:lnTo>
                  <a:lnTo>
                    <a:pt x="5572125" y="0"/>
                  </a:lnTo>
                  <a:lnTo>
                    <a:pt x="0" y="0"/>
                  </a:lnTo>
                  <a:lnTo>
                    <a:pt x="0" y="25797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614" y="-755057"/>
            <a:ext cx="3703954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MMGD0203</a:t>
            </a:r>
            <a:r>
              <a:rPr spc="-80" dirty="0"/>
              <a:t> </a:t>
            </a:r>
            <a:r>
              <a:rPr dirty="0"/>
              <a:t>Multimedia</a:t>
            </a:r>
            <a:r>
              <a:rPr spc="-75" dirty="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5" y="1531365"/>
            <a:ext cx="7299959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Categories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5" dirty="0">
                <a:latin typeface="Arial"/>
                <a:cs typeface="Arial"/>
              </a:rPr>
              <a:t> Decorative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5" dirty="0">
                <a:latin typeface="Arial MT"/>
                <a:cs typeface="Arial MT"/>
              </a:rPr>
              <a:t> decorate,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embellish,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beautify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text.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help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decorative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fonts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passage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become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reader-friendly: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 </a:t>
            </a:r>
            <a:r>
              <a:rPr sz="2400" spc="-5" dirty="0">
                <a:latin typeface="Arial MT"/>
                <a:cs typeface="Arial MT"/>
              </a:rPr>
              <a:t>will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quickly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capture</a:t>
            </a:r>
            <a:r>
              <a:rPr sz="2400" dirty="0">
                <a:latin typeface="Arial MT"/>
                <a:cs typeface="Arial MT"/>
              </a:rPr>
              <a:t> attention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readers</a:t>
            </a:r>
            <a:r>
              <a:rPr sz="2400" dirty="0">
                <a:latin typeface="Arial MT"/>
                <a:cs typeface="Arial MT"/>
              </a:rPr>
              <a:t> 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 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easier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perceive,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unusual,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fascinating.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845" y="1531365"/>
            <a:ext cx="423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Font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Categories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5" dirty="0">
                <a:latin typeface="Arial"/>
                <a:cs typeface="Arial"/>
              </a:rPr>
              <a:t> Decorative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10583" y="2253995"/>
            <a:ext cx="4311650" cy="3740150"/>
            <a:chOff x="2386583" y="2253995"/>
            <a:chExt cx="4311650" cy="3740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583" y="2253995"/>
              <a:ext cx="4311396" cy="987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2363" y="3177539"/>
              <a:ext cx="3259836" cy="10012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6995" y="4105655"/>
              <a:ext cx="2290572" cy="9738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5010911"/>
              <a:ext cx="1536191" cy="9829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391437"/>
            <a:ext cx="2743200" cy="2949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pPr marL="38100">
                <a:lnSpc>
                  <a:spcPts val="2285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614" y="-755057"/>
            <a:ext cx="3703954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MMGD0203</a:t>
            </a:r>
            <a:r>
              <a:rPr spc="-80" dirty="0"/>
              <a:t> </a:t>
            </a:r>
            <a:r>
              <a:rPr dirty="0"/>
              <a:t>Multimedia</a:t>
            </a:r>
            <a:r>
              <a:rPr spc="-75" dirty="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4" y="1531366"/>
            <a:ext cx="6379210" cy="352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Paragraph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Alignment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arrangement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margin.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Four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alignment: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Flush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left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Flush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right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Centered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Justified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614" y="-755057"/>
            <a:ext cx="3703954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MMGD0203</a:t>
            </a:r>
            <a:r>
              <a:rPr spc="-80" dirty="0"/>
              <a:t> </a:t>
            </a:r>
            <a:r>
              <a:rPr dirty="0"/>
              <a:t>Multimedia</a:t>
            </a:r>
            <a:r>
              <a:rPr spc="-75" dirty="0"/>
              <a:t> </a:t>
            </a:r>
            <a:r>
              <a:rPr dirty="0"/>
              <a:t>Design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82268" y="1531365"/>
            <a:ext cx="4897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Paragraph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Alignment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Flush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Left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2267" y="2397379"/>
            <a:ext cx="4880610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14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along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left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margin,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ragged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right.</a:t>
            </a:r>
            <a:endParaRPr sz="2000">
              <a:latin typeface="Arial MT"/>
              <a:cs typeface="Arial MT"/>
            </a:endParaRPr>
          </a:p>
          <a:p>
            <a:pPr marL="355600" marR="29845" indent="-342900"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In English and most European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languages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words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left-to-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right, </a:t>
            </a:r>
            <a:r>
              <a:rPr sz="2000" spc="-5" dirty="0">
                <a:latin typeface="Arial MT"/>
                <a:cs typeface="Arial MT"/>
              </a:rPr>
              <a:t>text is often aligned ‘flush </a:t>
            </a:r>
            <a:r>
              <a:rPr sz="2000" spc="-10" dirty="0">
                <a:latin typeface="Arial MT"/>
                <a:cs typeface="Arial MT"/>
              </a:rPr>
              <a:t>left’,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meaning that the </a:t>
            </a:r>
            <a:r>
              <a:rPr sz="2000" spc="-5" dirty="0">
                <a:latin typeface="Arial MT"/>
                <a:cs typeface="Arial MT"/>
              </a:rPr>
              <a:t>text </a:t>
            </a:r>
            <a:r>
              <a:rPr sz="2000" dirty="0">
                <a:latin typeface="Arial MT"/>
                <a:cs typeface="Arial MT"/>
              </a:rPr>
              <a:t>of a paragraph is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aligned on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left-hand side with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right-hand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ragged.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spcBef>
                <a:spcPts val="48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default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style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alignment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 the World Wide Web for left-to-right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1" y="2909823"/>
            <a:ext cx="3011805" cy="2032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 marR="93345"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Words and </a:t>
            </a:r>
            <a:r>
              <a:rPr sz="1400" spc="-5" dirty="0">
                <a:latin typeface="Arial MT"/>
                <a:cs typeface="Arial MT"/>
              </a:rPr>
              <a:t>symbols </a:t>
            </a:r>
            <a:r>
              <a:rPr sz="1400" dirty="0">
                <a:latin typeface="Arial MT"/>
                <a:cs typeface="Arial MT"/>
              </a:rPr>
              <a:t>in any </a:t>
            </a:r>
            <a:r>
              <a:rPr sz="1400" spc="-5" dirty="0">
                <a:latin typeface="Arial MT"/>
                <a:cs typeface="Arial MT"/>
              </a:rPr>
              <a:t>form, </a:t>
            </a:r>
            <a:r>
              <a:rPr sz="1400" dirty="0">
                <a:latin typeface="Arial MT"/>
                <a:cs typeface="Arial MT"/>
              </a:rPr>
              <a:t> spoken or </a:t>
            </a:r>
            <a:r>
              <a:rPr sz="1400" spc="-5" dirty="0">
                <a:latin typeface="Arial MT"/>
                <a:cs typeface="Arial MT"/>
              </a:rPr>
              <a:t>written, </a:t>
            </a:r>
            <a:r>
              <a:rPr sz="1400" dirty="0">
                <a:latin typeface="Arial MT"/>
                <a:cs typeface="Arial MT"/>
              </a:rPr>
              <a:t>are the </a:t>
            </a:r>
            <a:r>
              <a:rPr sz="1400" spc="-5" dirty="0">
                <a:latin typeface="Arial MT"/>
                <a:cs typeface="Arial MT"/>
              </a:rPr>
              <a:t>most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common system </a:t>
            </a:r>
            <a:r>
              <a:rPr sz="1400" dirty="0">
                <a:latin typeface="Arial MT"/>
                <a:cs typeface="Arial MT"/>
              </a:rPr>
              <a:t>of communication.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They deliver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most widely </a:t>
            </a:r>
            <a:r>
              <a:rPr sz="1400" dirty="0">
                <a:latin typeface="Arial MT"/>
                <a:cs typeface="Arial MT"/>
              </a:rPr>
              <a:t> understood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greatest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 of people – accurately and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detail. Because of this, they are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vital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multimedia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menus,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navigation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391437"/>
            <a:ext cx="2743200" cy="2949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pPr marL="38100">
                <a:lnSpc>
                  <a:spcPts val="2285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2267" y="1531365"/>
            <a:ext cx="511810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Paragraph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Alignment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–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Flush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Right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782268" y="2397379"/>
            <a:ext cx="5252085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304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along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right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margin,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ragged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left.</a:t>
            </a:r>
            <a:endParaRPr sz="2000">
              <a:latin typeface="Arial MT"/>
              <a:cs typeface="Arial MT"/>
            </a:endParaRPr>
          </a:p>
          <a:p>
            <a:pPr marL="355600" marR="291465" indent="-342900"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languages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right-to-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left, </a:t>
            </a:r>
            <a:r>
              <a:rPr sz="2000" dirty="0">
                <a:latin typeface="Arial MT"/>
                <a:cs typeface="Arial MT"/>
              </a:rPr>
              <a:t>such as Arabic and Hebrew, </a:t>
            </a:r>
            <a:r>
              <a:rPr sz="2000" spc="-5" dirty="0">
                <a:latin typeface="Arial MT"/>
                <a:cs typeface="Arial MT"/>
              </a:rPr>
              <a:t>text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commonly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aligned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‘flush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right’.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Additionally,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flush-right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alignment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 off special </a:t>
            </a:r>
            <a:r>
              <a:rPr sz="2000" spc="-5" dirty="0">
                <a:latin typeface="Arial MT"/>
                <a:cs typeface="Arial MT"/>
              </a:rPr>
              <a:t>text </a:t>
            </a:r>
            <a:r>
              <a:rPr sz="2000" dirty="0">
                <a:latin typeface="Arial MT"/>
                <a:cs typeface="Arial MT"/>
              </a:rPr>
              <a:t>in English, such as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attributions to authors of quotes printed in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books and magazines, and is often used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formatting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tables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0027" y="2687701"/>
            <a:ext cx="3024505" cy="203073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1760" marR="80645" indent="289560" algn="r"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Words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symbols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spoken or </a:t>
            </a:r>
            <a:r>
              <a:rPr sz="1400" spc="-5" dirty="0">
                <a:latin typeface="Arial MT"/>
                <a:cs typeface="Arial MT"/>
              </a:rPr>
              <a:t>written, </a:t>
            </a:r>
            <a:r>
              <a:rPr sz="1400" dirty="0">
                <a:latin typeface="Arial MT"/>
                <a:cs typeface="Arial MT"/>
              </a:rPr>
              <a:t>are the </a:t>
            </a:r>
            <a:r>
              <a:rPr sz="1400" spc="-5" dirty="0">
                <a:latin typeface="Arial MT"/>
                <a:cs typeface="Arial MT"/>
              </a:rPr>
              <a:t>most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common system </a:t>
            </a:r>
            <a:r>
              <a:rPr sz="1400" dirty="0">
                <a:latin typeface="Arial MT"/>
                <a:cs typeface="Arial MT"/>
              </a:rPr>
              <a:t>of communication.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They deliver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most widely </a:t>
            </a:r>
            <a:r>
              <a:rPr sz="1400" dirty="0">
                <a:latin typeface="Arial MT"/>
                <a:cs typeface="Arial MT"/>
              </a:rPr>
              <a:t> understood meaning to the greatest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 of people – accurately and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detail. Because of this, they are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vital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multimedia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menus,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navigation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391437"/>
            <a:ext cx="2743200" cy="2949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pPr marL="38100">
                <a:lnSpc>
                  <a:spcPts val="2285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2267" y="1531365"/>
            <a:ext cx="469646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Paragraph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Alignment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-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Centered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782267" y="2403475"/>
            <a:ext cx="4842510" cy="284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Text is aligned to neither the left nor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right margin; there is an even gap at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5" dirty="0">
                <a:latin typeface="Arial MT"/>
                <a:cs typeface="Arial MT"/>
              </a:rPr>
              <a:t> line.</a:t>
            </a:r>
            <a:endParaRPr sz="2200">
              <a:latin typeface="Arial MT"/>
              <a:cs typeface="Arial MT"/>
            </a:endParaRPr>
          </a:p>
          <a:p>
            <a:pPr marL="355600" indent="-342900" algn="just"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often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 the </a:t>
            </a:r>
            <a:r>
              <a:rPr sz="2200" dirty="0">
                <a:latin typeface="Arial MT"/>
                <a:cs typeface="Arial MT"/>
              </a:rPr>
              <a:t>title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endParaRPr sz="2200">
              <a:latin typeface="Arial MT"/>
              <a:cs typeface="Arial MT"/>
            </a:endParaRPr>
          </a:p>
          <a:p>
            <a:pPr marL="355600" algn="just"/>
            <a:r>
              <a:rPr sz="2200" spc="-5" dirty="0">
                <a:latin typeface="Arial MT"/>
                <a:cs typeface="Arial MT"/>
              </a:rPr>
              <a:t>work,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poems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songs.</a:t>
            </a:r>
            <a:endParaRPr sz="2200">
              <a:latin typeface="Arial MT"/>
              <a:cs typeface="Arial MT"/>
            </a:endParaRPr>
          </a:p>
          <a:p>
            <a:pPr marL="355600" marR="891540" indent="-342900" algn="just"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As with </a:t>
            </a:r>
            <a:r>
              <a:rPr sz="2200" dirty="0">
                <a:latin typeface="Arial MT"/>
                <a:cs typeface="Arial MT"/>
              </a:rPr>
              <a:t>flush-right </a:t>
            </a:r>
            <a:r>
              <a:rPr sz="2200" spc="-5" dirty="0">
                <a:latin typeface="Arial MT"/>
                <a:cs typeface="Arial MT"/>
              </a:rPr>
              <a:t>alignment,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centered text is often used to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present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tables.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4675" y="2836798"/>
            <a:ext cx="3564254" cy="18161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4775" marR="96520" algn="ctr"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Words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symbols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spoken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written, </a:t>
            </a:r>
            <a:r>
              <a:rPr sz="1400" dirty="0">
                <a:latin typeface="Arial MT"/>
                <a:cs typeface="Arial MT"/>
              </a:rPr>
              <a:t>are the </a:t>
            </a:r>
            <a:r>
              <a:rPr sz="1400" spc="-5" dirty="0">
                <a:latin typeface="Arial MT"/>
                <a:cs typeface="Arial MT"/>
              </a:rPr>
              <a:t>most common system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communication. They deliver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most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widely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understood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greatest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 of people – accurately and in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detail. Because of this, they are </a:t>
            </a:r>
            <a:r>
              <a:rPr sz="1400" spc="-5" dirty="0">
                <a:latin typeface="Arial MT"/>
                <a:cs typeface="Arial MT"/>
              </a:rPr>
              <a:t>vital </a:t>
            </a:r>
            <a:r>
              <a:rPr sz="1400" dirty="0">
                <a:latin typeface="Arial MT"/>
                <a:cs typeface="Arial MT"/>
              </a:rPr>
              <a:t> elements of </a:t>
            </a:r>
            <a:r>
              <a:rPr sz="1400" spc="-5" dirty="0">
                <a:latin typeface="Arial MT"/>
                <a:cs typeface="Arial MT"/>
              </a:rPr>
              <a:t>multimedia </a:t>
            </a:r>
            <a:r>
              <a:rPr sz="1400" dirty="0">
                <a:latin typeface="Arial MT"/>
                <a:cs typeface="Arial MT"/>
              </a:rPr>
              <a:t>menus, </a:t>
            </a:r>
            <a:r>
              <a:rPr sz="1400" spc="-5" dirty="0">
                <a:latin typeface="Arial MT"/>
                <a:cs typeface="Arial MT"/>
              </a:rPr>
              <a:t>navigation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614" y="-755057"/>
            <a:ext cx="3703954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MMGD0203</a:t>
            </a:r>
            <a:r>
              <a:rPr spc="-80" dirty="0"/>
              <a:t> </a:t>
            </a:r>
            <a:r>
              <a:rPr dirty="0"/>
              <a:t>Multimedia</a:t>
            </a:r>
            <a:r>
              <a:rPr spc="-75" dirty="0"/>
              <a:t> </a:t>
            </a:r>
            <a:r>
              <a:rPr dirty="0"/>
              <a:t>Design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4" y="1531366"/>
            <a:ext cx="7364730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Paragraph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Alignment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5" dirty="0">
                <a:latin typeface="Arial"/>
                <a:cs typeface="Arial"/>
              </a:rPr>
              <a:t> Justified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aligned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along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left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margin,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letter-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word-spacing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adjusted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text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falls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flush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right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margin,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known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justification.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0" y="4275138"/>
            <a:ext cx="6781800" cy="9028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83185" algn="just">
              <a:spcBef>
                <a:spcPts val="320"/>
              </a:spcBef>
            </a:pPr>
            <a:r>
              <a:rPr sz="1400" spc="-10" dirty="0">
                <a:latin typeface="Arial MT"/>
                <a:cs typeface="Arial MT"/>
              </a:rPr>
              <a:t>Words </a:t>
            </a:r>
            <a:r>
              <a:rPr sz="1400" spc="-5" dirty="0">
                <a:latin typeface="Arial MT"/>
                <a:cs typeface="Arial MT"/>
              </a:rPr>
              <a:t>and symbols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any form, spoken or written, are the </a:t>
            </a:r>
            <a:r>
              <a:rPr sz="1400" spc="-10" dirty="0">
                <a:latin typeface="Arial MT"/>
                <a:cs typeface="Arial MT"/>
              </a:rPr>
              <a:t>most </a:t>
            </a:r>
            <a:r>
              <a:rPr sz="1400" spc="-5" dirty="0">
                <a:latin typeface="Arial MT"/>
                <a:cs typeface="Arial MT"/>
              </a:rPr>
              <a:t>common system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communication. They deliver the </a:t>
            </a:r>
            <a:r>
              <a:rPr sz="1400" spc="-10" dirty="0">
                <a:latin typeface="Arial MT"/>
                <a:cs typeface="Arial MT"/>
              </a:rPr>
              <a:t>most </a:t>
            </a:r>
            <a:r>
              <a:rPr sz="1400" spc="-5" dirty="0">
                <a:latin typeface="Arial MT"/>
                <a:cs typeface="Arial MT"/>
              </a:rPr>
              <a:t>widely understood meaning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the greatest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people </a:t>
            </a:r>
            <a:r>
              <a:rPr sz="1400" dirty="0">
                <a:latin typeface="Arial MT"/>
                <a:cs typeface="Arial MT"/>
              </a:rPr>
              <a:t>– </a:t>
            </a:r>
            <a:r>
              <a:rPr sz="1400" spc="-5" dirty="0">
                <a:latin typeface="Arial MT"/>
                <a:cs typeface="Arial MT"/>
              </a:rPr>
              <a:t>accurately and </a:t>
            </a:r>
            <a:r>
              <a:rPr sz="1400" spc="-1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detail. Because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this,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5" dirty="0">
                <a:latin typeface="Arial MT"/>
                <a:cs typeface="Arial MT"/>
              </a:rPr>
              <a:t>are vital elements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multimedia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menus,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navigation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systems,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844" y="1531365"/>
            <a:ext cx="264287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Working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with</a:t>
            </a:r>
            <a:r>
              <a:rPr sz="2400" spc="-8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Text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88845" y="2409572"/>
            <a:ext cx="7113905" cy="3444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Following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considerations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guidelines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keep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dirty="0"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5"/>
              </a:spcBef>
            </a:pPr>
            <a:endParaRPr sz="3500">
              <a:latin typeface="Arial MT"/>
              <a:cs typeface="Arial MT"/>
            </a:endParaRPr>
          </a:p>
          <a:p>
            <a:pPr marL="819785" indent="-441959">
              <a:spcBef>
                <a:spcPts val="5"/>
              </a:spcBef>
              <a:buAutoNum type="arabicPeriod"/>
              <a:tabLst>
                <a:tab pos="819785" algn="l"/>
                <a:tab pos="820419" algn="l"/>
              </a:tabLst>
            </a:pP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Concise</a:t>
            </a:r>
            <a:endParaRPr sz="2400">
              <a:latin typeface="Arial MT"/>
              <a:cs typeface="Arial MT"/>
            </a:endParaRPr>
          </a:p>
          <a:p>
            <a:pPr marL="819785" indent="-441959">
              <a:spcBef>
                <a:spcPts val="575"/>
              </a:spcBef>
              <a:buAutoNum type="arabicPeriod"/>
              <a:tabLst>
                <a:tab pos="819785" algn="l"/>
                <a:tab pos="820419" algn="l"/>
              </a:tabLst>
            </a:pP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Appropriate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Fonts</a:t>
            </a:r>
            <a:endParaRPr sz="2400">
              <a:latin typeface="Arial MT"/>
              <a:cs typeface="Arial MT"/>
            </a:endParaRPr>
          </a:p>
          <a:p>
            <a:pPr marL="819785" indent="-441959">
              <a:spcBef>
                <a:spcPts val="575"/>
              </a:spcBef>
              <a:buAutoNum type="arabicPeriod"/>
              <a:tabLst>
                <a:tab pos="819785" algn="l"/>
                <a:tab pos="820419" algn="l"/>
              </a:tabLst>
            </a:pPr>
            <a:r>
              <a:rPr sz="2400" spc="-5" dirty="0">
                <a:latin typeface="Arial MT"/>
                <a:cs typeface="Arial MT"/>
              </a:rPr>
              <a:t>Make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Readable</a:t>
            </a:r>
            <a:endParaRPr sz="2400">
              <a:latin typeface="Arial MT"/>
              <a:cs typeface="Arial MT"/>
            </a:endParaRPr>
          </a:p>
          <a:p>
            <a:pPr marL="819785" indent="-441959">
              <a:spcBef>
                <a:spcPts val="580"/>
              </a:spcBef>
              <a:buAutoNum type="arabicPeriod"/>
              <a:tabLst>
                <a:tab pos="819785" algn="l"/>
                <a:tab pos="820419" algn="l"/>
              </a:tabLst>
            </a:pPr>
            <a:r>
              <a:rPr sz="2400" spc="-5" dirty="0">
                <a:latin typeface="Arial MT"/>
                <a:cs typeface="Arial MT"/>
              </a:rPr>
              <a:t>Consider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 Styles 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Colors</a:t>
            </a:r>
            <a:endParaRPr sz="2400">
              <a:latin typeface="Arial MT"/>
              <a:cs typeface="Arial MT"/>
            </a:endParaRPr>
          </a:p>
          <a:p>
            <a:pPr marL="819785" indent="-441959">
              <a:spcBef>
                <a:spcPts val="575"/>
              </a:spcBef>
              <a:buAutoNum type="arabicPeriod"/>
              <a:tabLst>
                <a:tab pos="819785" algn="l"/>
                <a:tab pos="820419" algn="l"/>
              </a:tabLst>
            </a:pP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Restraint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Consistent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 of text in Multimedia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Elements</a:t>
            </a:r>
          </a:p>
          <a:p>
            <a:pPr marL="0" indent="0">
              <a:buNone/>
            </a:pPr>
            <a:r>
              <a:rPr lang="en-US" dirty="0"/>
              <a:t>• Text elements can be categories into:</a:t>
            </a:r>
          </a:p>
          <a:p>
            <a:pPr marL="0" indent="0">
              <a:buNone/>
            </a:pPr>
            <a:r>
              <a:rPr lang="en-US" dirty="0"/>
              <a:t>– Alphabets characters: A – Z</a:t>
            </a:r>
          </a:p>
          <a:p>
            <a:pPr marL="0" indent="0">
              <a:buNone/>
            </a:pPr>
            <a:r>
              <a:rPr lang="en-US" dirty="0"/>
              <a:t>– Number: 0 – 9</a:t>
            </a:r>
          </a:p>
          <a:p>
            <a:pPr marL="0" indent="0">
              <a:buNone/>
            </a:pPr>
            <a:r>
              <a:rPr lang="en-US" dirty="0"/>
              <a:t>– Special characters: . , ; : ‘ “</a:t>
            </a:r>
          </a:p>
          <a:p>
            <a:pPr marL="0" indent="0">
              <a:buNone/>
            </a:pPr>
            <a:r>
              <a:rPr lang="en-US" dirty="0"/>
              <a:t>– Symbols: @ # $ &amp; 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113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844" y="1531365"/>
            <a:ext cx="457327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Working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with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Text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- Be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Concise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88845" y="2409572"/>
            <a:ext cx="712787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4690" indent="-342900" algn="just"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Text should be </a:t>
            </a:r>
            <a:r>
              <a:rPr sz="2400" dirty="0">
                <a:latin typeface="Arial MT"/>
                <a:cs typeface="Arial MT"/>
              </a:rPr>
              <a:t>kept to </a:t>
            </a:r>
            <a:r>
              <a:rPr sz="2400" spc="-5" dirty="0">
                <a:latin typeface="Arial MT"/>
                <a:cs typeface="Arial MT"/>
              </a:rPr>
              <a:t>a minimum unless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application includes a great deal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reference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material.</a:t>
            </a:r>
            <a:endParaRPr sz="2400">
              <a:latin typeface="Arial MT"/>
              <a:cs typeface="Arial MT"/>
            </a:endParaRPr>
          </a:p>
          <a:p>
            <a:pPr marL="355600" indent="-342900" algn="just"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Reading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volumes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screen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355600" algn="just"/>
            <a:r>
              <a:rPr sz="2400" spc="-5" dirty="0">
                <a:latin typeface="Arial MT"/>
                <a:cs typeface="Arial MT"/>
              </a:rPr>
              <a:t>difficult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tiring.</a:t>
            </a:r>
            <a:endParaRPr sz="2400">
              <a:latin typeface="Arial MT"/>
              <a:cs typeface="Arial MT"/>
            </a:endParaRPr>
          </a:p>
          <a:p>
            <a:pPr marL="355600" marR="5080" indent="-342900" algn="just"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From </a:t>
            </a:r>
            <a:r>
              <a:rPr sz="2400" spc="-5" dirty="0">
                <a:latin typeface="Arial MT"/>
                <a:cs typeface="Arial MT"/>
              </a:rPr>
              <a:t>a design standpoint, text should fill less than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half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screen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4" y="1531365"/>
            <a:ext cx="760222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Working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with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- Use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Appropriate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Fonts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259079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Fonts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useful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focusing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attention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certain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screen,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enhancing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readability,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setting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dirty="0">
                <a:latin typeface="Arial MT"/>
                <a:cs typeface="Arial MT"/>
              </a:rPr>
              <a:t> tone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(serious,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lighthearted),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 </a:t>
            </a:r>
            <a:r>
              <a:rPr sz="2400" dirty="0">
                <a:latin typeface="Arial MT"/>
                <a:cs typeface="Arial MT"/>
              </a:rPr>
              <a:t> (progressive,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conservative).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choosing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font,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always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consider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objectives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audience.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845" y="1531365"/>
            <a:ext cx="6199505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Working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with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Text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- Use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Appropriate </a:t>
            </a:r>
            <a:r>
              <a:rPr sz="2400" dirty="0">
                <a:solidFill>
                  <a:srgbClr val="000000"/>
                </a:solidFill>
              </a:rPr>
              <a:t>Fonts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9350" y="2251076"/>
            <a:ext cx="4043426" cy="24733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2638" y="2251076"/>
            <a:ext cx="4043299" cy="24733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18918" y="4807965"/>
            <a:ext cx="28619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appealing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younger audience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because their childlike or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whimsical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look.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823329" y="4841240"/>
            <a:ext cx="29470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appropriate</a:t>
            </a:r>
            <a:endParaRPr sz="200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look.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4" y="1458215"/>
            <a:ext cx="7602220" cy="336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Working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with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- Make</a:t>
            </a:r>
            <a:r>
              <a:rPr sz="2400" b="1" dirty="0">
                <a:latin typeface="Arial"/>
                <a:cs typeface="Arial"/>
              </a:rPr>
              <a:t> it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Readable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3250">
              <a:latin typeface="Arial"/>
              <a:cs typeface="Arial"/>
            </a:endParaRPr>
          </a:p>
          <a:p>
            <a:pPr marL="355600" marR="633730" indent="-342900">
              <a:lnSpc>
                <a:spcPts val="259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Although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decorative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maybe</a:t>
            </a:r>
            <a:r>
              <a:rPr sz="2400" dirty="0">
                <a:latin typeface="Arial MT"/>
                <a:cs typeface="Arial MT"/>
              </a:rPr>
              <a:t> attractive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hard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spcBef>
                <a:spcPts val="2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size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text depends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application.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9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Heading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subheadings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attract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attention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quick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identification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screen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contents,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while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substance.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845" y="1531365"/>
            <a:ext cx="5385435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Working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with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Text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- Make</a:t>
            </a:r>
            <a:r>
              <a:rPr sz="2400" dirty="0">
                <a:solidFill>
                  <a:srgbClr val="000000"/>
                </a:solidFill>
              </a:rPr>
              <a:t> it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Readable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88844" y="2409571"/>
            <a:ext cx="5403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Suggested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guidelines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87700" y="3568700"/>
            <a:ext cx="5359400" cy="1162050"/>
            <a:chOff x="1663700" y="3568700"/>
            <a:chExt cx="5359400" cy="1162050"/>
          </a:xfrm>
        </p:grpSpPr>
        <p:sp>
          <p:nvSpPr>
            <p:cNvPr id="6" name="object 6"/>
            <p:cNvSpPr/>
            <p:nvPr/>
          </p:nvSpPr>
          <p:spPr>
            <a:xfrm>
              <a:off x="1676400" y="3581400"/>
              <a:ext cx="5334000" cy="1136650"/>
            </a:xfrm>
            <a:custGeom>
              <a:avLst/>
              <a:gdLst/>
              <a:ahLst/>
              <a:cxnLst/>
              <a:rect l="l" t="t" r="r" b="b"/>
              <a:pathLst>
                <a:path w="5334000" h="1136650">
                  <a:moveTo>
                    <a:pt x="5334000" y="0"/>
                  </a:moveTo>
                  <a:lnTo>
                    <a:pt x="0" y="0"/>
                  </a:lnTo>
                  <a:lnTo>
                    <a:pt x="0" y="1136650"/>
                  </a:lnTo>
                  <a:lnTo>
                    <a:pt x="5334000" y="113665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400" y="3581400"/>
              <a:ext cx="5334000" cy="1136650"/>
            </a:xfrm>
            <a:custGeom>
              <a:avLst/>
              <a:gdLst/>
              <a:ahLst/>
              <a:cxnLst/>
              <a:rect l="l" t="t" r="r" b="b"/>
              <a:pathLst>
                <a:path w="5334000" h="1136650">
                  <a:moveTo>
                    <a:pt x="0" y="1136650"/>
                  </a:moveTo>
                  <a:lnTo>
                    <a:pt x="5334000" y="1136650"/>
                  </a:lnTo>
                  <a:lnTo>
                    <a:pt x="5334000" y="0"/>
                  </a:lnTo>
                  <a:lnTo>
                    <a:pt x="0" y="0"/>
                  </a:lnTo>
                  <a:lnTo>
                    <a:pt x="0" y="11366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06395" y="3547023"/>
            <a:ext cx="14992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Headings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Subheadings  </a:t>
            </a:r>
            <a:r>
              <a:rPr sz="2000" spc="-55" dirty="0">
                <a:latin typeface="Arial MT"/>
                <a:cs typeface="Arial MT"/>
              </a:rPr>
              <a:t>Text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035928" y="3547023"/>
            <a:ext cx="238379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spcBef>
                <a:spcPts val="580"/>
              </a:spcBef>
            </a:pPr>
            <a:r>
              <a:rPr sz="2000" dirty="0">
                <a:latin typeface="Arial MT"/>
                <a:cs typeface="Arial MT"/>
              </a:rPr>
              <a:t>14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48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</a:t>
            </a:r>
            <a:endParaRPr sz="2000">
              <a:latin typeface="Arial MT"/>
              <a:cs typeface="Arial MT"/>
            </a:endParaRPr>
          </a:p>
          <a:p>
            <a:pPr marR="5080">
              <a:lnSpc>
                <a:spcPct val="120000"/>
              </a:lnSpc>
            </a:pPr>
            <a:r>
              <a:rPr sz="2000" dirty="0">
                <a:latin typeface="Arial MT"/>
                <a:cs typeface="Arial MT"/>
              </a:rPr>
              <a:t>Half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12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5" y="1531365"/>
            <a:ext cx="538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Working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with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- Make</a:t>
            </a:r>
            <a:r>
              <a:rPr sz="2400" b="1" dirty="0">
                <a:latin typeface="Arial"/>
                <a:cs typeface="Arial"/>
              </a:rPr>
              <a:t> it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Readable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200" y="2514601"/>
            <a:ext cx="5867400" cy="26981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500">
              <a:latin typeface="Times New Roman"/>
              <a:cs typeface="Times New Roman"/>
            </a:endParaRPr>
          </a:p>
          <a:p>
            <a:pPr marL="91440"/>
            <a:r>
              <a:rPr sz="600" dirty="0">
                <a:latin typeface="Arial MT"/>
                <a:cs typeface="Arial MT"/>
              </a:rPr>
              <a:t>This</a:t>
            </a:r>
            <a:r>
              <a:rPr sz="600" spc="-35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example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of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size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of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lettering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shows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effect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size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has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on </a:t>
            </a:r>
            <a:r>
              <a:rPr sz="600" dirty="0">
                <a:latin typeface="Arial MT"/>
                <a:cs typeface="Arial MT"/>
              </a:rPr>
              <a:t>readability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500">
              <a:latin typeface="Arial MT"/>
              <a:cs typeface="Arial MT"/>
            </a:endParaRPr>
          </a:p>
          <a:p>
            <a:pPr marL="91440"/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size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lettering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effect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size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 on readability</a:t>
            </a:r>
            <a:endParaRPr sz="1000">
              <a:latin typeface="Arial MT"/>
              <a:cs typeface="Arial MT"/>
            </a:endParaRPr>
          </a:p>
          <a:p>
            <a:pPr>
              <a:spcBef>
                <a:spcPts val="45"/>
              </a:spcBef>
            </a:pPr>
            <a:endParaRPr sz="1100">
              <a:latin typeface="Arial MT"/>
              <a:cs typeface="Arial MT"/>
            </a:endParaRPr>
          </a:p>
          <a:p>
            <a:pPr marL="91440"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example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size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lettering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shows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effect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size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 readability</a:t>
            </a:r>
            <a:endParaRPr sz="1200">
              <a:latin typeface="Arial MT"/>
              <a:cs typeface="Arial MT"/>
            </a:endParaRPr>
          </a:p>
          <a:p>
            <a:pPr>
              <a:spcBef>
                <a:spcPts val="50"/>
              </a:spcBef>
            </a:pPr>
            <a:endParaRPr sz="1100">
              <a:latin typeface="Arial MT"/>
              <a:cs typeface="Arial MT"/>
            </a:endParaRPr>
          </a:p>
          <a:p>
            <a:pPr marL="91440" marR="307340"/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size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lettering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shows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effect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size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readability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91440" marR="535305"/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size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lettering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shows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effect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size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readability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4614" y="101601"/>
            <a:ext cx="3703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MMGD0203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845" y="1697419"/>
            <a:ext cx="6638925" cy="425822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400" spc="-5" dirty="0">
                <a:solidFill>
                  <a:srgbClr val="000000"/>
                </a:solidFill>
              </a:rPr>
              <a:t>Working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with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Text</a:t>
            </a:r>
            <a:r>
              <a:rPr sz="2400" spc="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-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Consider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Type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Styles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and </a:t>
            </a:r>
            <a:r>
              <a:rPr sz="2400" spc="-6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Colors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88844" y="2848484"/>
            <a:ext cx="736854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2263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Three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 </a:t>
            </a:r>
            <a:r>
              <a:rPr sz="2400" spc="-5" dirty="0">
                <a:latin typeface="Arial MT"/>
                <a:cs typeface="Arial MT"/>
              </a:rPr>
              <a:t>styles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bold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italic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underline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styles</a:t>
            </a:r>
            <a:r>
              <a:rPr sz="2400" dirty="0">
                <a:latin typeface="Arial MT"/>
                <a:cs typeface="Arial MT"/>
              </a:rPr>
              <a:t> are often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emphasis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print</a:t>
            </a:r>
            <a:endParaRPr sz="2400">
              <a:latin typeface="Arial MT"/>
              <a:cs typeface="Arial MT"/>
            </a:endParaRPr>
          </a:p>
          <a:p>
            <a:pPr marL="355600"/>
            <a:r>
              <a:rPr sz="2400" spc="-5" dirty="0">
                <a:latin typeface="Arial MT"/>
                <a:cs typeface="Arial MT"/>
              </a:rPr>
              <a:t>materials.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multimedia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applications,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however,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more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often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indicate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hypertext,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hot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words.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5" y="1458210"/>
            <a:ext cx="7350759" cy="21758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6915">
              <a:lnSpc>
                <a:spcPct val="120100"/>
              </a:lnSpc>
              <a:spcBef>
                <a:spcPts val="95"/>
              </a:spcBef>
            </a:pPr>
            <a:r>
              <a:rPr sz="2400" b="1" spc="-5" dirty="0">
                <a:latin typeface="Arial"/>
                <a:cs typeface="Arial"/>
              </a:rPr>
              <a:t>Working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with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-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Consider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Type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Styles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Colors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355600" marR="5080" indent="-342900"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Contrast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lettering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background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factor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legibility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readability.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16275" y="3749625"/>
          <a:ext cx="5904230" cy="2427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sz="1400" b="1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easy</a:t>
                      </a:r>
                      <a:r>
                        <a:rPr sz="1400" b="1" spc="-2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400" b="1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1400" b="1" spc="-2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400" b="1" spc="-3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written</a:t>
                      </a:r>
                      <a:r>
                        <a:rPr sz="1400" b="1" spc="-6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4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sz="1400" b="1" spc="-20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easy</a:t>
                      </a:r>
                      <a:r>
                        <a:rPr sz="1400" b="1" spc="-25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15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400" b="1" spc="-20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spc="-5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1400" b="1" spc="-25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400" b="1" spc="-30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written</a:t>
                      </a:r>
                      <a:r>
                        <a:rPr sz="1400" b="1" spc="-60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808000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easy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easy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5" y="1531365"/>
            <a:ext cx="7604759" cy="402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Working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with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-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Restraint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Consistent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6985" indent="-342900"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Although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tempting 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certainly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easy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various</a:t>
            </a:r>
            <a:r>
              <a:rPr sz="2400" dirty="0">
                <a:latin typeface="Arial MT"/>
                <a:cs typeface="Arial MT"/>
              </a:rPr>
              <a:t> typefaces, </a:t>
            </a:r>
            <a:r>
              <a:rPr sz="2400" spc="-5" dirty="0">
                <a:latin typeface="Arial MT"/>
                <a:cs typeface="Arial MT"/>
              </a:rPr>
              <a:t>sizes,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styles,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exercise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restraint.</a:t>
            </a:r>
            <a:endParaRPr sz="2400">
              <a:latin typeface="Arial MT"/>
              <a:cs typeface="Arial MT"/>
            </a:endParaRPr>
          </a:p>
          <a:p>
            <a:pPr marL="355600" marR="93980" indent="-342900" algn="just"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Be careful to </a:t>
            </a:r>
            <a:r>
              <a:rPr sz="2400" spc="-5" dirty="0">
                <a:latin typeface="Arial MT"/>
                <a:cs typeface="Arial MT"/>
              </a:rPr>
              <a:t>avoid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busy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difficult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read design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resulting </a:t>
            </a:r>
            <a:r>
              <a:rPr sz="2400" dirty="0">
                <a:latin typeface="Arial MT"/>
                <a:cs typeface="Arial MT"/>
              </a:rPr>
              <a:t>from too </a:t>
            </a:r>
            <a:r>
              <a:rPr sz="2400" spc="-5" dirty="0">
                <a:latin typeface="Arial MT"/>
                <a:cs typeface="Arial MT"/>
              </a:rPr>
              <a:t>many </a:t>
            </a:r>
            <a:r>
              <a:rPr sz="2400" dirty="0">
                <a:latin typeface="Arial MT"/>
                <a:cs typeface="Arial MT"/>
              </a:rPr>
              <a:t>fonts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type styles </a:t>
            </a:r>
            <a:r>
              <a:rPr sz="2400" spc="-5" dirty="0">
                <a:latin typeface="Arial MT"/>
                <a:cs typeface="Arial MT"/>
              </a:rPr>
              <a:t>on one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screen.</a:t>
            </a:r>
            <a:endParaRPr sz="2400">
              <a:latin typeface="Arial MT"/>
              <a:cs typeface="Arial MT"/>
            </a:endParaRPr>
          </a:p>
          <a:p>
            <a:pPr marL="355600" marR="329565" indent="-342900" algn="just"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addition, </a:t>
            </a:r>
            <a:r>
              <a:rPr sz="2400" dirty="0">
                <a:latin typeface="Arial MT"/>
                <a:cs typeface="Arial MT"/>
              </a:rPr>
              <a:t>try to </a:t>
            </a:r>
            <a:r>
              <a:rPr sz="2400" spc="-5" dirty="0">
                <a:latin typeface="Arial MT"/>
                <a:cs typeface="Arial MT"/>
              </a:rPr>
              <a:t>maintain consistency 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use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9114" y="6482258"/>
            <a:ext cx="333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pPr marL="38100">
                <a:lnSpc>
                  <a:spcPts val="2285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844" y="109351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Tutorial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844" y="1899183"/>
            <a:ext cx="7359650" cy="3232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spcBef>
                <a:spcPts val="48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Define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spcBef>
                <a:spcPts val="3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Why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widely used</a:t>
            </a:r>
            <a:r>
              <a:rPr sz="1600" dirty="0">
                <a:latin typeface="Arial MT"/>
                <a:cs typeface="Arial MT"/>
              </a:rPr>
              <a:t> in </a:t>
            </a:r>
            <a:r>
              <a:rPr sz="1600" spc="-5" dirty="0">
                <a:latin typeface="Arial MT"/>
                <a:cs typeface="Arial MT"/>
              </a:rPr>
              <a:t>multimedia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applications?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spcBef>
                <a:spcPts val="3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What 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categories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text?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 examples.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Explain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four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usage</a:t>
            </a:r>
            <a:r>
              <a:rPr sz="1600" dirty="0">
                <a:latin typeface="Arial MT"/>
                <a:cs typeface="Arial MT"/>
              </a:rPr>
              <a:t> in </a:t>
            </a:r>
            <a:r>
              <a:rPr sz="1600" spc="-5" dirty="0">
                <a:latin typeface="Arial MT"/>
                <a:cs typeface="Arial MT"/>
              </a:rPr>
              <a:t>Multimedia.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Define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FONT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SIZE.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Explain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SERIF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font.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Give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examples 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style.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There 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four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paragraph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alignment.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spcBef>
                <a:spcPts val="38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guidelines</a:t>
            </a:r>
            <a:r>
              <a:rPr sz="1600" spc="-10" dirty="0">
                <a:latin typeface="Arial MT"/>
                <a:cs typeface="Arial MT"/>
              </a:rPr>
              <a:t> when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working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Multimedia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application.</a:t>
            </a:r>
            <a:endParaRPr sz="1600" dirty="0">
              <a:latin typeface="Arial MT"/>
              <a:cs typeface="Arial MT"/>
            </a:endParaRPr>
          </a:p>
          <a:p>
            <a:pPr marL="355600" marR="5080" indent="-342900">
              <a:spcBef>
                <a:spcPts val="380"/>
              </a:spcBef>
              <a:buAutoNum type="arabicPeriod"/>
              <a:tabLst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Why do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decorative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fonts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suitable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header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title but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suitable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paragraph?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 of text in Multimedia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Usages</a:t>
            </a:r>
          </a:p>
          <a:p>
            <a:pPr marL="0" indent="0">
              <a:buNone/>
            </a:pPr>
            <a:r>
              <a:rPr lang="en-US" dirty="0"/>
              <a:t>• Heading / Title</a:t>
            </a:r>
          </a:p>
          <a:p>
            <a:pPr marL="0" indent="0">
              <a:buNone/>
            </a:pPr>
            <a:r>
              <a:rPr lang="en-US" dirty="0"/>
              <a:t>• Bullet / list</a:t>
            </a:r>
          </a:p>
          <a:p>
            <a:pPr marL="0" indent="0">
              <a:buNone/>
            </a:pPr>
            <a:r>
              <a:rPr lang="en-US" dirty="0"/>
              <a:t>• Paragraph</a:t>
            </a:r>
          </a:p>
          <a:p>
            <a:pPr marL="0" indent="0">
              <a:buNone/>
            </a:pPr>
            <a:r>
              <a:rPr lang="en-US" dirty="0"/>
              <a:t>• Scrolling text</a:t>
            </a:r>
          </a:p>
          <a:p>
            <a:pPr marL="0" indent="0">
              <a:buNone/>
            </a:pPr>
            <a:r>
              <a:rPr lang="en-US" dirty="0"/>
              <a:t>• Navigation</a:t>
            </a:r>
          </a:p>
          <a:p>
            <a:pPr marL="0" indent="0">
              <a:buNone/>
            </a:pPr>
            <a:r>
              <a:rPr lang="en-US" dirty="0"/>
              <a:t>• Text as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362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525D4-3B28-C33E-2073-A725B39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and text books:-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401E53-F8B9-53F3-DD67-29C08A79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53975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Adobe Garamond Pro"/>
                <a:cs typeface="Calibri" panose="020F0502020204030204" pitchFamily="34" charset="0"/>
              </a:rPr>
              <a:t>TEXT BOOKS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Tay Vaughan, “Multimedia making it work”, Tata McGraw-Hill, 2008.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Rajneesh Aggarwal &amp; B. B Tiwari, “Multimedia Systems”, Excel Publication, New Delhi, 2007.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 &amp; Drew, “Fundamentals of Multimedia”, Pearson Education, 2009.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3975" algn="just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R="53975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Adobe Garamond Pro"/>
                <a:cs typeface="Calibri" panose="020F0502020204030204" pitchFamily="34" charset="0"/>
              </a:rPr>
              <a:t>REFERENCE BOOKS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Parekh Ranjan, “Principles of Multimedia”, Tata McGraw-Hill, 2007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Anirban Mukhopadhyay and Arup Chattopadhyay, “Introduction to Computer Graphics and Multimedia”, Second Edition, Vikas Publishing 	House.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8E197D-9BA3-5046-A0DB-AB3E06E1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933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A32E8B-A7C9-42DD-7C94-CE5085D7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query 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221F36-28F1-9CE7-37BD-5CAFD69B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59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7720" y="186610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 lang="en-IN" sz="5400" dirty="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" name="Picture 3" descr="C:\Users\HP 250 G5\Desktop\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6337" y="-1377"/>
            <a:ext cx="1763512" cy="6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604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8845" y="1531365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Usages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8363" y="2473452"/>
            <a:ext cx="5375275" cy="3497579"/>
            <a:chOff x="1884362" y="2473451"/>
            <a:chExt cx="5375275" cy="34975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1700" y="2473451"/>
              <a:ext cx="4718304" cy="34975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89125" y="2833623"/>
              <a:ext cx="5365750" cy="2548255"/>
            </a:xfrm>
            <a:custGeom>
              <a:avLst/>
              <a:gdLst/>
              <a:ahLst/>
              <a:cxnLst/>
              <a:rect l="l" t="t" r="r" b="b"/>
              <a:pathLst>
                <a:path w="5365750" h="2548254">
                  <a:moveTo>
                    <a:pt x="5365750" y="1454150"/>
                  </a:moveTo>
                  <a:lnTo>
                    <a:pt x="3837051" y="1109726"/>
                  </a:lnTo>
                </a:path>
                <a:path w="5365750" h="2548254">
                  <a:moveTo>
                    <a:pt x="5365750" y="2548001"/>
                  </a:moveTo>
                  <a:lnTo>
                    <a:pt x="4106799" y="2278126"/>
                  </a:lnTo>
                </a:path>
                <a:path w="5365750" h="2548254">
                  <a:moveTo>
                    <a:pt x="0" y="149225"/>
                  </a:moveTo>
                  <a:lnTo>
                    <a:pt x="463550" y="0"/>
                  </a:lnTo>
                </a:path>
                <a:path w="5365750" h="2548254">
                  <a:moveTo>
                    <a:pt x="74549" y="1949450"/>
                  </a:moveTo>
                  <a:lnTo>
                    <a:pt x="509650" y="1828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55076" y="4173474"/>
            <a:ext cx="1355725" cy="2866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34010"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Heading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3115" y="6482259"/>
            <a:ext cx="2038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pPr marL="38100">
                <a:lnSpc>
                  <a:spcPts val="2285"/>
                </a:lnSpc>
              </a:pPr>
              <a:t>5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5076" y="5267326"/>
            <a:ext cx="1584325" cy="2866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81000"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Paragraph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001" y="2868549"/>
            <a:ext cx="1431925" cy="2866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6520">
              <a:spcBef>
                <a:spcPts val="315"/>
              </a:spcBef>
            </a:pPr>
            <a:r>
              <a:rPr sz="1600" spc="-30" dirty="0">
                <a:latin typeface="Times New Roman"/>
                <a:cs typeface="Times New Roman"/>
              </a:rPr>
              <a:t>Text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graphic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601" y="4668902"/>
            <a:ext cx="1659255" cy="2866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6555"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Navigation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 of text in Multimedia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xmlns="" id="{DBF1AE7B-4CCC-E42B-F2B1-EB00C8E21C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30617" y="1825625"/>
            <a:ext cx="4741846" cy="43513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FEB25D-7B47-8A7E-E9FB-2ACAA4185CB0}"/>
              </a:ext>
            </a:extLst>
          </p:cNvPr>
          <p:cNvCxnSpPr/>
          <p:nvPr/>
        </p:nvCxnSpPr>
        <p:spPr>
          <a:xfrm>
            <a:off x="8272463" y="3429000"/>
            <a:ext cx="61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D622E9-EBD4-0C63-5727-10FB221222E0}"/>
              </a:ext>
            </a:extLst>
          </p:cNvPr>
          <p:cNvSpPr txBox="1"/>
          <p:nvPr/>
        </p:nvSpPr>
        <p:spPr>
          <a:xfrm flipH="1">
            <a:off x="9218294" y="3629025"/>
            <a:ext cx="14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Scrolling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9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 of text in Multimedia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CF67DC1-64A6-7852-071D-433DA487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latin typeface="Arial"/>
                <a:cs typeface="Arial"/>
              </a:rPr>
              <a:t>Font</a:t>
            </a:r>
            <a:endParaRPr lang="en-US" sz="4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 MT"/>
                <a:cs typeface="Arial MT"/>
              </a:rPr>
              <a:t>A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design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for</a:t>
            </a:r>
            <a:r>
              <a:rPr lang="en-US" sz="2800" spc="-5" dirty="0">
                <a:latin typeface="Arial MT"/>
                <a:cs typeface="Arial MT"/>
              </a:rPr>
              <a:t> a </a:t>
            </a:r>
            <a:r>
              <a:rPr lang="en-US" sz="2800" dirty="0">
                <a:latin typeface="Arial MT"/>
                <a:cs typeface="Arial MT"/>
              </a:rPr>
              <a:t>set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5" dirty="0">
                <a:latin typeface="Arial MT"/>
                <a:cs typeface="Arial MT"/>
              </a:rPr>
              <a:t> characters.</a:t>
            </a:r>
            <a:endParaRPr lang="en-US" sz="2800" dirty="0">
              <a:latin typeface="Arial MT"/>
              <a:cs typeface="Arial MT"/>
            </a:endParaRPr>
          </a:p>
          <a:p>
            <a:pPr marL="355600" marR="10287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 MT"/>
                <a:cs typeface="Arial MT"/>
              </a:rPr>
              <a:t>A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collection</a:t>
            </a:r>
            <a:r>
              <a:rPr lang="en-US" sz="2800" spc="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 </a:t>
            </a:r>
            <a:r>
              <a:rPr lang="en-US" sz="2800" spc="-5" dirty="0">
                <a:latin typeface="Arial MT"/>
                <a:cs typeface="Arial MT"/>
              </a:rPr>
              <a:t>characters </a:t>
            </a:r>
            <a:r>
              <a:rPr lang="en-US" sz="2800" dirty="0">
                <a:latin typeface="Arial MT"/>
                <a:cs typeface="Arial MT"/>
              </a:rPr>
              <a:t>of </a:t>
            </a:r>
            <a:r>
              <a:rPr lang="en-US" sz="2800" spc="-5" dirty="0">
                <a:latin typeface="Arial MT"/>
                <a:cs typeface="Arial MT"/>
              </a:rPr>
              <a:t>a 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single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size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and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style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belonging</a:t>
            </a:r>
            <a:r>
              <a:rPr lang="en-US" sz="2800" spc="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 </a:t>
            </a:r>
            <a:r>
              <a:rPr lang="en-US" sz="2800" spc="-6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particular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typeface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family.</a:t>
            </a:r>
            <a:endParaRPr lang="en-US"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 MT"/>
                <a:cs typeface="Arial MT"/>
              </a:rPr>
              <a:t>There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is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some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basic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consistency 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of look </a:t>
            </a:r>
            <a:r>
              <a:rPr lang="en-US" sz="2800" dirty="0">
                <a:latin typeface="Arial MT"/>
                <a:cs typeface="Arial MT"/>
              </a:rPr>
              <a:t>that </a:t>
            </a:r>
            <a:r>
              <a:rPr lang="en-US" sz="2800" spc="-5" dirty="0">
                <a:latin typeface="Arial MT"/>
                <a:cs typeface="Arial MT"/>
              </a:rPr>
              <a:t>makes </a:t>
            </a:r>
            <a:r>
              <a:rPr lang="en-US" sz="2800" dirty="0">
                <a:latin typeface="Arial MT"/>
                <a:cs typeface="Arial MT"/>
              </a:rPr>
              <a:t>the </a:t>
            </a:r>
            <a:r>
              <a:rPr lang="en-US" sz="2800" spc="-5" dirty="0">
                <a:latin typeface="Arial MT"/>
                <a:cs typeface="Arial MT"/>
              </a:rPr>
              <a:t>individual 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characters,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regardless</a:t>
            </a:r>
            <a:r>
              <a:rPr lang="en-US" sz="2800" spc="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size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and </a:t>
            </a:r>
            <a:r>
              <a:rPr lang="en-US" sz="2800" spc="-6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style </a:t>
            </a:r>
            <a:r>
              <a:rPr lang="en-US" sz="2800" spc="-5" dirty="0">
                <a:latin typeface="Arial MT"/>
                <a:cs typeface="Arial MT"/>
              </a:rPr>
              <a:t>variations, </a:t>
            </a:r>
            <a:r>
              <a:rPr lang="en-US" sz="2800" dirty="0">
                <a:latin typeface="Arial MT"/>
                <a:cs typeface="Arial MT"/>
              </a:rPr>
              <a:t>part of the same 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family.</a:t>
            </a:r>
            <a:endParaRPr lang="en-US" sz="2800" dirty="0">
              <a:latin typeface="Arial MT"/>
              <a:cs typeface="Arial MT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6054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 of text in Multimedia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CF67DC1-64A6-7852-071D-433DA487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Font</a:t>
            </a:r>
            <a:endParaRPr lang="en-IN" b="1" dirty="0"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xmlns="" id="{2F7C4DFC-659E-CE47-F655-00415CF302D9}"/>
              </a:ext>
            </a:extLst>
          </p:cNvPr>
          <p:cNvGrpSpPr/>
          <p:nvPr/>
        </p:nvGrpSpPr>
        <p:grpSpPr>
          <a:xfrm>
            <a:off x="1851660" y="2229644"/>
            <a:ext cx="8924925" cy="3543300"/>
            <a:chOff x="137160" y="2130551"/>
            <a:chExt cx="8924925" cy="354330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xmlns="" id="{49CC028F-CCE1-73FA-0B6B-F2BE69B1F31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2130551"/>
              <a:ext cx="4398264" cy="950976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xmlns="" id="{3E8F9021-FB10-B361-5DAF-78D887BE6CF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6" y="2980943"/>
              <a:ext cx="4398264" cy="950975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xmlns="" id="{CF992C34-B8CF-096E-B89C-AD216B226F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304" y="3845051"/>
              <a:ext cx="4398264" cy="955548"/>
            </a:xfrm>
            <a:prstGeom prst="rect">
              <a:avLst/>
            </a:prstGeom>
          </p:spPr>
        </p:pic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8358671C-05A3-E709-1485-D6436054AB6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" y="4700016"/>
              <a:ext cx="4425696" cy="960119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xmlns="" id="{F0E14B5A-37AD-CC4F-C3E7-5CB84706E22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8283" y="2130551"/>
              <a:ext cx="4443984" cy="96012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xmlns="" id="{71A07094-F830-F7A7-0678-3C7BC18079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9995" y="2985515"/>
              <a:ext cx="4471415" cy="964692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xmlns="" id="{D281314E-317C-3AA0-C9E1-445469D52A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4004" y="3849623"/>
              <a:ext cx="4334256" cy="941832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xmlns="" id="{F42AF1F6-56F4-4262-0E6C-A0290B908B8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1707" y="4695444"/>
              <a:ext cx="4539995" cy="978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33748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0FC96-16BA-0B46-0BC6-7B3BF282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 of text in Multimedia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D2FC2-F3D9-4B6F-D6F1-B56F2707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"/>
                <a:cs typeface="Arial"/>
              </a:rPr>
              <a:t>Font</a:t>
            </a:r>
            <a:r>
              <a:rPr lang="en-US" sz="2800" b="1" spc="-8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Size</a:t>
            </a:r>
            <a:endParaRPr lang="en-US" sz="4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size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 </a:t>
            </a:r>
            <a:r>
              <a:rPr lang="en-US" sz="2800" dirty="0">
                <a:latin typeface="Arial MT"/>
                <a:cs typeface="Arial MT"/>
              </a:rPr>
              <a:t>font,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typically</a:t>
            </a:r>
            <a:r>
              <a:rPr lang="en-US" sz="2800" spc="1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represented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in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points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(</a:t>
            </a:r>
            <a:r>
              <a:rPr lang="en-US" sz="2800" dirty="0" err="1">
                <a:latin typeface="Arial MT"/>
                <a:cs typeface="Arial MT"/>
              </a:rPr>
              <a:t>pt</a:t>
            </a:r>
            <a:r>
              <a:rPr lang="en-US" sz="2800" dirty="0">
                <a:latin typeface="Arial MT"/>
                <a:cs typeface="Arial MT"/>
              </a:rPr>
              <a:t>).</a:t>
            </a:r>
          </a:p>
          <a:p>
            <a:pPr marL="355600" marR="45021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 MT"/>
                <a:cs typeface="Arial MT"/>
              </a:rPr>
              <a:t>The </a:t>
            </a:r>
            <a:r>
              <a:rPr lang="en-US" sz="2800" spc="-5" dirty="0">
                <a:latin typeface="Arial MT"/>
                <a:cs typeface="Arial MT"/>
              </a:rPr>
              <a:t>font size is </a:t>
            </a:r>
            <a:r>
              <a:rPr lang="en-US" sz="2800" dirty="0">
                <a:latin typeface="Arial MT"/>
                <a:cs typeface="Arial MT"/>
              </a:rPr>
              <a:t>the </a:t>
            </a:r>
            <a:r>
              <a:rPr lang="en-US" sz="2800" spc="-5" dirty="0">
                <a:latin typeface="Arial MT"/>
                <a:cs typeface="Arial MT"/>
              </a:rPr>
              <a:t>distance </a:t>
            </a:r>
            <a:r>
              <a:rPr lang="en-US" sz="2800" dirty="0">
                <a:latin typeface="Arial MT"/>
                <a:cs typeface="Arial MT"/>
              </a:rPr>
              <a:t>from the top of the 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capital </a:t>
            </a:r>
            <a:r>
              <a:rPr lang="en-US" sz="2800" dirty="0">
                <a:latin typeface="Arial MT"/>
                <a:cs typeface="Arial MT"/>
              </a:rPr>
              <a:t>letters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</a:t>
            </a:r>
            <a:r>
              <a:rPr lang="en-US" sz="2800" spc="-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 bottom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 the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"descenders"</a:t>
            </a:r>
            <a:r>
              <a:rPr lang="en-US" sz="2800" spc="2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in </a:t>
            </a:r>
            <a:r>
              <a:rPr lang="en-US" sz="2800" spc="-65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letters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such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as "g"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and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"y.“</a:t>
            </a:r>
          </a:p>
          <a:p>
            <a:pPr marL="12700" marR="450215" indent="0">
              <a:lnSpc>
                <a:spcPct val="100000"/>
              </a:lnSpc>
              <a:spcBef>
                <a:spcPts val="575"/>
              </a:spcBef>
              <a:buNone/>
              <a:tabLst>
                <a:tab pos="354965" algn="l"/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                  </a:t>
            </a:r>
            <a:endParaRPr lang="en-US" sz="2800" dirty="0">
              <a:latin typeface="Arial MT"/>
              <a:cs typeface="Arial MT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32A791-9FA9-B530-D972-B19F9A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xmlns="" id="{290E597E-6A20-0D75-AEDE-1C1D49F7E78F}"/>
              </a:ext>
            </a:extLst>
          </p:cNvPr>
          <p:cNvGrpSpPr/>
          <p:nvPr/>
        </p:nvGrpSpPr>
        <p:grpSpPr>
          <a:xfrm>
            <a:off x="2733611" y="4333811"/>
            <a:ext cx="3981450" cy="1551305"/>
            <a:chOff x="2733611" y="4333811"/>
            <a:chExt cx="3981450" cy="1551305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xmlns="" id="{3C695040-44E1-399F-C222-862563DF935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199" y="4343336"/>
              <a:ext cx="3962400" cy="1532001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xmlns="" id="{285A7E25-6722-7171-057B-1AD964A7F2BB}"/>
                </a:ext>
              </a:extLst>
            </p:cNvPr>
            <p:cNvSpPr/>
            <p:nvPr/>
          </p:nvSpPr>
          <p:spPr>
            <a:xfrm>
              <a:off x="2738373" y="4338573"/>
              <a:ext cx="3971925" cy="1541780"/>
            </a:xfrm>
            <a:custGeom>
              <a:avLst/>
              <a:gdLst/>
              <a:ahLst/>
              <a:cxnLst/>
              <a:rect l="l" t="t" r="r" b="b"/>
              <a:pathLst>
                <a:path w="3971925" h="1541779">
                  <a:moveTo>
                    <a:pt x="0" y="1541526"/>
                  </a:moveTo>
                  <a:lnTo>
                    <a:pt x="3971925" y="1541526"/>
                  </a:lnTo>
                  <a:lnTo>
                    <a:pt x="3971925" y="0"/>
                  </a:lnTo>
                  <a:lnTo>
                    <a:pt x="0" y="0"/>
                  </a:lnTo>
                  <a:lnTo>
                    <a:pt x="0" y="15415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2166962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8118</TotalTime>
  <Words>2119</Words>
  <Application>Microsoft Office PowerPoint</Application>
  <PresentationFormat>Custom</PresentationFormat>
  <Paragraphs>288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1_Office Theme</vt:lpstr>
      <vt:lpstr>Contents Slide Master</vt:lpstr>
      <vt:lpstr>Slide 1</vt:lpstr>
      <vt:lpstr>Usage of text in Multimedia</vt:lpstr>
      <vt:lpstr>Usage of text in Multimedia</vt:lpstr>
      <vt:lpstr>Usage of text in Multimedia</vt:lpstr>
      <vt:lpstr>Slide 5</vt:lpstr>
      <vt:lpstr>Usage of text in Multimedia</vt:lpstr>
      <vt:lpstr>Usage of text in Multimedia</vt:lpstr>
      <vt:lpstr>Usage of text in Multimedia</vt:lpstr>
      <vt:lpstr>Usage of text in Multimedia</vt:lpstr>
      <vt:lpstr>Slide 10</vt:lpstr>
      <vt:lpstr>Slide 11</vt:lpstr>
      <vt:lpstr>Slide 12</vt:lpstr>
      <vt:lpstr>Font Style</vt:lpstr>
      <vt:lpstr>Slide 14</vt:lpstr>
      <vt:lpstr>Font Style</vt:lpstr>
      <vt:lpstr>Font Style</vt:lpstr>
      <vt:lpstr>Slide 17</vt:lpstr>
      <vt:lpstr>Slide 18</vt:lpstr>
      <vt:lpstr>Slide 19</vt:lpstr>
      <vt:lpstr>MMGD0203 Multimedia Design</vt:lpstr>
      <vt:lpstr>MMGD0203 Multimedia Design</vt:lpstr>
      <vt:lpstr>MMGD0203 Multimedia Design</vt:lpstr>
      <vt:lpstr>Slide 23</vt:lpstr>
      <vt:lpstr>MMGD0203 Multimedia Design</vt:lpstr>
      <vt:lpstr>MMGD0203 Multimedia Design</vt:lpstr>
      <vt:lpstr>Paragraph Alignment – Flush Right</vt:lpstr>
      <vt:lpstr>Paragraph Alignment - Centered</vt:lpstr>
      <vt:lpstr>MMGD0203 Multimedia Design</vt:lpstr>
      <vt:lpstr>Working with Text</vt:lpstr>
      <vt:lpstr>Working with Text - Be Concise</vt:lpstr>
      <vt:lpstr>Slide 31</vt:lpstr>
      <vt:lpstr>Working with Text - Use Appropriate Fonts</vt:lpstr>
      <vt:lpstr>Slide 33</vt:lpstr>
      <vt:lpstr>Working with Text - Make it Readable</vt:lpstr>
      <vt:lpstr>Slide 35</vt:lpstr>
      <vt:lpstr>Working with Text - Consider Type Styles and  Colors</vt:lpstr>
      <vt:lpstr>Slide 37</vt:lpstr>
      <vt:lpstr>Slide 38</vt:lpstr>
      <vt:lpstr>Slide 39</vt:lpstr>
      <vt:lpstr>Reference and text books:- 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INDER</cp:lastModifiedBy>
  <cp:revision>436</cp:revision>
  <dcterms:created xsi:type="dcterms:W3CDTF">2019-01-09T10:33:58Z</dcterms:created>
  <dcterms:modified xsi:type="dcterms:W3CDTF">2022-08-10T03:35:36Z</dcterms:modified>
</cp:coreProperties>
</file>