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77" r:id="rId3"/>
    <p:sldId id="290" r:id="rId4"/>
    <p:sldId id="291" r:id="rId5"/>
    <p:sldId id="296" r:id="rId6"/>
    <p:sldId id="297" r:id="rId7"/>
    <p:sldId id="298" r:id="rId8"/>
    <p:sldId id="299" r:id="rId9"/>
    <p:sldId id="300" r:id="rId10"/>
    <p:sldId id="301" r:id="rId11"/>
    <p:sldId id="292" r:id="rId12"/>
    <p:sldId id="293" r:id="rId13"/>
    <p:sldId id="295" r:id="rId14"/>
    <p:sldId id="294" r:id="rId15"/>
    <p:sldId id="288" r:id="rId16"/>
    <p:sldId id="28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B3F5B"/>
    <a:srgbClr val="ED8137"/>
    <a:srgbClr val="BC8F00"/>
    <a:srgbClr val="860000"/>
    <a:srgbClr val="00B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3" autoAdjust="0"/>
    <p:restoredTop sz="94752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Bitmap Font /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EE3F7-4B7C-9806-B48B-33B2DC54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Bitmap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223A0C-B04D-7033-E9C4-83A9FC2D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glutBitmapCharacter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(void *font, int character)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 – the name of the font to use (see bellow for a list of what’s available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character – what to render, a letter, symbol, number,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B8BB84-D90C-797A-E905-9FF0DE6D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19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321A6D-4ECF-7430-7139-DB0379D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Bitmap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8F5A8-756D-03DF-EBAC-A9FD4432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font options available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GLUT_BITMAP_8_BY_13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GLUT_BITMAP_9_BY_15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GLUT_BITMAP_TIMES_ROMAN_10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GLUT_BITMAP_TIMES_ROMAN_24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GLUT_BITMAP_HELVETICA_10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GLUT_BITMAP_HELVETICA_12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GLUT_BITMAP_HELVETICA_18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B73270-F5BA-EECE-E4A7-979821C1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99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b="1" dirty="0" err="1" smtClean="0"/>
              <a:t>glutBitmapCharacter</a:t>
            </a:r>
            <a:endParaRPr lang="en-US" b="1" dirty="0" smtClean="0"/>
          </a:p>
          <a:p>
            <a:pPr algn="just"/>
            <a:r>
              <a:rPr lang="en-US" dirty="0" smtClean="0"/>
              <a:t>  </a:t>
            </a:r>
            <a:r>
              <a:rPr lang="en-US" dirty="0" err="1" smtClean="0"/>
              <a:t>glutBitmapCharacter</a:t>
            </a:r>
            <a:r>
              <a:rPr lang="en-US" dirty="0" smtClean="0"/>
              <a:t> renders a bitmap character using OpenGL.</a:t>
            </a:r>
          </a:p>
          <a:p>
            <a:pPr algn="just">
              <a:buNone/>
            </a:pPr>
            <a:r>
              <a:rPr lang="en-US" b="1" dirty="0" smtClean="0"/>
              <a:t>Usage</a:t>
            </a:r>
            <a:endParaRPr lang="en-US" dirty="0" smtClean="0"/>
          </a:p>
          <a:p>
            <a:pPr algn="just"/>
            <a:r>
              <a:rPr lang="en-US" dirty="0" smtClean="0"/>
              <a:t>void </a:t>
            </a:r>
            <a:r>
              <a:rPr lang="en-US" dirty="0" err="1" smtClean="0"/>
              <a:t>glutBitmapCharacter</a:t>
            </a:r>
            <a:r>
              <a:rPr lang="en-US" dirty="0" smtClean="0"/>
              <a:t>(void *font, </a:t>
            </a:r>
            <a:r>
              <a:rPr lang="en-US" dirty="0" err="1" smtClean="0"/>
              <a:t>int</a:t>
            </a:r>
            <a:r>
              <a:rPr lang="en-US" dirty="0" smtClean="0"/>
              <a:t> character); </a:t>
            </a:r>
            <a:r>
              <a:rPr lang="en-US" dirty="0" err="1" smtClean="0"/>
              <a:t>fontBitmap</a:t>
            </a:r>
            <a:r>
              <a:rPr lang="en-US" dirty="0" smtClean="0"/>
              <a:t> font to </a:t>
            </a:r>
            <a:r>
              <a:rPr lang="en-US" dirty="0" err="1" smtClean="0"/>
              <a:t>use.characterCharacter</a:t>
            </a:r>
            <a:r>
              <a:rPr lang="en-US" dirty="0" smtClean="0"/>
              <a:t> to render (not confined to 8 bits).</a:t>
            </a:r>
          </a:p>
          <a:p>
            <a:pPr algn="just">
              <a:buNone/>
            </a:pPr>
            <a:r>
              <a:rPr lang="en-US" b="1" dirty="0" smtClean="0"/>
              <a:t>Description</a:t>
            </a:r>
            <a:endParaRPr lang="en-US" dirty="0" smtClean="0"/>
          </a:p>
          <a:p>
            <a:pPr algn="just"/>
            <a:r>
              <a:rPr lang="en-US" dirty="0" smtClean="0"/>
              <a:t>Without using any display lists, </a:t>
            </a:r>
            <a:r>
              <a:rPr lang="en-US" dirty="0" err="1" smtClean="0"/>
              <a:t>glutBitmapCharacter</a:t>
            </a:r>
            <a:r>
              <a:rPr lang="en-US" dirty="0" smtClean="0"/>
              <a:t> renders the character in the named bitmap font. The available fonts are:</a:t>
            </a:r>
          </a:p>
          <a:p>
            <a:pPr algn="just"/>
            <a:r>
              <a:rPr lang="en-US" b="1" dirty="0" smtClean="0"/>
              <a:t>GLUT_BITMAP_8_BY_13A</a:t>
            </a:r>
            <a:r>
              <a:rPr lang="en-US" dirty="0" smtClean="0"/>
              <a:t> fixed width font with every character fitting in an 8 by 13 pixel rectangle. The exact bitmaps to be used </a:t>
            </a:r>
          </a:p>
          <a:p>
            <a:pPr algn="just">
              <a:buNone/>
            </a:pPr>
            <a:r>
              <a:rPr lang="en-US" dirty="0" smtClean="0"/>
              <a:t>	is defined by the standard X glyph bitmaps for the X font named:-misc-fixed-medium-r-normal--13-120-75-75-C-80-iso8859-1</a:t>
            </a:r>
          </a:p>
          <a:p>
            <a:pPr algn="just"/>
            <a:r>
              <a:rPr lang="en-US" b="1" dirty="0" smtClean="0"/>
              <a:t>GLUT_BITMAP_9_BY_15A </a:t>
            </a:r>
            <a:r>
              <a:rPr lang="en-US" dirty="0" smtClean="0"/>
              <a:t>fixed width font with every character fitting in an 9 by 15 pixel rectangle. The exact bitmaps to be used </a:t>
            </a:r>
          </a:p>
          <a:p>
            <a:pPr algn="just">
              <a:buNone/>
            </a:pPr>
            <a:r>
              <a:rPr lang="en-US" dirty="0" smtClean="0"/>
              <a:t>	is defined by the standard X glyph bitmaps for the X font named:-misc-fixed-medium-r-normal--15-140-75-75-C-90-iso8859-1</a:t>
            </a:r>
          </a:p>
          <a:p>
            <a:pPr algn="just"/>
            <a:r>
              <a:rPr lang="en-US" b="1" dirty="0" smtClean="0"/>
              <a:t>GLUT_BITMAP_TIMES_ROMAN_10A</a:t>
            </a:r>
            <a:r>
              <a:rPr lang="en-US" dirty="0" smtClean="0"/>
              <a:t> 10-point proportional spaced Times Roman font. The exact bitmaps to be used is defined by </a:t>
            </a:r>
          </a:p>
          <a:p>
            <a:pPr algn="just">
              <a:buNone/>
            </a:pPr>
            <a:r>
              <a:rPr lang="en-US" dirty="0" smtClean="0"/>
              <a:t>	the standard X glyph bitmaps for the X font named:-adobe-times-medium-r-normal--10-100-75-75-p-54-iso8859-1</a:t>
            </a:r>
          </a:p>
          <a:p>
            <a:pPr algn="just"/>
            <a:r>
              <a:rPr lang="en-US" b="1" dirty="0" smtClean="0"/>
              <a:t>GLUT_BITMAP_TIMES_ROMAN</a:t>
            </a:r>
            <a:r>
              <a:rPr lang="en-US" dirty="0" smtClean="0"/>
              <a:t>_24A 24-point proportional spaced Times Roman font. The exact bitmaps to be used is defined by </a:t>
            </a:r>
          </a:p>
          <a:p>
            <a:pPr algn="just">
              <a:buNone/>
            </a:pPr>
            <a:r>
              <a:rPr lang="en-US" dirty="0" smtClean="0"/>
              <a:t>	the standard X glyph bitmaps for the X font named:-adobe-times-medium-r-normal--24-240-75-75-p-124-iso8859-1</a:t>
            </a:r>
          </a:p>
          <a:p>
            <a:pPr algn="just"/>
            <a:r>
              <a:rPr lang="en-US" b="1" dirty="0" smtClean="0"/>
              <a:t>GLUT_BITMAP_HELVETICA_10A </a:t>
            </a:r>
            <a:r>
              <a:rPr lang="en-US" dirty="0" smtClean="0"/>
              <a:t>10-point proportional spaced Helvetica font. The exact bitmaps to be used is defined by the </a:t>
            </a:r>
          </a:p>
          <a:p>
            <a:pPr algn="just">
              <a:buNone/>
            </a:pPr>
            <a:r>
              <a:rPr lang="en-US" dirty="0" smtClean="0"/>
              <a:t>	standard X glyph bitmaps for the X font named:-adobe-</a:t>
            </a:r>
            <a:r>
              <a:rPr lang="en-US" dirty="0" err="1" smtClean="0"/>
              <a:t>helvetica</a:t>
            </a:r>
            <a:r>
              <a:rPr lang="en-US" dirty="0" smtClean="0"/>
              <a:t>-medium-r-normal--10-100-75-75-p-56-iso8859-1</a:t>
            </a:r>
          </a:p>
          <a:p>
            <a:pPr algn="just"/>
            <a:r>
              <a:rPr lang="en-US" b="1" dirty="0" smtClean="0"/>
              <a:t>GLUT_BITMAP_HELVETICA_12A</a:t>
            </a:r>
            <a:r>
              <a:rPr lang="en-US" dirty="0" smtClean="0"/>
              <a:t> 12-point proportional spaced Helvetica font. The exact bitmaps to be used is defined by the </a:t>
            </a:r>
          </a:p>
          <a:p>
            <a:pPr algn="just">
              <a:buNone/>
            </a:pPr>
            <a:r>
              <a:rPr lang="en-US" dirty="0" smtClean="0"/>
              <a:t>	standard X glyph bitmaps for the X font named:-adobe-</a:t>
            </a:r>
            <a:r>
              <a:rPr lang="en-US" dirty="0" err="1" smtClean="0"/>
              <a:t>helvetica</a:t>
            </a:r>
            <a:r>
              <a:rPr lang="en-US" dirty="0" smtClean="0"/>
              <a:t>-medium-r-normal--12-120-75-75-p-67-iso8859-1</a:t>
            </a:r>
          </a:p>
          <a:p>
            <a:pPr algn="just"/>
            <a:r>
              <a:rPr lang="en-US" b="1" dirty="0" smtClean="0"/>
              <a:t>GLUT_BITMAP_HELVETICA_18A</a:t>
            </a:r>
            <a:r>
              <a:rPr lang="en-US" dirty="0" smtClean="0"/>
              <a:t> 18-point proportional spaced Helvetica font. The exact bitmaps to be used is defined by the </a:t>
            </a:r>
          </a:p>
          <a:p>
            <a:pPr algn="just">
              <a:buNone/>
            </a:pPr>
            <a:r>
              <a:rPr lang="en-US" dirty="0" smtClean="0"/>
              <a:t>	standard X glyph bitmaps for the X font named:-adobe-</a:t>
            </a:r>
            <a:r>
              <a:rPr lang="en-US" dirty="0" err="1" smtClean="0"/>
              <a:t>helvetica</a:t>
            </a:r>
            <a:r>
              <a:rPr lang="en-US" dirty="0" smtClean="0"/>
              <a:t>-medium-r-normal--18-180-75-75-p-98-iso8859-1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B9508-26E4-B94F-49ED-358E22E5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Bitmap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0D9C3-6D4F-8F9B-949A-BD082AB4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00175"/>
            <a:ext cx="10515600" cy="5857876"/>
          </a:xfrm>
        </p:spPr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of the font names are recognizable so you’ll probably know what to expect, nevertheless you’ll have the opportunity of trying all fonts in the example application via a pop-up menu.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line of text exemplifies a call to 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glutBitmapCharacter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to output a single character at the current raster position: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F010DB-2EA0-D809-A167-16A971E6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459276E-7349-76EA-2109-4CBB595B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969693"/>
            <a:ext cx="9663113" cy="8500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glutBitmapCharacter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(GLUT_BITMAP_HELVETICA_18,'3');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0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525D4-3B28-C33E-2073-A725B39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and text books:-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401E53-F8B9-53F3-DD67-29C08A79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53975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Adobe Garamond Pro"/>
                <a:cs typeface="Calibri" panose="020F0502020204030204" pitchFamily="34" charset="0"/>
              </a:rPr>
              <a:t>TEXT BOOKS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Tay Vaughan, “Multimedia making it work”, Tata McGraw-Hill, 2008.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Rajneesh Aggarwal &amp; B. B Tiwari, “Multimedia Systems”, Excel Publication, New Delhi, 2007.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 &amp; Drew, “Fundamentals of Multimedia”, Pearson Education, 2009.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3975"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R="53975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Adobe Garamond Pro"/>
                <a:cs typeface="Calibri" panose="020F0502020204030204" pitchFamily="34" charset="0"/>
              </a:rPr>
              <a:t>REFERENCE BOOKS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Parekh Ranjan, “Principles of Multimedia”, Tata McGraw-Hill, 2007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Anirban Mukhopadhyay and Arup Chattopadhyay, “Introduction to Computer Graphics and Multimedia”, Second Edition, Vikas Publishing 	House.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8E197D-9BA3-5046-A0DB-AB3E06E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39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A32E8B-A7C9-42DD-7C94-CE5085D7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query 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221F36-28F1-9CE7-37BD-5CAFD69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7720" y="186610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lang="en-IN" sz="5400" dirty="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" name="Picture 3" descr="C:\Users\HP 250 G5\Desktop\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337" y="-1377"/>
            <a:ext cx="1763512" cy="6278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6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30F2F-EB24-035E-4B89-A8C47087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Bitmap </a:t>
            </a:r>
            <a:r>
              <a:rPr lang="en-US" b="1" smtClean="0"/>
              <a:t>Text /Image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15182-1EDD-926D-F422-08A0DEB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most common and comprehensive form of storage for images on a computer is a raster or bitmap image. Bitmap is a simple matrix of the tiny dots called pixel that forms a raster or bitmap image (Vaughan, 2008). Each pixel consists of two or more </a:t>
            </a:r>
            <a:r>
              <a:rPr lang="en-US" dirty="0" err="1"/>
              <a:t>colours</a:t>
            </a:r>
            <a:r>
              <a:rPr lang="en-US" dirty="0"/>
              <a:t>. The </a:t>
            </a:r>
            <a:r>
              <a:rPr lang="en-US" dirty="0" err="1"/>
              <a:t>colour</a:t>
            </a:r>
            <a:r>
              <a:rPr lang="en-US" dirty="0"/>
              <a:t> depth is determined by how much data, in bits is used to determine the number of </a:t>
            </a:r>
            <a:r>
              <a:rPr lang="en-US" dirty="0" err="1"/>
              <a:t>colours</a:t>
            </a:r>
            <a:r>
              <a:rPr lang="en-US" dirty="0"/>
              <a:t> e.g. one bit is two </a:t>
            </a:r>
            <a:r>
              <a:rPr lang="en-US" dirty="0" err="1"/>
              <a:t>colours</a:t>
            </a:r>
            <a:r>
              <a:rPr lang="en-US" dirty="0"/>
              <a:t>, four bits means sixteen </a:t>
            </a:r>
            <a:r>
              <a:rPr lang="en-US" dirty="0" err="1"/>
              <a:t>colours</a:t>
            </a:r>
            <a:r>
              <a:rPr lang="en-US" dirty="0"/>
              <a:t>, eight bits indicates 256 </a:t>
            </a:r>
            <a:r>
              <a:rPr lang="en-US" dirty="0" err="1"/>
              <a:t>colours</a:t>
            </a:r>
            <a:r>
              <a:rPr lang="en-US" dirty="0"/>
              <a:t>, 16 bits yields 65,536 </a:t>
            </a:r>
            <a:r>
              <a:rPr lang="en-US" dirty="0" err="1"/>
              <a:t>colours</a:t>
            </a:r>
            <a:r>
              <a:rPr lang="en-US" dirty="0"/>
              <a:t> and so on. Depending on the hardware capabilities, each point can display from two to millions of </a:t>
            </a:r>
            <a:r>
              <a:rPr lang="en-US" dirty="0" err="1"/>
              <a:t>colours</a:t>
            </a:r>
            <a:r>
              <a:rPr lang="en-US" dirty="0"/>
              <a:t>. Comprehensive image means that an image looks as much as possible like the real word or original product. This means that the proportion, size, </a:t>
            </a:r>
            <a:r>
              <a:rPr lang="en-US" dirty="0" err="1"/>
              <a:t>colour</a:t>
            </a:r>
            <a:r>
              <a:rPr lang="en-US" dirty="0"/>
              <a:t>, and texture must be as accurate as possible. Bitmap formats are Windows Bitmap (BMP), Device Independent Bitmap (DIB), and Windows Run Length Encoded (RLE) (Hillman, 1998). (ii) Vector Image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27700D-8553-B199-8095-8F99B69B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65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30F2F-EB24-035E-4B89-A8C47087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Bitmap Image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15182-1EDD-926D-F422-08A0DEB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bitmap font is basically a 2D font. Although we’ll place it in a 3D world, these fonts will have no thickness and can’t be rotated or scaled, only translated. Furthermore, the font will always face the viewer, like a billboard. Although this can be seen as a potential disadvantage, on the other hand we won’t have to worry about orienting the font to face the viewer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section we’ll present the GLUT functions to put some bitmapped text on the screen. We’re going to need one function to write a char: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glutBitmapCharacter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syntax is as follows: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27700D-8553-B199-8095-8F99B69B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745" y="720436"/>
            <a:ext cx="8922328" cy="587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8691" y="80458"/>
            <a:ext cx="775854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9745" y="237477"/>
            <a:ext cx="7550728" cy="645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0940" y="0"/>
            <a:ext cx="10613641" cy="666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951" y="728663"/>
            <a:ext cx="10634663" cy="535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809" y="609600"/>
            <a:ext cx="11258155" cy="54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8229</TotalTime>
  <Words>520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Contents Slide Master</vt:lpstr>
      <vt:lpstr>Bitmap Font / Graphics</vt:lpstr>
      <vt:lpstr>Bitmap Text /Image</vt:lpstr>
      <vt:lpstr>Bitmap Image</vt:lpstr>
      <vt:lpstr>Slide 4</vt:lpstr>
      <vt:lpstr>Slide 5</vt:lpstr>
      <vt:lpstr>Slide 6</vt:lpstr>
      <vt:lpstr>Slide 7</vt:lpstr>
      <vt:lpstr>Slide 8</vt:lpstr>
      <vt:lpstr>Slide 9</vt:lpstr>
      <vt:lpstr>Bitmap Image</vt:lpstr>
      <vt:lpstr>Bitmap Image</vt:lpstr>
      <vt:lpstr>Slide 12</vt:lpstr>
      <vt:lpstr>Bitmap Image</vt:lpstr>
      <vt:lpstr>Reference and text books:- 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INDER</cp:lastModifiedBy>
  <cp:revision>438</cp:revision>
  <dcterms:created xsi:type="dcterms:W3CDTF">2019-01-09T10:33:58Z</dcterms:created>
  <dcterms:modified xsi:type="dcterms:W3CDTF">2022-08-17T17:51:36Z</dcterms:modified>
</cp:coreProperties>
</file>