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7"/>
  </p:notesMasterIdLst>
  <p:handoutMasterIdLst>
    <p:handoutMasterId r:id="rId18"/>
  </p:handoutMasterIdLst>
  <p:sldIdLst>
    <p:sldId id="280" r:id="rId3"/>
    <p:sldId id="290" r:id="rId4"/>
    <p:sldId id="297" r:id="rId5"/>
    <p:sldId id="300" r:id="rId6"/>
    <p:sldId id="298" r:id="rId7"/>
    <p:sldId id="299" r:id="rId8"/>
    <p:sldId id="291" r:id="rId9"/>
    <p:sldId id="292" r:id="rId10"/>
    <p:sldId id="293" r:id="rId11"/>
    <p:sldId id="294" r:id="rId12"/>
    <p:sldId id="295" r:id="rId13"/>
    <p:sldId id="296" r:id="rId14"/>
    <p:sldId id="289"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B3F5B"/>
    <a:srgbClr val="ED8137"/>
    <a:srgbClr val="BC8F00"/>
    <a:srgbClr val="860000"/>
    <a:srgbClr val="00B0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3" autoAdjust="0"/>
    <p:restoredTop sz="94752" autoAdjust="0"/>
  </p:normalViewPr>
  <p:slideViewPr>
    <p:cSldViewPr snapToGrid="0">
      <p:cViewPr varScale="1">
        <p:scale>
          <a:sx n="69" d="100"/>
          <a:sy n="69" d="100"/>
        </p:scale>
        <p:origin x="-75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Character set </a:t>
            </a:r>
            <a:r>
              <a:rPr lang="en-US" sz="3200" b="1" dirty="0" smtClean="0">
                <a:solidFill>
                  <a:srgbClr val="FF0000"/>
                </a:solidFill>
              </a:rPr>
              <a:t>:</a:t>
            </a:r>
            <a:endParaRPr lang="en-US" sz="3200" b="1" dirty="0">
              <a:solidFill>
                <a:srgbClr val="FF0000"/>
              </a:solidFill>
            </a:endParaRPr>
          </a:p>
        </p:txBody>
      </p:sp>
      <p:sp>
        <p:nvSpPr>
          <p:cNvPr id="3" name="Content Placeholder 2"/>
          <p:cNvSpPr>
            <a:spLocks noGrp="1"/>
          </p:cNvSpPr>
          <p:nvPr>
            <p:ph idx="1"/>
          </p:nvPr>
        </p:nvSpPr>
        <p:spPr>
          <a:xfrm>
            <a:off x="838200" y="1302327"/>
            <a:ext cx="10515600" cy="4874636"/>
          </a:xfrm>
        </p:spPr>
        <p:txBody>
          <a:bodyPr>
            <a:normAutofit fontScale="62500" lnSpcReduction="20000"/>
          </a:bodyPr>
          <a:lstStyle/>
          <a:p>
            <a:pPr algn="just"/>
            <a:r>
              <a:rPr lang="en-US" dirty="0" smtClean="0"/>
              <a:t>A character set can also be called a coded character set, a code set, a code page, or an encoding. Examples of character sets include </a:t>
            </a:r>
            <a:r>
              <a:rPr lang="en-US" b="1" dirty="0" smtClean="0"/>
              <a:t>International EBCDIC </a:t>
            </a:r>
            <a:r>
              <a:rPr lang="en-US" dirty="0" smtClean="0"/>
              <a:t>(</a:t>
            </a:r>
            <a:r>
              <a:rPr lang="en-US" b="1" dirty="0" smtClean="0"/>
              <a:t>Extended Binary Coded Decimal Interchange Code</a:t>
            </a:r>
            <a:r>
              <a:rPr lang="en-US" dirty="0" smtClean="0"/>
              <a:t> )</a:t>
            </a:r>
            <a:r>
              <a:rPr lang="en-US" b="1" dirty="0" smtClean="0"/>
              <a:t>.</a:t>
            </a:r>
          </a:p>
          <a:p>
            <a:pPr algn="just"/>
            <a:r>
              <a:rPr lang="en-US" dirty="0" smtClean="0"/>
              <a:t>There are </a:t>
            </a:r>
            <a:r>
              <a:rPr lang="en-US" b="1" dirty="0" smtClean="0"/>
              <a:t>three</a:t>
            </a:r>
            <a:r>
              <a:rPr lang="en-US" dirty="0" smtClean="0"/>
              <a:t> different Unicode character encodings: UTF-8, UTF-16 and UTF-32.</a:t>
            </a:r>
          </a:p>
          <a:p>
            <a:r>
              <a:rPr lang="en-US" dirty="0" smtClean="0"/>
              <a:t>This is </a:t>
            </a:r>
            <a:r>
              <a:rPr lang="en-US" dirty="0" smtClean="0"/>
              <a:t>“</a:t>
            </a:r>
            <a:r>
              <a:rPr lang="en-US" dirty="0" smtClean="0"/>
              <a:t>UTF”, or “</a:t>
            </a:r>
            <a:r>
              <a:rPr lang="en-US" b="1" dirty="0" smtClean="0"/>
              <a:t>Unicode Transformation Format</a:t>
            </a:r>
            <a:r>
              <a:rPr lang="en-US" dirty="0" smtClean="0"/>
              <a:t>.”. It can translate any Unicode character to a matching unique binary string, and can also translate the binary string back to a Unicode character.  It provides 3 types of encodings.</a:t>
            </a:r>
          </a:p>
          <a:p>
            <a:pPr lvl="1"/>
            <a:r>
              <a:rPr lang="en-US" b="1" dirty="0" smtClean="0"/>
              <a:t>UTF-8</a:t>
            </a:r>
            <a:r>
              <a:rPr lang="en-US" dirty="0" smtClean="0"/>
              <a:t> − It comes in 8-bit units.</a:t>
            </a:r>
          </a:p>
          <a:p>
            <a:pPr lvl="1"/>
            <a:r>
              <a:rPr lang="en-US" b="1" dirty="0" smtClean="0"/>
              <a:t>UTF-16</a:t>
            </a:r>
            <a:r>
              <a:rPr lang="en-US" dirty="0" smtClean="0"/>
              <a:t> − It comes in 16-bit units.</a:t>
            </a:r>
          </a:p>
          <a:p>
            <a:pPr lvl="1"/>
            <a:r>
              <a:rPr lang="en-US" b="1" dirty="0" smtClean="0"/>
              <a:t>UTF-32</a:t>
            </a:r>
            <a:r>
              <a:rPr lang="en-US" dirty="0" smtClean="0"/>
              <a:t> − It comes in 32-bit units.</a:t>
            </a:r>
          </a:p>
          <a:p>
            <a:pPr algn="just"/>
            <a:endParaRPr lang="en-US" dirty="0" smtClean="0"/>
          </a:p>
          <a:p>
            <a:pPr algn="just"/>
            <a:r>
              <a:rPr lang="en-US" dirty="0" smtClean="0"/>
              <a:t>The maximum number of characters that can be represented in extended ASCII is 256. As an example, the ASCII code for uppercase A is 65.</a:t>
            </a:r>
            <a:endParaRPr lang="en-US" b="0" i="0" dirty="0" smtClean="0">
              <a:effectLst/>
              <a:latin typeface="Open Sans" panose="020B0606030504020204" pitchFamily="34" charset="0"/>
            </a:endParaRPr>
          </a:p>
          <a:p>
            <a:pPr algn="just"/>
            <a:r>
              <a:rPr lang="en-US" b="0" i="0" dirty="0" smtClean="0">
                <a:effectLst/>
                <a:latin typeface="Open Sans" panose="020B0606030504020204" pitchFamily="34" charset="0"/>
              </a:rPr>
              <a:t>A</a:t>
            </a:r>
            <a:r>
              <a:rPr lang="en-US" b="0" i="0" dirty="0">
                <a:effectLst/>
                <a:latin typeface="Open Sans" panose="020B0606030504020204" pitchFamily="34" charset="0"/>
              </a:rPr>
              <a:t> character set is an element of internationalization that maps and translates an alphabet; that is, the characters that are used in a particular language. A character set is made up of a series of code points, or the numeric representation of a </a:t>
            </a:r>
            <a:r>
              <a:rPr lang="en-US" b="0" i="0" dirty="0" smtClean="0">
                <a:effectLst/>
                <a:latin typeface="Open Sans" panose="020B0606030504020204" pitchFamily="34" charset="0"/>
              </a:rPr>
              <a:t>character. </a:t>
            </a:r>
            <a:r>
              <a:rPr lang="en-US" b="0" i="0" dirty="0">
                <a:effectLst/>
                <a:latin typeface="Open Sans" panose="020B0606030504020204" pitchFamily="34" charset="0"/>
              </a:rPr>
              <a:t>A character set can also be called a coded character set, a code set, a code page, or an encoding. Examples of character sets include International EBCDIC, Latin 1, and Unicode. Character sets are chosen on the basis of the letters and symbols required.</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 xmlns:p14="http://schemas.microsoft.com/office/powerpoint/2010/main" val="4215535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018AA2-414C-E988-590C-9CFB0CF85A4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0FB5349F-E270-4716-2095-2A21CC793C2F}"/>
              </a:ext>
            </a:extLst>
          </p:cNvPr>
          <p:cNvSpPr>
            <a:spLocks noGrp="1"/>
          </p:cNvSpPr>
          <p:nvPr>
            <p:ph idx="1"/>
          </p:nvPr>
        </p:nvSpPr>
        <p:spPr/>
        <p:txBody>
          <a:bodyPr>
            <a:normAutofit/>
          </a:bodyPr>
          <a:lstStyle/>
          <a:p>
            <a:r>
              <a:rPr lang="en-US" b="0" i="0" dirty="0">
                <a:solidFill>
                  <a:srgbClr val="262626"/>
                </a:solidFill>
                <a:effectLst/>
                <a:latin typeface="Open Sans" panose="020B0606030504020204" pitchFamily="34" charset="0"/>
              </a:rPr>
              <a:t>This has countless implications to the creation of language-learning materials where the sequence of learning is so often strictly predetermined, based on research as to the order of complexity of lexical items and structures. Computer Assisted Language Learning (ENG517) VU ©Copyright Virtual University of Pakistan 3 J.D. Bolter on footnotes: In a printed book, it would be intolerably pedantic to write footnotes to footnotes. But in the computer, writing in layers is quite natural, and reading in layers is effortless. </a:t>
            </a:r>
            <a:endParaRPr lang="en-IN" dirty="0"/>
          </a:p>
        </p:txBody>
      </p:sp>
      <p:sp>
        <p:nvSpPr>
          <p:cNvPr id="4" name="Slide Number Placeholder 3">
            <a:extLst>
              <a:ext uri="{FF2B5EF4-FFF2-40B4-BE49-F238E27FC236}">
                <a16:creationId xmlns="" xmlns:a16="http://schemas.microsoft.com/office/drawing/2014/main" id="{BB26EDD4-452C-71DB-8A40-75E3C02CA7B7}"/>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 xmlns:p14="http://schemas.microsoft.com/office/powerpoint/2010/main" val="176155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70A6EA-E179-8CCE-65E6-1BBDFA5C074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1C74AB5-86AF-7DD6-84AA-E81C96C6930A}"/>
              </a:ext>
            </a:extLst>
          </p:cNvPr>
          <p:cNvSpPr>
            <a:spLocks noGrp="1"/>
          </p:cNvSpPr>
          <p:nvPr>
            <p:ph idx="1"/>
          </p:nvPr>
        </p:nvSpPr>
        <p:spPr/>
        <p:txBody>
          <a:bodyPr>
            <a:normAutofit/>
          </a:bodyPr>
          <a:lstStyle/>
          <a:p>
            <a:r>
              <a:rPr lang="en-US" b="0" i="0" dirty="0">
                <a:solidFill>
                  <a:srgbClr val="262626"/>
                </a:solidFill>
                <a:effectLst/>
                <a:latin typeface="Open Sans" panose="020B0606030504020204" pitchFamily="34" charset="0"/>
              </a:rPr>
              <a:t>All the individual paragraphs may be of equal importance in the whole text, which then becomes a network of interconnected writings. The network is designed by the author to be explored by the reader in precisely this peripatetic fashion. Bolter (1991: 15) The development of hypertext has been associated most closely with a constructivist model of learning and aspects of schema theory. </a:t>
            </a:r>
            <a:endParaRPr lang="en-IN" dirty="0"/>
          </a:p>
        </p:txBody>
      </p:sp>
      <p:sp>
        <p:nvSpPr>
          <p:cNvPr id="4" name="Slide Number Placeholder 3">
            <a:extLst>
              <a:ext uri="{FF2B5EF4-FFF2-40B4-BE49-F238E27FC236}">
                <a16:creationId xmlns="" xmlns:a16="http://schemas.microsoft.com/office/drawing/2014/main" id="{BBA7BD0E-1BD1-C7A0-D74B-16B268799BD6}"/>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 xmlns:p14="http://schemas.microsoft.com/office/powerpoint/2010/main" val="207140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44DB22-E3B5-160B-6C92-9BD4EDD8E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80B53DE-C03F-0E66-40CE-195848BE4A0E}"/>
              </a:ext>
            </a:extLst>
          </p:cNvPr>
          <p:cNvSpPr>
            <a:spLocks noGrp="1"/>
          </p:cNvSpPr>
          <p:nvPr>
            <p:ph idx="1"/>
          </p:nvPr>
        </p:nvSpPr>
        <p:spPr/>
        <p:txBody>
          <a:bodyPr/>
          <a:lstStyle/>
          <a:p>
            <a:pPr algn="just"/>
            <a:r>
              <a:rPr lang="en-US" b="0" i="0" dirty="0">
                <a:solidFill>
                  <a:srgbClr val="262626"/>
                </a:solidFill>
                <a:effectLst/>
                <a:latin typeface="Open Sans" panose="020B0606030504020204" pitchFamily="34" charset="0"/>
              </a:rPr>
              <a:t>But while the </a:t>
            </a:r>
            <a:r>
              <a:rPr lang="en-US" b="0" i="0" dirty="0" err="1">
                <a:solidFill>
                  <a:srgbClr val="262626"/>
                </a:solidFill>
                <a:effectLst/>
                <a:latin typeface="Open Sans" panose="020B0606030504020204" pitchFamily="34" charset="0"/>
              </a:rPr>
              <a:t>behaviourist</a:t>
            </a:r>
            <a:r>
              <a:rPr lang="en-US" b="0" i="0" dirty="0">
                <a:solidFill>
                  <a:srgbClr val="262626"/>
                </a:solidFill>
                <a:effectLst/>
                <a:latin typeface="Open Sans" panose="020B0606030504020204" pitchFamily="34" charset="0"/>
              </a:rPr>
              <a:t> model might use hypertext’s special features only to link text with explanations, tests and answers, the constructivist model might consider the same features and use them to encourage learners to evaluate the structure and the sequence of their own learning. This latter approach is more likely to accommodate collaboration and negotiation of meaning as it involves a greater degree of decision-making. </a:t>
            </a:r>
            <a:endParaRPr lang="en-IN" dirty="0"/>
          </a:p>
        </p:txBody>
      </p:sp>
      <p:sp>
        <p:nvSpPr>
          <p:cNvPr id="4" name="Slide Number Placeholder 3">
            <a:extLst>
              <a:ext uri="{FF2B5EF4-FFF2-40B4-BE49-F238E27FC236}">
                <a16:creationId xmlns="" xmlns:a16="http://schemas.microsoft.com/office/drawing/2014/main" id="{A00B34EF-5997-3493-8CF0-CE6B33A9668E}"/>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 xmlns:p14="http://schemas.microsoft.com/office/powerpoint/2010/main" val="2649727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 xmlns:p14="http://schemas.microsoft.com/office/powerpoint/2010/main" val="393759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6043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9B895-7DFF-15F0-24B1-88A3CA0190FB}"/>
              </a:ext>
            </a:extLst>
          </p:cNvPr>
          <p:cNvSpPr>
            <a:spLocks noGrp="1"/>
          </p:cNvSpPr>
          <p:nvPr>
            <p:ph type="title"/>
          </p:nvPr>
        </p:nvSpPr>
        <p:spPr/>
        <p:txBody>
          <a:bodyPr/>
          <a:lstStyle/>
          <a:p>
            <a:r>
              <a:rPr lang="en-US" b="1" dirty="0" smtClean="0">
                <a:solidFill>
                  <a:srgbClr val="FF0000"/>
                </a:solidFill>
              </a:rPr>
              <a:t>Hypertext</a:t>
            </a:r>
            <a:endParaRPr lang="en-IN" b="1" dirty="0">
              <a:solidFill>
                <a:srgbClr val="FF0000"/>
              </a:solidFill>
            </a:endParaRPr>
          </a:p>
        </p:txBody>
      </p:sp>
      <p:sp>
        <p:nvSpPr>
          <p:cNvPr id="3" name="Content Placeholder 2">
            <a:extLst>
              <a:ext uri="{FF2B5EF4-FFF2-40B4-BE49-F238E27FC236}">
                <a16:creationId xmlns="" xmlns:a16="http://schemas.microsoft.com/office/drawing/2014/main" id="{1576BD7C-6C41-E317-55E2-5379FEDF6AAE}"/>
              </a:ext>
            </a:extLst>
          </p:cNvPr>
          <p:cNvSpPr>
            <a:spLocks noGrp="1"/>
          </p:cNvSpPr>
          <p:nvPr>
            <p:ph idx="1"/>
          </p:nvPr>
        </p:nvSpPr>
        <p:spPr>
          <a:xfrm>
            <a:off x="838200" y="1302327"/>
            <a:ext cx="10515600" cy="4874636"/>
          </a:xfrm>
        </p:spPr>
        <p:txBody>
          <a:bodyPr>
            <a:normAutofit fontScale="85000" lnSpcReduction="20000"/>
          </a:bodyPr>
          <a:lstStyle/>
          <a:p>
            <a:r>
              <a:rPr lang="en-US" dirty="0" smtClean="0"/>
              <a:t>Hypertext is </a:t>
            </a:r>
            <a:r>
              <a:rPr lang="en-US" b="1" dirty="0" smtClean="0"/>
              <a:t>text which is not constrained to be linear</a:t>
            </a:r>
            <a:r>
              <a:rPr lang="en-US" dirty="0" smtClean="0"/>
              <a:t>. Hypertext is text which contains links to other texts. The term was coined by Ted Nelson around 1965 (see History ). </a:t>
            </a:r>
            <a:r>
              <a:rPr lang="en-US" dirty="0" smtClean="0"/>
              <a:t>Hyper Media </a:t>
            </a:r>
            <a:r>
              <a:rPr lang="en-US" dirty="0" smtClean="0"/>
              <a:t>is a term used for hypertext which is not constrained to be text: it can include graphics, video and sound.</a:t>
            </a:r>
          </a:p>
          <a:p>
            <a:endParaRPr lang="en-US" dirty="0" smtClean="0"/>
          </a:p>
          <a:p>
            <a:endParaRPr lang="en-US" dirty="0" smtClean="0"/>
          </a:p>
          <a:p>
            <a:endParaRPr lang="en-US" dirty="0" smtClean="0"/>
          </a:p>
          <a:p>
            <a:endParaRPr lang="en-US" dirty="0" smtClean="0"/>
          </a:p>
          <a:p>
            <a:r>
              <a:rPr lang="en-US" dirty="0" smtClean="0"/>
              <a:t>Hyper Text </a:t>
            </a:r>
            <a:r>
              <a:rPr lang="en-US" dirty="0" smtClean="0"/>
              <a:t>Markup Language (HTML) is </a:t>
            </a:r>
            <a:r>
              <a:rPr lang="en-US" b="1" dirty="0" smtClean="0"/>
              <a:t>the basic scripting language used by web browsers to render pages on the world wide web</a:t>
            </a:r>
            <a:r>
              <a:rPr lang="en-US" dirty="0" smtClean="0"/>
              <a:t>. </a:t>
            </a:r>
            <a:r>
              <a:rPr lang="en-US" dirty="0" smtClean="0"/>
              <a:t>Hyper Text </a:t>
            </a:r>
            <a:r>
              <a:rPr lang="en-US" dirty="0" smtClean="0"/>
              <a:t>allows a user to click a link and be redirected to a new page referenced by that link.</a:t>
            </a:r>
          </a:p>
          <a:p>
            <a:pPr>
              <a:buNone/>
            </a:pPr>
            <a:r>
              <a:rPr lang="en-US" dirty="0" smtClean="0"/>
              <a:t/>
            </a:r>
            <a:br>
              <a:rPr lang="en-US" dirty="0" smtClean="0"/>
            </a:br>
            <a:r>
              <a:rPr lang="en-US" dirty="0" smtClean="0"/>
              <a:t> Apart from text, </a:t>
            </a:r>
            <a:r>
              <a:rPr lang="en-US" b="1" dirty="0" smtClean="0"/>
              <a:t>the term "hypertext" is also sometimes used to describe tables, images, and other presentational content formats with integrated hyperlinks</a:t>
            </a:r>
            <a:r>
              <a:rPr lang="en-US" dirty="0" smtClean="0"/>
              <a:t>.</a:t>
            </a:r>
          </a:p>
          <a:p>
            <a:endParaRPr lang="en-IN" dirty="0"/>
          </a:p>
        </p:txBody>
      </p:sp>
      <p:sp>
        <p:nvSpPr>
          <p:cNvPr id="4" name="Slide Number Placeholder 3">
            <a:extLst>
              <a:ext uri="{FF2B5EF4-FFF2-40B4-BE49-F238E27FC236}">
                <a16:creationId xmlns="" xmlns:a16="http://schemas.microsoft.com/office/drawing/2014/main" id="{99CB4C85-E4DF-CF03-0FBC-F27AFC7E4829}"/>
              </a:ext>
            </a:extLst>
          </p:cNvPr>
          <p:cNvSpPr>
            <a:spLocks noGrp="1"/>
          </p:cNvSpPr>
          <p:nvPr>
            <p:ph type="sldNum" sz="quarter" idx="12"/>
          </p:nvPr>
        </p:nvSpPr>
        <p:spPr/>
        <p:txBody>
          <a:bodyPr/>
          <a:lstStyle/>
          <a:p>
            <a:fld id="{BDCDBBEF-AA6C-4BA6-85B2-A17D7F280E38}" type="slidenum">
              <a:rPr lang="en-US" smtClean="0"/>
              <a:pPr/>
              <a:t>2</a:t>
            </a:fld>
            <a:endParaRPr lang="en-US"/>
          </a:p>
        </p:txBody>
      </p:sp>
      <p:pic>
        <p:nvPicPr>
          <p:cNvPr id="10242" name="Picture 2" descr="Difference between Hypertext and Hyperlink (with Comparison Chart) - Tech  Differences"/>
          <p:cNvPicPr>
            <a:picLocks noChangeAspect="1" noChangeArrowheads="1"/>
          </p:cNvPicPr>
          <p:nvPr/>
        </p:nvPicPr>
        <p:blipFill>
          <a:blip r:embed="rId2"/>
          <a:srcRect/>
          <a:stretch>
            <a:fillRect/>
          </a:stretch>
        </p:blipFill>
        <p:spPr bwMode="auto">
          <a:xfrm>
            <a:off x="4131830" y="2600758"/>
            <a:ext cx="3724275" cy="1228726"/>
          </a:xfrm>
          <a:prstGeom prst="rect">
            <a:avLst/>
          </a:prstGeom>
          <a:noFill/>
        </p:spPr>
      </p:pic>
      <p:sp>
        <p:nvSpPr>
          <p:cNvPr id="10244" name="AutoShape 4" descr="12: The Importance of Hypertext – Digital Publish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Difference between Hypertext and Hypermedia (with Comparison Chart) - Tech  Differen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Difference between Hypertext and Hypermedia (with Comparison Chart) - Tech  Differen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52" name="AutoShape 12" descr="Difference between Hypertext and Hypermedia (with Comparison Chart) - Tech  Differen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380776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Hypertext</a:t>
            </a:r>
            <a:endParaRPr lang="en-US" dirty="0"/>
          </a:p>
        </p:txBody>
      </p:sp>
      <p:sp>
        <p:nvSpPr>
          <p:cNvPr id="3" name="Content Placeholder 2"/>
          <p:cNvSpPr>
            <a:spLocks noGrp="1"/>
          </p:cNvSpPr>
          <p:nvPr>
            <p:ph idx="1"/>
          </p:nvPr>
        </p:nvSpPr>
        <p:spPr/>
        <p:txBody>
          <a:bodyPr/>
          <a:lstStyle/>
          <a:p>
            <a:r>
              <a:rPr lang="en-US" dirty="0" smtClean="0"/>
              <a:t>In Hyperlinks the references are used in the hypertext or with other hypermedia. Hypertext involves only text. Hyperlink involves Text, media, audio, video, images, and graphics.</a:t>
            </a:r>
          </a:p>
          <a:p>
            <a:pPr lvl="1"/>
            <a:r>
              <a:rPr lang="en-US" dirty="0" smtClean="0"/>
              <a:t>Text Hyperlink</a:t>
            </a:r>
          </a:p>
          <a:p>
            <a:pPr lvl="1"/>
            <a:r>
              <a:rPr lang="en-US" dirty="0" smtClean="0"/>
              <a:t>Image Hyperlink</a:t>
            </a:r>
          </a:p>
          <a:p>
            <a:pPr lvl="1"/>
            <a:r>
              <a:rPr lang="en-US" dirty="0" smtClean="0"/>
              <a:t>Video Hyperlink</a:t>
            </a:r>
          </a:p>
          <a:p>
            <a:pPr lvl="1"/>
            <a:r>
              <a:rPr lang="en-US" dirty="0" smtClean="0"/>
              <a:t>Graphic Hyperlink</a:t>
            </a:r>
          </a:p>
          <a:p>
            <a:pPr lvl="1"/>
            <a:r>
              <a:rPr lang="en-US" dirty="0" smtClean="0"/>
              <a:t>Graphics Hyperlink</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43010" name="AutoShape 2" descr="Hypertext: A Complete History and Guide - History-Comp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2" name="AutoShape 4" descr="Hypertext: A Complete History and Guide - History-Comp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4" name="AutoShape 6" descr="Hypertext: A Complete History and Guide - History-Comp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6" name="AutoShape 8" descr="12: The Importance of Hypertext – Digital Publish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8" name="AutoShape 10" descr="12: The Importance of Hypertext – Digital Publish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20" name="AutoShape 12" descr="12: The Importance of Hypertext – Digital Publish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22" name="AutoShape 14" descr="Hypertext: A Complete History and Guide - History-Comp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Digital fonts</a:t>
            </a:r>
            <a:endParaRPr lang="en-US" b="1" dirty="0">
              <a:solidFill>
                <a:srgbClr val="FF0000"/>
              </a:solidFill>
            </a:endParaRPr>
          </a:p>
        </p:txBody>
      </p:sp>
      <p:sp>
        <p:nvSpPr>
          <p:cNvPr id="3" name="Content Placeholder 2"/>
          <p:cNvSpPr>
            <a:spLocks noGrp="1"/>
          </p:cNvSpPr>
          <p:nvPr>
            <p:ph idx="1"/>
          </p:nvPr>
        </p:nvSpPr>
        <p:spPr>
          <a:xfrm>
            <a:off x="838200" y="1371600"/>
            <a:ext cx="10515600" cy="4805363"/>
          </a:xfrm>
        </p:spPr>
        <p:txBody>
          <a:bodyPr>
            <a:normAutofit fontScale="62500" lnSpcReduction="20000"/>
          </a:bodyPr>
          <a:lstStyle/>
          <a:p>
            <a:r>
              <a:rPr lang="en-US" dirty="0" smtClean="0"/>
              <a:t>A computer font is implemented as </a:t>
            </a:r>
            <a:r>
              <a:rPr lang="en-US" b="1" dirty="0" smtClean="0"/>
              <a:t>a digital data file containing a set of graphically related glyphs</a:t>
            </a:r>
            <a:r>
              <a:rPr lang="en-US" dirty="0" smtClean="0"/>
              <a:t>. A computer font is designed and created using a font editor. </a:t>
            </a:r>
          </a:p>
          <a:p>
            <a:r>
              <a:rPr lang="en-US" b="1" dirty="0" smtClean="0"/>
              <a:t>What are four main types of fonts?</a:t>
            </a:r>
          </a:p>
          <a:p>
            <a:pPr lvl="1"/>
            <a:r>
              <a:rPr lang="fr-FR" dirty="0" err="1" smtClean="0"/>
              <a:t>Serif</a:t>
            </a:r>
            <a:r>
              <a:rPr lang="fr-FR" dirty="0" smtClean="0"/>
              <a:t> fonts</a:t>
            </a:r>
          </a:p>
          <a:p>
            <a:pPr lvl="2"/>
            <a:r>
              <a:rPr lang="en-US" b="1" dirty="0" smtClean="0"/>
              <a:t>Times New Roman</a:t>
            </a:r>
          </a:p>
          <a:p>
            <a:pPr lvl="2"/>
            <a:r>
              <a:rPr lang="en-US" b="1" dirty="0" smtClean="0"/>
              <a:t>Garamond</a:t>
            </a:r>
          </a:p>
          <a:p>
            <a:pPr lvl="2"/>
            <a:r>
              <a:rPr lang="en-US" b="1" dirty="0" smtClean="0"/>
              <a:t>Georgia</a:t>
            </a:r>
            <a:r>
              <a:rPr lang="fr-FR" dirty="0" smtClean="0"/>
              <a:t>).</a:t>
            </a:r>
          </a:p>
          <a:p>
            <a:pPr lvl="1"/>
            <a:r>
              <a:rPr lang="fr-FR" dirty="0" smtClean="0"/>
              <a:t>Sans </a:t>
            </a:r>
            <a:r>
              <a:rPr lang="fr-FR" dirty="0" err="1" smtClean="0"/>
              <a:t>serif</a:t>
            </a:r>
            <a:r>
              <a:rPr lang="fr-FR" dirty="0" smtClean="0"/>
              <a:t> fonts</a:t>
            </a:r>
          </a:p>
          <a:p>
            <a:pPr lvl="2"/>
            <a:r>
              <a:rPr lang="en-US" b="1" dirty="0" smtClean="0"/>
              <a:t>Arial</a:t>
            </a:r>
          </a:p>
          <a:p>
            <a:pPr lvl="2"/>
            <a:r>
              <a:rPr lang="en-US" b="1" dirty="0" err="1" smtClean="0"/>
              <a:t>Futura</a:t>
            </a:r>
            <a:endParaRPr lang="en-US" b="1" dirty="0" smtClean="0"/>
          </a:p>
          <a:p>
            <a:pPr lvl="2"/>
            <a:r>
              <a:rPr lang="en-US" b="1" dirty="0" smtClean="0"/>
              <a:t>Helvetica</a:t>
            </a:r>
            <a:endParaRPr lang="fr-FR" dirty="0" smtClean="0"/>
          </a:p>
          <a:p>
            <a:pPr lvl="1"/>
            <a:r>
              <a:rPr lang="fr-FR" dirty="0" smtClean="0"/>
              <a:t>Script fonts</a:t>
            </a:r>
          </a:p>
          <a:p>
            <a:pPr lvl="2"/>
            <a:r>
              <a:rPr lang="en-US" b="1" smtClean="0"/>
              <a:t>Courier 12</a:t>
            </a:r>
            <a:r>
              <a:rPr lang="fr-FR" smtClean="0"/>
              <a:t>.</a:t>
            </a:r>
            <a:endParaRPr lang="fr-FR" dirty="0" smtClean="0"/>
          </a:p>
          <a:p>
            <a:pPr lvl="1"/>
            <a:r>
              <a:rPr lang="fr-FR" dirty="0" smtClean="0"/>
              <a:t>Display fonts(</a:t>
            </a:r>
            <a:r>
              <a:rPr lang="en-US" dirty="0" smtClean="0"/>
              <a:t>“Display” means </a:t>
            </a:r>
            <a:r>
              <a:rPr lang="en-US" b="1" dirty="0" smtClean="0"/>
              <a:t>type intended for large sizes) </a:t>
            </a:r>
          </a:p>
          <a:p>
            <a:pPr lvl="2"/>
            <a:r>
              <a:rPr lang="en-US" dirty="0" smtClean="0"/>
              <a:t>Brandon Grotesque.</a:t>
            </a:r>
          </a:p>
          <a:p>
            <a:pPr lvl="2"/>
            <a:r>
              <a:rPr lang="en-US" dirty="0" err="1" smtClean="0"/>
              <a:t>Bourton</a:t>
            </a:r>
            <a:r>
              <a:rPr lang="en-US" dirty="0" smtClean="0"/>
              <a:t>.</a:t>
            </a:r>
          </a:p>
          <a:p>
            <a:pPr lvl="2"/>
            <a:r>
              <a:rPr lang="en-US" dirty="0" smtClean="0"/>
              <a:t>Spock.</a:t>
            </a:r>
          </a:p>
          <a:p>
            <a:pPr lvl="2"/>
            <a:r>
              <a:rPr lang="en-US" dirty="0" smtClean="0"/>
              <a:t>Sofa Serif – 25 Hand Drawn Display Fonts.</a:t>
            </a:r>
          </a:p>
          <a:p>
            <a:pPr lvl="2"/>
            <a:r>
              <a:rPr lang="en-US" dirty="0" smtClean="0"/>
              <a:t>Highbinder Display Font.</a:t>
            </a:r>
          </a:p>
          <a:p>
            <a:pPr lvl="2"/>
            <a:r>
              <a:rPr lang="en-US" dirty="0" smtClean="0"/>
              <a:t>Gilroy.</a:t>
            </a:r>
          </a:p>
          <a:p>
            <a:pPr lvl="2"/>
            <a:r>
              <a:rPr lang="en-US" dirty="0" smtClean="0"/>
              <a:t>Requiem Display Font.</a:t>
            </a:r>
          </a:p>
          <a:p>
            <a:pPr lvl="2"/>
            <a:r>
              <a:rPr lang="en-US" dirty="0" smtClean="0"/>
              <a:t>Sugar Boats Display Font.</a:t>
            </a:r>
            <a:endParaRPr lang="fr-FR" dirty="0" smtClean="0"/>
          </a:p>
          <a:p>
            <a:pPr lvl="1"/>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44034" name="Picture 2" descr="Characters &amp; Fonts Digital Multimedia, 2nd edition - ppt download"/>
          <p:cNvPicPr>
            <a:picLocks noChangeAspect="1" noChangeArrowheads="1"/>
          </p:cNvPicPr>
          <p:nvPr/>
        </p:nvPicPr>
        <p:blipFill>
          <a:blip r:embed="rId2"/>
          <a:srcRect/>
          <a:stretch>
            <a:fillRect/>
          </a:stretch>
        </p:blipFill>
        <p:spPr bwMode="auto">
          <a:xfrm>
            <a:off x="2095212" y="623455"/>
            <a:ext cx="7256606" cy="544245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45058" name="Picture 2" descr="Characters &amp; Fonts Digital Multimedia, 2nd edition - ppt download"/>
          <p:cNvPicPr>
            <a:picLocks noChangeAspect="1" noChangeArrowheads="1"/>
          </p:cNvPicPr>
          <p:nvPr/>
        </p:nvPicPr>
        <p:blipFill>
          <a:blip r:embed="rId2"/>
          <a:srcRect/>
          <a:stretch>
            <a:fillRect/>
          </a:stretch>
        </p:blipFill>
        <p:spPr bwMode="auto">
          <a:xfrm>
            <a:off x="2133601" y="389011"/>
            <a:ext cx="7480010" cy="561000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674488-B0A9-C31F-81D9-34F5B8854C69}"/>
              </a:ext>
            </a:extLst>
          </p:cNvPr>
          <p:cNvSpPr>
            <a:spLocks noGrp="1"/>
          </p:cNvSpPr>
          <p:nvPr>
            <p:ph type="title"/>
          </p:nvPr>
        </p:nvSpPr>
        <p:spPr/>
        <p:txBody>
          <a:bodyPr/>
          <a:lstStyle/>
          <a:p>
            <a:r>
              <a:rPr lang="en-US" sz="4400" b="1" dirty="0">
                <a:solidFill>
                  <a:srgbClr val="FF0000"/>
                </a:solidFill>
              </a:rPr>
              <a:t>Character set :- </a:t>
            </a:r>
            <a:endParaRPr lang="en-IN" dirty="0"/>
          </a:p>
        </p:txBody>
      </p:sp>
      <p:sp>
        <p:nvSpPr>
          <p:cNvPr id="3" name="Content Placeholder 2">
            <a:extLst>
              <a:ext uri="{FF2B5EF4-FFF2-40B4-BE49-F238E27FC236}">
                <a16:creationId xmlns="" xmlns:a16="http://schemas.microsoft.com/office/drawing/2014/main" id="{75428886-2A85-B074-AAFC-A36B3B3BB245}"/>
              </a:ext>
            </a:extLst>
          </p:cNvPr>
          <p:cNvSpPr>
            <a:spLocks noGrp="1"/>
          </p:cNvSpPr>
          <p:nvPr>
            <p:ph idx="1"/>
          </p:nvPr>
        </p:nvSpPr>
        <p:spPr/>
        <p:txBody>
          <a:bodyPr>
            <a:normAutofit/>
          </a:bodyPr>
          <a:lstStyle/>
          <a:p>
            <a:r>
              <a:rPr lang="en-US" b="0" i="0" dirty="0">
                <a:solidFill>
                  <a:srgbClr val="000000"/>
                </a:solidFill>
                <a:effectLst/>
                <a:latin typeface="Open Sans" panose="020B0606030504020204" pitchFamily="34" charset="0"/>
              </a:rPr>
              <a:t>The character set definition defaults that are on the z/TPF system support all aliases for the character sets that are supported on the GNU C library (</a:t>
            </a:r>
            <a:r>
              <a:rPr lang="en-US" b="0" i="0" dirty="0" err="1">
                <a:solidFill>
                  <a:srgbClr val="000000"/>
                </a:solidFill>
                <a:effectLst/>
                <a:latin typeface="Open Sans" panose="020B0606030504020204" pitchFamily="34" charset="0"/>
              </a:rPr>
              <a:t>glibc</a:t>
            </a:r>
            <a:r>
              <a:rPr lang="en-US" b="0" i="0" dirty="0">
                <a:solidFill>
                  <a:srgbClr val="000000"/>
                </a:solidFill>
                <a:effectLst/>
                <a:latin typeface="Open Sans" panose="020B0606030504020204" pitchFamily="34" charset="0"/>
              </a:rPr>
              <a:t>). Not all </a:t>
            </a:r>
            <a:r>
              <a:rPr lang="en-US" b="0" i="0" dirty="0" err="1">
                <a:solidFill>
                  <a:srgbClr val="000000"/>
                </a:solidFill>
                <a:effectLst/>
                <a:latin typeface="Open Sans" panose="020B0606030504020204" pitchFamily="34" charset="0"/>
              </a:rPr>
              <a:t>glibc</a:t>
            </a:r>
            <a:r>
              <a:rPr lang="en-US" b="0" i="0" dirty="0">
                <a:solidFill>
                  <a:srgbClr val="000000"/>
                </a:solidFill>
                <a:effectLst/>
                <a:latin typeface="Open Sans" panose="020B0606030504020204" pitchFamily="34" charset="0"/>
              </a:rPr>
              <a:t> translations are included on the z/TPF system.</a:t>
            </a:r>
            <a:endParaRPr lang="en-US" b="0" i="0" dirty="0">
              <a:solidFill>
                <a:srgbClr val="262626"/>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The z/TPF system supports multibyte character sets that use shift-out and shift-in (shift out of a regular character set mode; shift back to regular character set mode). Wide characters are 4 bytes and encoded using the UCS-4 character set, which is a Unicode-based character set and ASCII compatible. For more information about multibyte character sets and wide characters.</a:t>
            </a:r>
            <a:endParaRPr lang="en-IN" dirty="0"/>
          </a:p>
        </p:txBody>
      </p:sp>
      <p:sp>
        <p:nvSpPr>
          <p:cNvPr id="4" name="Slide Number Placeholder 3">
            <a:extLst>
              <a:ext uri="{FF2B5EF4-FFF2-40B4-BE49-F238E27FC236}">
                <a16:creationId xmlns="" xmlns:a16="http://schemas.microsoft.com/office/drawing/2014/main" id="{8423B30A-D444-93DD-40BC-3A980558673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 xmlns:p14="http://schemas.microsoft.com/office/powerpoint/2010/main" val="3426623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0A86C8-137B-6991-FFD3-0134C4E71C74}"/>
              </a:ext>
            </a:extLst>
          </p:cNvPr>
          <p:cNvSpPr>
            <a:spLocks noGrp="1"/>
          </p:cNvSpPr>
          <p:nvPr>
            <p:ph type="title"/>
          </p:nvPr>
        </p:nvSpPr>
        <p:spPr/>
        <p:txBody>
          <a:bodyPr/>
          <a:lstStyle/>
          <a:p>
            <a:r>
              <a:rPr lang="en-US" b="1" i="0" dirty="0">
                <a:solidFill>
                  <a:srgbClr val="262626"/>
                </a:solidFill>
                <a:effectLst/>
                <a:latin typeface="Open Sans" panose="020B0606030504020204" pitchFamily="34" charset="0"/>
              </a:rPr>
              <a:t>International Hypertext </a:t>
            </a:r>
            <a:r>
              <a:rPr lang="en-US" b="0" i="0" dirty="0">
                <a:solidFill>
                  <a:srgbClr val="262626"/>
                </a:solidFill>
                <a:effectLst/>
                <a:latin typeface="Open Sans" panose="020B0606030504020204" pitchFamily="34" charset="0"/>
              </a:rPr>
              <a:t/>
            </a:r>
            <a:br>
              <a:rPr lang="en-US" b="0" i="0" dirty="0">
                <a:solidFill>
                  <a:srgbClr val="262626"/>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5F54ED0C-A9F0-6009-62EA-1B24FD9BB194}"/>
              </a:ext>
            </a:extLst>
          </p:cNvPr>
          <p:cNvSpPr>
            <a:spLocks noGrp="1"/>
          </p:cNvSpPr>
          <p:nvPr>
            <p:ph idx="1"/>
          </p:nvPr>
        </p:nvSpPr>
        <p:spPr/>
        <p:txBody>
          <a:bodyPr>
            <a:normAutofit/>
          </a:bodyPr>
          <a:lstStyle/>
          <a:p>
            <a:pPr algn="l"/>
            <a:r>
              <a:rPr lang="en-US" b="0" i="0" dirty="0">
                <a:solidFill>
                  <a:srgbClr val="262626"/>
                </a:solidFill>
                <a:effectLst/>
                <a:latin typeface="Open Sans" panose="020B0606030504020204" pitchFamily="34" charset="0"/>
              </a:rPr>
              <a:t>Hypertext refers to links among textual items, often indicated on a computer or website by key words set in underlined blue type, that, when highlighted by a pointer device (e.g. mouse, trackball, finger on a touch-sensitive screen) and selected or clicked, take the reader to the referent. These links are usually defined in terms of their activity and are referred to as hotlinks or hyperlinks or, increasingly commonly, simply links. The referent of the hyperlink might be a separate screen or so-called ‘page’ that obscures or replaces the first page, or simply a small box of text that appears to float above the initial page. </a:t>
            </a:r>
          </a:p>
          <a:p>
            <a:endParaRPr lang="en-IN" dirty="0"/>
          </a:p>
        </p:txBody>
      </p:sp>
      <p:sp>
        <p:nvSpPr>
          <p:cNvPr id="4" name="Slide Number Placeholder 3">
            <a:extLst>
              <a:ext uri="{FF2B5EF4-FFF2-40B4-BE49-F238E27FC236}">
                <a16:creationId xmlns="" xmlns:a16="http://schemas.microsoft.com/office/drawing/2014/main" id="{86B726D1-8344-7C79-3903-9F3D644F54A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 xmlns:p14="http://schemas.microsoft.com/office/powerpoint/2010/main" val="2191660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BB128-7100-0E99-DDFC-DA29450BDBF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21045DE-3413-F172-C55C-2489CF448BBD}"/>
              </a:ext>
            </a:extLst>
          </p:cNvPr>
          <p:cNvSpPr>
            <a:spLocks noGrp="1"/>
          </p:cNvSpPr>
          <p:nvPr>
            <p:ph idx="1"/>
          </p:nvPr>
        </p:nvSpPr>
        <p:spPr/>
        <p:txBody>
          <a:bodyPr>
            <a:normAutofit lnSpcReduction="10000"/>
          </a:bodyPr>
          <a:lstStyle/>
          <a:p>
            <a:r>
              <a:rPr lang="en-US" b="0" i="0" dirty="0">
                <a:solidFill>
                  <a:srgbClr val="262626"/>
                </a:solidFill>
                <a:effectLst/>
                <a:latin typeface="Open Sans" panose="020B0606030504020204" pitchFamily="34" charset="0"/>
              </a:rPr>
              <a:t>For example, in a language-learning program, one might click on a hypertext link to go to one of several choices in a branching story and arrive at that link on another page, or simply click on a word to get a floating box offering its dictionary definition. Hypertext is often used to link text to materials traditionally contained in footnotes and annotations but may also include much more. Bolter (1991) explains the significance of hypertext: ‘Electronic text is the first text in which the elements of meaning, of structure, and of visual display are fundamentally unstable’ (p. 31). By this he means that electronic texts are subject to rearrangement and reordering by the user beyond the traditional linear organization of books. </a:t>
            </a:r>
            <a:endParaRPr lang="en-IN" dirty="0"/>
          </a:p>
        </p:txBody>
      </p:sp>
      <p:sp>
        <p:nvSpPr>
          <p:cNvPr id="4" name="Slide Number Placeholder 3">
            <a:extLst>
              <a:ext uri="{FF2B5EF4-FFF2-40B4-BE49-F238E27FC236}">
                <a16:creationId xmlns="" xmlns:a16="http://schemas.microsoft.com/office/drawing/2014/main" id="{6ECC6BA7-DEB3-2952-3F97-0DCED30323A6}"/>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 xmlns:p14="http://schemas.microsoft.com/office/powerpoint/2010/main" val="396185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8173</TotalTime>
  <Words>610</Words>
  <Application>Microsoft Office PowerPoint</Application>
  <PresentationFormat>Custom</PresentationFormat>
  <Paragraphs>72</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1_Office Theme</vt:lpstr>
      <vt:lpstr>Contents Slide Master</vt:lpstr>
      <vt:lpstr>Character set :</vt:lpstr>
      <vt:lpstr>Hypertext</vt:lpstr>
      <vt:lpstr>Hypertext</vt:lpstr>
      <vt:lpstr>Digital fonts</vt:lpstr>
      <vt:lpstr>Slide 5</vt:lpstr>
      <vt:lpstr>Slide 6</vt:lpstr>
      <vt:lpstr>Character set :- </vt:lpstr>
      <vt:lpstr>International Hypertext  </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INDER</cp:lastModifiedBy>
  <cp:revision>453</cp:revision>
  <dcterms:created xsi:type="dcterms:W3CDTF">2019-01-09T10:33:58Z</dcterms:created>
  <dcterms:modified xsi:type="dcterms:W3CDTF">2022-08-23T20:42:35Z</dcterms:modified>
</cp:coreProperties>
</file>