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14"/>
  </p:notesMasterIdLst>
  <p:handoutMasterIdLst>
    <p:handoutMasterId r:id="rId15"/>
  </p:handoutMasterIdLst>
  <p:sldIdLst>
    <p:sldId id="277" r:id="rId3"/>
    <p:sldId id="280" r:id="rId4"/>
    <p:sldId id="290" r:id="rId5"/>
    <p:sldId id="291" r:id="rId6"/>
    <p:sldId id="292" r:id="rId7"/>
    <p:sldId id="293" r:id="rId8"/>
    <p:sldId id="294" r:id="rId9"/>
    <p:sldId id="295" r:id="rId10"/>
    <p:sldId id="296" r:id="rId11"/>
    <p:sldId id="289"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autoAdjust="0"/>
    <p:restoredTop sz="94752" autoAdjust="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docs/en/SSB23S_1.1.0.14/gtpa2/utlicv.html#utlicv" TargetMode="External"/><Relationship Id="rId2" Type="http://schemas.openxmlformats.org/officeDocument/2006/relationships/hyperlink" Target="https://www.ibm.com/docs/en/SSB23S_1.1.0.14/gtpa2/chstids.html#chsti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76727606"/>
              </p:ext>
            </p:extLst>
          </p:nvPr>
        </p:nvGraphicFramePr>
        <p:xfrm>
          <a:off x="360632" y="3047617"/>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39"/>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360632" y="3047617"/>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428187" y="1612292"/>
            <a:ext cx="9037319" cy="769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OF COMPUTER SCIENCE &amp; ENGINEERING</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Subject Name: Multimedia Technologies</a:t>
            </a:r>
          </a:p>
          <a:p>
            <a:pP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               Subject Code: </a:t>
            </a:r>
            <a:r>
              <a:rPr lang="en-US" sz="2800" b="1" dirty="0">
                <a:effectLst/>
                <a:latin typeface="Calibri" panose="020F0502020204030204" pitchFamily="34" charset="0"/>
                <a:ea typeface="Calibri" panose="020F0502020204030204" pitchFamily="34" charset="0"/>
              </a:rPr>
              <a:t>(20CST-334/20ITT-334)</a:t>
            </a:r>
            <a:endParaRPr lang="en-US" sz="2800" b="1" dirty="0">
              <a:latin typeface="Times New Roman" panose="02020603050405020304" pitchFamily="18" charset="0"/>
              <a:ea typeface="Calibri" panose="020F0502020204030204" pitchFamily="34" charset="0"/>
              <a:cs typeface="Times New Roman" panose="02020603050405020304" pitchFamily="18" charset="0"/>
            </a:endParaRP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Lecture 6</a:t>
            </a:r>
          </a:p>
          <a:p>
            <a:pPr algn="ctr" defTabSz="622300">
              <a:lnSpc>
                <a:spcPct val="90000"/>
              </a:lnSpc>
              <a:spcBef>
                <a:spcPct val="0"/>
              </a:spcBef>
              <a:spcAft>
                <a:spcPct val="350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Topics Covered :- International character sets and hypertext, Digital fonts techniques</a:t>
            </a:r>
          </a:p>
          <a:p>
            <a:pPr lvl="0" algn="ctr" defTabSz="622300">
              <a:lnSpc>
                <a:spcPct val="90000"/>
              </a:lnSpc>
              <a:spcBef>
                <a:spcPct val="0"/>
              </a:spcBef>
              <a:spcAft>
                <a:spcPct val="35000"/>
              </a:spcAft>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40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40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2000" dirty="0">
              <a:latin typeface="Raleway ExtraBold" pitchFamily="34" charset="-52"/>
            </a:endParaRP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654896" cy="965442"/>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3543503" y="6010367"/>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71857" y="6296559"/>
            <a:ext cx="1830785" cy="369332"/>
          </a:xfrm>
          <a:prstGeom prst="rect">
            <a:avLst/>
          </a:prstGeom>
          <a:noFill/>
        </p:spPr>
        <p:txBody>
          <a:bodyPr wrap="square" rtlCol="0">
            <a:spAutoFit/>
          </a:bodyPr>
          <a:lstStyle/>
          <a:p>
            <a:r>
              <a:rPr lang="en-US" dirty="0"/>
              <a:t> </a:t>
            </a:r>
          </a:p>
        </p:txBody>
      </p:sp>
      <p:sp>
        <p:nvSpPr>
          <p:cNvPr id="3" name="Slide Number Placeholder 2"/>
          <p:cNvSpPr>
            <a:spLocks noGrp="1"/>
          </p:cNvSpPr>
          <p:nvPr>
            <p:ph type="sldNum" sz="quarter" idx="12"/>
          </p:nvPr>
        </p:nvSpPr>
        <p:spPr/>
        <p:txBody>
          <a:bodyPr/>
          <a:lstStyle/>
          <a:p>
            <a:fld id="{BDCDBBEF-AA6C-4BA6-85B2-A17D7F280E38}" type="slidenum">
              <a:rPr lang="en-US" smtClean="0"/>
              <a:pPr/>
              <a:t>1</a:t>
            </a:fld>
            <a:endParaRPr lang="en-US"/>
          </a:p>
        </p:txBody>
      </p:sp>
      <p:pic>
        <p:nvPicPr>
          <p:cNvPr id="18" name="Picture 3" descr="C:\Users\HP 250 G5\Desktop\w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11097" y="74823"/>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2E8B-A7C9-42DD-7C94-CE5085D7BF93}"/>
              </a:ext>
            </a:extLst>
          </p:cNvPr>
          <p:cNvSpPr>
            <a:spLocks noGrp="1"/>
          </p:cNvSpPr>
          <p:nvPr>
            <p:ph idx="1"/>
          </p:nvPr>
        </p:nvSpPr>
        <p:spPr/>
        <p:txBody>
          <a:bodyPr anchor="ctr">
            <a:normAutofit/>
          </a:bodyPr>
          <a:lstStyle/>
          <a:p>
            <a:pPr marL="0" indent="0" algn="ctr">
              <a:buNone/>
            </a:pPr>
            <a:r>
              <a:rPr lang="en-IN" sz="9600" dirty="0">
                <a:effectLst>
                  <a:outerShdw blurRad="38100" dist="38100" dir="2700000" algn="tl">
                    <a:srgbClr val="000000">
                      <a:alpha val="43137"/>
                    </a:srgbClr>
                  </a:outerShdw>
                </a:effectLst>
              </a:rPr>
              <a:t>Any query ??</a:t>
            </a:r>
          </a:p>
        </p:txBody>
      </p:sp>
      <p:sp>
        <p:nvSpPr>
          <p:cNvPr id="4" name="Slide Number Placeholder 3">
            <a:extLst>
              <a:ext uri="{FF2B5EF4-FFF2-40B4-BE49-F238E27FC236}">
                <a16:creationId xmlns:a16="http://schemas.microsoft.com/office/drawing/2014/main" id="{AD221F36-28F1-9CE7-37BD-5CAFD69B13A4}"/>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9375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8" name="Content Placeholder 7"/>
          <p:cNvSpPr>
            <a:spLocks noGrp="1"/>
          </p:cNvSpPr>
          <p:nvPr>
            <p:ph idx="1"/>
          </p:nvPr>
        </p:nvSpPr>
        <p:spPr>
          <a:xfrm>
            <a:off x="807720" y="1866106"/>
            <a:ext cx="10515600" cy="4351338"/>
          </a:xfrm>
        </p:spPr>
        <p:txBody>
          <a:bodyPr>
            <a:normAutofit/>
          </a:bodyPr>
          <a:lstStyle/>
          <a:p>
            <a:pPr marL="0" indent="0" algn="ctr">
              <a:buNone/>
            </a:pPr>
            <a:r>
              <a:rPr lang="en-IN" sz="5400" b="1" dirty="0">
                <a:solidFill>
                  <a:srgbClr val="FF0000"/>
                </a:solidFill>
                <a:latin typeface="Bookman Old Style"/>
                <a:ea typeface="Bookman Old Style"/>
                <a:cs typeface="Bookman Old Style"/>
                <a:sym typeface="Bookman Old Style"/>
              </a:rPr>
              <a:t>Thank you</a:t>
            </a:r>
            <a:endParaRPr lang="en-IN" sz="5400" dirty="0">
              <a:solidFill>
                <a:srgbClr val="FF0000"/>
              </a:solidFill>
              <a:latin typeface="Bookman Old Style"/>
              <a:ea typeface="Bookman Old Style"/>
              <a:cs typeface="Bookman Old Style"/>
              <a:sym typeface="Bookman Old Style"/>
            </a:endParaRPr>
          </a:p>
        </p:txBody>
      </p:sp>
      <p:pic>
        <p:nvPicPr>
          <p:cNvPr id="11" name="Picture 3" descr="C:\Users\HP 250 G5\Desktop\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6337" y="-1377"/>
            <a:ext cx="1763512" cy="62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4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Character set :- </a:t>
            </a:r>
          </a:p>
        </p:txBody>
      </p:sp>
      <p:sp>
        <p:nvSpPr>
          <p:cNvPr id="3" name="Content Placeholder 2"/>
          <p:cNvSpPr>
            <a:spLocks noGrp="1"/>
          </p:cNvSpPr>
          <p:nvPr>
            <p:ph idx="1"/>
          </p:nvPr>
        </p:nvSpPr>
        <p:spPr/>
        <p:txBody>
          <a:bodyPr>
            <a:normAutofit/>
          </a:bodyPr>
          <a:lstStyle/>
          <a:p>
            <a:pPr algn="just"/>
            <a:r>
              <a:rPr lang="en-US" b="0" i="0" dirty="0">
                <a:effectLst/>
                <a:latin typeface="Open Sans" panose="020B0606030504020204" pitchFamily="34" charset="0"/>
              </a:rPr>
              <a:t>A character set is an element of internationalization that maps and translates an alphabet; that is, the characters that are used in a particular language. A character set is made up of a series of code points, or the numeric representation of a character. For example, the code point for the letter A in international EBCDIC is 0xC1. A character set can also be called a coded character set, a code set, a code page, or an encoding. Examples of character sets include International EBCDIC, Latin 1, and Unicode. Character sets are chosen on the basis of the letters and symbols required.</a:t>
            </a:r>
          </a:p>
          <a:p>
            <a:pPr algn="just"/>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42155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9B895-7DFF-15F0-24B1-88A3CA0190FB}"/>
              </a:ext>
            </a:extLst>
          </p:cNvPr>
          <p:cNvSpPr>
            <a:spLocks noGrp="1"/>
          </p:cNvSpPr>
          <p:nvPr>
            <p:ph type="title"/>
          </p:nvPr>
        </p:nvSpPr>
        <p:spPr/>
        <p:txBody>
          <a:bodyPr/>
          <a:lstStyle/>
          <a:p>
            <a:r>
              <a:rPr lang="en-US" sz="4400" b="1" dirty="0">
                <a:solidFill>
                  <a:srgbClr val="FF0000"/>
                </a:solidFill>
              </a:rPr>
              <a:t>Character set :- </a:t>
            </a:r>
            <a:endParaRPr lang="en-IN" dirty="0"/>
          </a:p>
        </p:txBody>
      </p:sp>
      <p:sp>
        <p:nvSpPr>
          <p:cNvPr id="3" name="Content Placeholder 2">
            <a:extLst>
              <a:ext uri="{FF2B5EF4-FFF2-40B4-BE49-F238E27FC236}">
                <a16:creationId xmlns:a16="http://schemas.microsoft.com/office/drawing/2014/main" id="{1576BD7C-6C41-E317-55E2-5379FEDF6AAE}"/>
              </a:ext>
            </a:extLst>
          </p:cNvPr>
          <p:cNvSpPr>
            <a:spLocks noGrp="1"/>
          </p:cNvSpPr>
          <p:nvPr>
            <p:ph idx="1"/>
          </p:nvPr>
        </p:nvSpPr>
        <p:spPr/>
        <p:txBody>
          <a:bodyPr>
            <a:normAutofit/>
          </a:bodyPr>
          <a:lstStyle/>
          <a:p>
            <a:r>
              <a:rPr lang="en-US" b="0" i="0" dirty="0">
                <a:effectLst/>
                <a:latin typeface="Open Sans" panose="020B0606030504020204" pitchFamily="34" charset="0"/>
              </a:rPr>
              <a:t>Character sets are referred to by a name or by an integer identifier called the coded character set identifier (CCSID). For example, Latin 1 might be called ISO-8859-1 or CCSID 819. The CCSID determines the character set name that is used with the </a:t>
            </a:r>
            <a:r>
              <a:rPr lang="en-US" b="0" i="0" dirty="0" err="1">
                <a:effectLst/>
                <a:latin typeface="Open Sans" panose="020B0606030504020204" pitchFamily="34" charset="0"/>
              </a:rPr>
              <a:t>iconv</a:t>
            </a:r>
            <a:r>
              <a:rPr lang="en-US" b="0" i="0" dirty="0">
                <a:effectLst/>
                <a:latin typeface="Open Sans" panose="020B0606030504020204" pitchFamily="34" charset="0"/>
              </a:rPr>
              <a:t> functions. A CCSID table associates the CCSID with the character set name. The entries in the CCSID table must conform to the standards outlined in the Character Data Representation Architecture Reference and Registry. See </a:t>
            </a:r>
            <a:r>
              <a:rPr lang="en-US" b="0" i="0" dirty="0">
                <a:effectLst/>
                <a:latin typeface="Open Sans" panose="020B0606030504020204" pitchFamily="34" charset="0"/>
                <a:hlinkClick r:id="rId2">
                  <a:extLst>
                    <a:ext uri="{A12FA001-AC4F-418D-AE19-62706E023703}">
                      <ahyp:hlinkClr xmlns:ahyp="http://schemas.microsoft.com/office/drawing/2018/hyperlinkcolor" val="tx"/>
                    </a:ext>
                  </a:extLst>
                </a:hlinkClick>
              </a:rPr>
              <a:t>Add coded character set identifiers</a:t>
            </a:r>
            <a:r>
              <a:rPr lang="en-US" b="0" i="0" dirty="0">
                <a:effectLst/>
                <a:latin typeface="Open Sans" panose="020B0606030504020204" pitchFamily="34" charset="0"/>
              </a:rPr>
              <a:t> for more information about the CCSIDs, and </a:t>
            </a:r>
            <a:r>
              <a:rPr lang="en-US" b="0" i="0" dirty="0">
                <a:solidFill>
                  <a:srgbClr val="0563C1"/>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The </a:t>
            </a:r>
            <a:r>
              <a:rPr lang="en-US" b="0" i="0" dirty="0" err="1">
                <a:solidFill>
                  <a:srgbClr val="0563C1"/>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iconv</a:t>
            </a:r>
            <a:r>
              <a:rPr lang="en-US" b="0" i="0" dirty="0">
                <a:effectLst/>
                <a:latin typeface="Open Sans" panose="020B0606030504020204" pitchFamily="34" charset="0"/>
                <a:hlinkClick r:id="rId3">
                  <a:extLst>
                    <a:ext uri="{A12FA001-AC4F-418D-AE19-62706E023703}">
                      <ahyp:hlinkClr xmlns:ahyp="http://schemas.microsoft.com/office/drawing/2018/hyperlinkcolor" val="tx"/>
                    </a:ext>
                  </a:extLst>
                </a:hlinkClick>
              </a:rPr>
              <a:t> functions</a:t>
            </a:r>
            <a:r>
              <a:rPr lang="en-US" b="0" i="0" dirty="0">
                <a:effectLst/>
                <a:latin typeface="Open Sans" panose="020B0606030504020204" pitchFamily="34" charset="0"/>
              </a:rPr>
              <a:t> for more information about the </a:t>
            </a:r>
            <a:r>
              <a:rPr lang="en-US" b="0" i="0" dirty="0" err="1">
                <a:effectLst/>
                <a:latin typeface="Open Sans" panose="020B0606030504020204" pitchFamily="34" charset="0"/>
              </a:rPr>
              <a:t>iconv</a:t>
            </a:r>
            <a:r>
              <a:rPr lang="en-US" b="0" i="0" dirty="0">
                <a:effectLst/>
                <a:latin typeface="Open Sans" panose="020B0606030504020204" pitchFamily="34" charset="0"/>
              </a:rPr>
              <a:t> functions.</a:t>
            </a:r>
          </a:p>
          <a:p>
            <a:endParaRPr lang="en-IN" dirty="0"/>
          </a:p>
        </p:txBody>
      </p:sp>
      <p:sp>
        <p:nvSpPr>
          <p:cNvPr id="4" name="Slide Number Placeholder 3">
            <a:extLst>
              <a:ext uri="{FF2B5EF4-FFF2-40B4-BE49-F238E27FC236}">
                <a16:creationId xmlns:a16="http://schemas.microsoft.com/office/drawing/2014/main" id="{99CB4C85-E4DF-CF03-0FBC-F27AFC7E4829}"/>
              </a:ext>
            </a:extLst>
          </p:cNvPr>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80776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4488-B0A9-C31F-81D9-34F5B8854C69}"/>
              </a:ext>
            </a:extLst>
          </p:cNvPr>
          <p:cNvSpPr>
            <a:spLocks noGrp="1"/>
          </p:cNvSpPr>
          <p:nvPr>
            <p:ph type="title"/>
          </p:nvPr>
        </p:nvSpPr>
        <p:spPr/>
        <p:txBody>
          <a:bodyPr/>
          <a:lstStyle/>
          <a:p>
            <a:r>
              <a:rPr lang="en-US" sz="4400" b="1" dirty="0">
                <a:solidFill>
                  <a:srgbClr val="FF0000"/>
                </a:solidFill>
              </a:rPr>
              <a:t>Character set :- </a:t>
            </a:r>
            <a:endParaRPr lang="en-IN" dirty="0"/>
          </a:p>
        </p:txBody>
      </p:sp>
      <p:sp>
        <p:nvSpPr>
          <p:cNvPr id="3" name="Content Placeholder 2">
            <a:extLst>
              <a:ext uri="{FF2B5EF4-FFF2-40B4-BE49-F238E27FC236}">
                <a16:creationId xmlns:a16="http://schemas.microsoft.com/office/drawing/2014/main" id="{75428886-2A85-B074-AAFC-A36B3B3BB245}"/>
              </a:ext>
            </a:extLst>
          </p:cNvPr>
          <p:cNvSpPr>
            <a:spLocks noGrp="1"/>
          </p:cNvSpPr>
          <p:nvPr>
            <p:ph idx="1"/>
          </p:nvPr>
        </p:nvSpPr>
        <p:spPr/>
        <p:txBody>
          <a:bodyPr>
            <a:normAutofit lnSpcReduction="10000"/>
          </a:bodyPr>
          <a:lstStyle/>
          <a:p>
            <a:r>
              <a:rPr lang="en-US" b="0" i="0" dirty="0">
                <a:solidFill>
                  <a:srgbClr val="000000"/>
                </a:solidFill>
                <a:effectLst/>
                <a:latin typeface="Open Sans" panose="020B0606030504020204" pitchFamily="34" charset="0"/>
              </a:rPr>
              <a:t>The character set definition defaults that are on the z/TPF system support all aliases for the character sets that are supported on the GNU C library (</a:t>
            </a:r>
            <a:r>
              <a:rPr lang="en-US" b="0" i="0" dirty="0" err="1">
                <a:solidFill>
                  <a:srgbClr val="000000"/>
                </a:solidFill>
                <a:effectLst/>
                <a:latin typeface="Open Sans" panose="020B0606030504020204" pitchFamily="34" charset="0"/>
              </a:rPr>
              <a:t>glibc</a:t>
            </a:r>
            <a:r>
              <a:rPr lang="en-US" b="0" i="0" dirty="0">
                <a:solidFill>
                  <a:srgbClr val="000000"/>
                </a:solidFill>
                <a:effectLst/>
                <a:latin typeface="Open Sans" panose="020B0606030504020204" pitchFamily="34" charset="0"/>
              </a:rPr>
              <a:t>). Not all </a:t>
            </a:r>
            <a:r>
              <a:rPr lang="en-US" b="0" i="0" dirty="0" err="1">
                <a:solidFill>
                  <a:srgbClr val="000000"/>
                </a:solidFill>
                <a:effectLst/>
                <a:latin typeface="Open Sans" panose="020B0606030504020204" pitchFamily="34" charset="0"/>
              </a:rPr>
              <a:t>glibc</a:t>
            </a:r>
            <a:r>
              <a:rPr lang="en-US" b="0" i="0" dirty="0">
                <a:solidFill>
                  <a:srgbClr val="000000"/>
                </a:solidFill>
                <a:effectLst/>
                <a:latin typeface="Open Sans" panose="020B0606030504020204" pitchFamily="34" charset="0"/>
              </a:rPr>
              <a:t> translations are included on the z/TPF system.</a:t>
            </a:r>
            <a:endParaRPr lang="en-US" b="0" i="0" dirty="0">
              <a:solidFill>
                <a:srgbClr val="262626"/>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The z/TPF system supports multibyte character sets that use shift-out and shift-in (shift out of a regular character set mode; shift back to regular character set mode). Wide characters are 4 bytes and encoded using the UCS-4 character set, which is a Unicode-based character set and ASCII compatible. For more information about multibyte character sets and wide characters.</a:t>
            </a:r>
            <a:endParaRPr lang="en-IN" dirty="0"/>
          </a:p>
        </p:txBody>
      </p:sp>
      <p:sp>
        <p:nvSpPr>
          <p:cNvPr id="4" name="Slide Number Placeholder 3">
            <a:extLst>
              <a:ext uri="{FF2B5EF4-FFF2-40B4-BE49-F238E27FC236}">
                <a16:creationId xmlns:a16="http://schemas.microsoft.com/office/drawing/2014/main" id="{8423B30A-D444-93DD-40BC-3A9805586739}"/>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342662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86C8-137B-6991-FFD3-0134C4E71C74}"/>
              </a:ext>
            </a:extLst>
          </p:cNvPr>
          <p:cNvSpPr>
            <a:spLocks noGrp="1"/>
          </p:cNvSpPr>
          <p:nvPr>
            <p:ph type="title"/>
          </p:nvPr>
        </p:nvSpPr>
        <p:spPr/>
        <p:txBody>
          <a:bodyPr/>
          <a:lstStyle/>
          <a:p>
            <a:r>
              <a:rPr lang="en-US" b="1" i="0" dirty="0">
                <a:solidFill>
                  <a:srgbClr val="262626"/>
                </a:solidFill>
                <a:effectLst/>
                <a:latin typeface="Open Sans" panose="020B0606030504020204" pitchFamily="34" charset="0"/>
              </a:rPr>
              <a:t>International Hypertext </a:t>
            </a:r>
            <a:br>
              <a:rPr lang="en-US" b="0" i="0" dirty="0">
                <a:solidFill>
                  <a:srgbClr val="262626"/>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5F54ED0C-A9F0-6009-62EA-1B24FD9BB194}"/>
              </a:ext>
            </a:extLst>
          </p:cNvPr>
          <p:cNvSpPr>
            <a:spLocks noGrp="1"/>
          </p:cNvSpPr>
          <p:nvPr>
            <p:ph idx="1"/>
          </p:nvPr>
        </p:nvSpPr>
        <p:spPr/>
        <p:txBody>
          <a:bodyPr>
            <a:normAutofit/>
          </a:bodyPr>
          <a:lstStyle/>
          <a:p>
            <a:pPr algn="l"/>
            <a:r>
              <a:rPr lang="en-US" b="0" i="0" dirty="0">
                <a:solidFill>
                  <a:srgbClr val="262626"/>
                </a:solidFill>
                <a:effectLst/>
                <a:latin typeface="Open Sans" panose="020B0606030504020204" pitchFamily="34" charset="0"/>
              </a:rPr>
              <a:t>Hypertext refers to links among textual items, often indicated on a computer or website by key words set in underlined blue type, that, when highlighted by a pointer device (e.g. mouse, trackball, finger on a touch-sensitive screen) and selected or clicked, take the reader to the referent. These links are usually defined in terms of their activity and are referred to as hotlinks or hyperlinks or, increasingly commonly, simply links. The referent of the hyperlink might be a separate screen or so-called ‘page’ that obscures or replaces the first page, or simply a small box of text that appears to float above the initial page. </a:t>
            </a:r>
          </a:p>
          <a:p>
            <a:endParaRPr lang="en-IN" dirty="0"/>
          </a:p>
        </p:txBody>
      </p:sp>
      <p:sp>
        <p:nvSpPr>
          <p:cNvPr id="4" name="Slide Number Placeholder 3">
            <a:extLst>
              <a:ext uri="{FF2B5EF4-FFF2-40B4-BE49-F238E27FC236}">
                <a16:creationId xmlns:a16="http://schemas.microsoft.com/office/drawing/2014/main" id="{86B726D1-8344-7C79-3903-9F3D644F54A3}"/>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19166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B128-7100-0E99-DDFC-DA29450BDB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1045DE-3413-F172-C55C-2489CF448BBD}"/>
              </a:ext>
            </a:extLst>
          </p:cNvPr>
          <p:cNvSpPr>
            <a:spLocks noGrp="1"/>
          </p:cNvSpPr>
          <p:nvPr>
            <p:ph idx="1"/>
          </p:nvPr>
        </p:nvSpPr>
        <p:spPr/>
        <p:txBody>
          <a:bodyPr>
            <a:normAutofit fontScale="92500" lnSpcReduction="10000"/>
          </a:bodyPr>
          <a:lstStyle/>
          <a:p>
            <a:r>
              <a:rPr lang="en-US" b="0" i="0" dirty="0">
                <a:solidFill>
                  <a:srgbClr val="262626"/>
                </a:solidFill>
                <a:effectLst/>
                <a:latin typeface="Open Sans" panose="020B0606030504020204" pitchFamily="34" charset="0"/>
              </a:rPr>
              <a:t>For example, in a language-learning program, one might click on a hypertext link to go to one of several choices in a branching story and arrive at that link on another page, or simply click on a word to get a floating box offering its dictionary definition. Hypertext is often used to link text to materials traditionally contained in footnotes and annotations but may also include much more. Bolter (1991) explains the significance of hypertext: ‘Electronic text is the first text in which the elements of meaning, of structure, and of visual display are fundamentally unstable’ (p. 31). By this he means that electronic texts are subject to rearrangement and reordering by the user beyond the traditional linear organization of books. </a:t>
            </a:r>
            <a:endParaRPr lang="en-IN" dirty="0"/>
          </a:p>
        </p:txBody>
      </p:sp>
      <p:sp>
        <p:nvSpPr>
          <p:cNvPr id="4" name="Slide Number Placeholder 3">
            <a:extLst>
              <a:ext uri="{FF2B5EF4-FFF2-40B4-BE49-F238E27FC236}">
                <a16:creationId xmlns:a16="http://schemas.microsoft.com/office/drawing/2014/main" id="{6ECC6BA7-DEB3-2952-3F97-0DCED30323A6}"/>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3961858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8AA2-414C-E988-590C-9CFB0CF85A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B5349F-E270-4716-2095-2A21CC793C2F}"/>
              </a:ext>
            </a:extLst>
          </p:cNvPr>
          <p:cNvSpPr>
            <a:spLocks noGrp="1"/>
          </p:cNvSpPr>
          <p:nvPr>
            <p:ph idx="1"/>
          </p:nvPr>
        </p:nvSpPr>
        <p:spPr/>
        <p:txBody>
          <a:bodyPr>
            <a:normAutofit/>
          </a:bodyPr>
          <a:lstStyle/>
          <a:p>
            <a:r>
              <a:rPr lang="en-US" b="0" i="0" dirty="0">
                <a:solidFill>
                  <a:srgbClr val="262626"/>
                </a:solidFill>
                <a:effectLst/>
                <a:latin typeface="Open Sans" panose="020B0606030504020204" pitchFamily="34" charset="0"/>
              </a:rPr>
              <a:t>This has countless implications to the creation of language-learning materials where the sequence of learning is so often strictly predetermined, based on research as to the order of complexity of lexical items and structures. Computer Assisted Language Learning (ENG517) VU ©Copyright Virtual University of Pakistan 3 J.D. Bolter on footnotes: In a printed book, it would be intolerably pedantic to write footnotes to footnotes. But in the computer, writing in layers is quite natural, and reading in layers is effortless. </a:t>
            </a:r>
            <a:endParaRPr lang="en-IN" dirty="0"/>
          </a:p>
        </p:txBody>
      </p:sp>
      <p:sp>
        <p:nvSpPr>
          <p:cNvPr id="4" name="Slide Number Placeholder 3">
            <a:extLst>
              <a:ext uri="{FF2B5EF4-FFF2-40B4-BE49-F238E27FC236}">
                <a16:creationId xmlns:a16="http://schemas.microsoft.com/office/drawing/2014/main" id="{BB26EDD4-452C-71DB-8A40-75E3C02CA7B7}"/>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76155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A6EA-E179-8CCE-65E6-1BBDFA5C07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C74AB5-86AF-7DD6-84AA-E81C96C6930A}"/>
              </a:ext>
            </a:extLst>
          </p:cNvPr>
          <p:cNvSpPr>
            <a:spLocks noGrp="1"/>
          </p:cNvSpPr>
          <p:nvPr>
            <p:ph idx="1"/>
          </p:nvPr>
        </p:nvSpPr>
        <p:spPr/>
        <p:txBody>
          <a:bodyPr>
            <a:normAutofit/>
          </a:bodyPr>
          <a:lstStyle/>
          <a:p>
            <a:r>
              <a:rPr lang="en-US" b="0" i="0" dirty="0">
                <a:solidFill>
                  <a:srgbClr val="262626"/>
                </a:solidFill>
                <a:effectLst/>
                <a:latin typeface="Open Sans" panose="020B0606030504020204" pitchFamily="34" charset="0"/>
              </a:rPr>
              <a:t>All the individual paragraphs may be of equal importance in the whole text, which then becomes a network of interconnected writings. The network is designed by the author to be explored by the reader in precisely this peripatetic fashion. Bolter (1991: 15) The development of hypertext has been associated most closely with a constructivist model of learning and aspects of schema theory. </a:t>
            </a:r>
            <a:endParaRPr lang="en-IN" dirty="0"/>
          </a:p>
        </p:txBody>
      </p:sp>
      <p:sp>
        <p:nvSpPr>
          <p:cNvPr id="4" name="Slide Number Placeholder 3">
            <a:extLst>
              <a:ext uri="{FF2B5EF4-FFF2-40B4-BE49-F238E27FC236}">
                <a16:creationId xmlns:a16="http://schemas.microsoft.com/office/drawing/2014/main" id="{BBA7BD0E-1BD1-C7A0-D74B-16B268799BD6}"/>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07140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DB22-E3B5-160B-6C92-9BD4EDD8E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0B53DE-C03F-0E66-40CE-195848BE4A0E}"/>
              </a:ext>
            </a:extLst>
          </p:cNvPr>
          <p:cNvSpPr>
            <a:spLocks noGrp="1"/>
          </p:cNvSpPr>
          <p:nvPr>
            <p:ph idx="1"/>
          </p:nvPr>
        </p:nvSpPr>
        <p:spPr/>
        <p:txBody>
          <a:bodyPr/>
          <a:lstStyle/>
          <a:p>
            <a:pPr algn="just"/>
            <a:r>
              <a:rPr lang="en-US" b="0" i="0" dirty="0">
                <a:solidFill>
                  <a:srgbClr val="262626"/>
                </a:solidFill>
                <a:effectLst/>
                <a:latin typeface="Open Sans" panose="020B0606030504020204" pitchFamily="34" charset="0"/>
              </a:rPr>
              <a:t>But while the </a:t>
            </a:r>
            <a:r>
              <a:rPr lang="en-US" b="0" i="0" dirty="0" err="1">
                <a:solidFill>
                  <a:srgbClr val="262626"/>
                </a:solidFill>
                <a:effectLst/>
                <a:latin typeface="Open Sans" panose="020B0606030504020204" pitchFamily="34" charset="0"/>
              </a:rPr>
              <a:t>behaviourist</a:t>
            </a:r>
            <a:r>
              <a:rPr lang="en-US" b="0" i="0" dirty="0">
                <a:solidFill>
                  <a:srgbClr val="262626"/>
                </a:solidFill>
                <a:effectLst/>
                <a:latin typeface="Open Sans" panose="020B0606030504020204" pitchFamily="34" charset="0"/>
              </a:rPr>
              <a:t> model might use hypertext’s special features only to link text with explanations, tests and answers, the constructivist model might consider the same features and use them to encourage learners to evaluate the structure and the sequence of their own learning. This latter approach is more likely to accommodate collaboration and negotiation of meaning as it involves a greater degree of decision-making. </a:t>
            </a:r>
            <a:endParaRPr lang="en-IN" dirty="0"/>
          </a:p>
        </p:txBody>
      </p:sp>
      <p:sp>
        <p:nvSpPr>
          <p:cNvPr id="4" name="Slide Number Placeholder 3">
            <a:extLst>
              <a:ext uri="{FF2B5EF4-FFF2-40B4-BE49-F238E27FC236}">
                <a16:creationId xmlns:a16="http://schemas.microsoft.com/office/drawing/2014/main" id="{A00B34EF-5997-3493-8CF0-CE6B33A9668E}"/>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6497275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8101</TotalTime>
  <Words>896</Words>
  <Application>Microsoft Office PowerPoint</Application>
  <PresentationFormat>Widescreen</PresentationFormat>
  <Paragraphs>38</Paragraphs>
  <Slides>11</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23" baseType="lpstr">
      <vt:lpstr>Arial</vt:lpstr>
      <vt:lpstr>Arial Black</vt:lpstr>
      <vt:lpstr>Bookman Old Style</vt:lpstr>
      <vt:lpstr>Calibri</vt:lpstr>
      <vt:lpstr>Calibri Light</vt:lpstr>
      <vt:lpstr>Casper</vt:lpstr>
      <vt:lpstr>Open Sans</vt:lpstr>
      <vt:lpstr>Raleway ExtraBold</vt:lpstr>
      <vt:lpstr>Times New Roman</vt:lpstr>
      <vt:lpstr>1_Office Theme</vt:lpstr>
      <vt:lpstr>Contents Slide Master</vt:lpstr>
      <vt:lpstr>CorelDRAW</vt:lpstr>
      <vt:lpstr>PowerPoint Presentation</vt:lpstr>
      <vt:lpstr>Character set :- </vt:lpstr>
      <vt:lpstr>Character set :- </vt:lpstr>
      <vt:lpstr>Character set :- </vt:lpstr>
      <vt:lpstr>International Hypertext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Sabharwal</cp:lastModifiedBy>
  <cp:revision>433</cp:revision>
  <dcterms:created xsi:type="dcterms:W3CDTF">2019-01-09T10:33:58Z</dcterms:created>
  <dcterms:modified xsi:type="dcterms:W3CDTF">2022-06-28T08:56:45Z</dcterms:modified>
</cp:coreProperties>
</file>