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4A9012-AFA3-4C8F-B19B-E3A86D316685}"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A9012-AFA3-4C8F-B19B-E3A86D316685}"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A9012-AFA3-4C8F-B19B-E3A86D316685}"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A9012-AFA3-4C8F-B19B-E3A86D316685}"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A9012-AFA3-4C8F-B19B-E3A86D316685}" type="datetimeFigureOut">
              <a:rPr lang="en-US" smtClean="0"/>
              <a:pPr/>
              <a:t>9/14/2022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4A9012-AFA3-4C8F-B19B-E3A86D316685}" type="datetimeFigureOut">
              <a:rPr lang="en-US" smtClean="0"/>
              <a:pPr/>
              <a:t>9/14/2022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4A9012-AFA3-4C8F-B19B-E3A86D316685}" type="datetimeFigureOut">
              <a:rPr lang="en-US" smtClean="0"/>
              <a:pPr/>
              <a:t>9/14/2022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4A9012-AFA3-4C8F-B19B-E3A86D316685}" type="datetimeFigureOut">
              <a:rPr lang="en-US" smtClean="0"/>
              <a:pPr/>
              <a:t>9/14/2022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A9012-AFA3-4C8F-B19B-E3A86D316685}" type="datetimeFigureOut">
              <a:rPr lang="en-US" smtClean="0"/>
              <a:pPr/>
              <a:t>9/14/2022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A9012-AFA3-4C8F-B19B-E3A86D316685}" type="datetimeFigureOut">
              <a:rPr lang="en-US" smtClean="0"/>
              <a:pPr/>
              <a:t>9/14/2022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A9012-AFA3-4C8F-B19B-E3A86D316685}" type="datetimeFigureOut">
              <a:rPr lang="en-US" smtClean="0"/>
              <a:pPr/>
              <a:t>9/14/2022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9F70D-334D-4ED2-B204-041ADD80F0D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A9012-AFA3-4C8F-B19B-E3A86D316685}" type="datetimeFigureOut">
              <a:rPr lang="en-US" smtClean="0"/>
              <a:pPr/>
              <a:t>9/14/2022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9F70D-334D-4ED2-B204-041ADD80F0D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s.auckland.ac.nz/references/unix/digital/AQTLTBTE/DOCU_146.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Character set :- </a:t>
            </a:r>
            <a:endParaRPr lang="en-IN" dirty="0"/>
          </a:p>
        </p:txBody>
      </p:sp>
      <p:sp>
        <p:nvSpPr>
          <p:cNvPr id="3" name="Content Placeholder 2"/>
          <p:cNvSpPr>
            <a:spLocks noGrp="1"/>
          </p:cNvSpPr>
          <p:nvPr>
            <p:ph idx="1"/>
          </p:nvPr>
        </p:nvSpPr>
        <p:spPr/>
        <p:txBody>
          <a:bodyPr/>
          <a:lstStyle/>
          <a:p>
            <a:r>
              <a:rPr lang="en-IN" dirty="0" smtClean="0"/>
              <a:t>A character set </a:t>
            </a:r>
            <a:r>
              <a:rPr lang="en-IN" b="1" dirty="0" smtClean="0"/>
              <a:t>refers to the composite number of different characters that are being used and supported by a computer software and hardware</a:t>
            </a:r>
            <a:r>
              <a:rPr lang="en-IN" dirty="0" smtClean="0"/>
              <a:t>. It consists of codes, bit pattern or natural numbers used in defining some particular character.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1045DE-3413-F172-C55C-2489CF448BBD}"/>
              </a:ext>
            </a:extLst>
          </p:cNvPr>
          <p:cNvSpPr>
            <a:spLocks noGrp="1"/>
          </p:cNvSpPr>
          <p:nvPr>
            <p:ph idx="1"/>
          </p:nvPr>
        </p:nvSpPr>
        <p:spPr/>
        <p:txBody>
          <a:bodyPr>
            <a:normAutofit fontScale="77500" lnSpcReduction="20000"/>
          </a:bodyPr>
          <a:lstStyle/>
          <a:p>
            <a:r>
              <a:rPr lang="en-US" b="0" i="0" dirty="0">
                <a:solidFill>
                  <a:srgbClr val="262626"/>
                </a:solidFill>
                <a:effectLst/>
                <a:latin typeface="Open Sans" panose="020B0606030504020204" pitchFamily="34" charset="0"/>
              </a:rPr>
              <a:t>For example, in a language-learning program, one might click on a hypertext link to go to one of several choices in a branching story and arrive at that link on another page, or simply click on a word to get a floating box offering its dictionary definition. Hypertext is often used to link text to materials traditionally contained in footnotes and annotations but may also include much more. Bolter (1991) explains the significance of hypertext: ‘Electronic text is the first text in which the elements of meaning, of structure, and of visual display are fundamentally unstable’ (p. 31). By this he means that electronic texts are subject to rearrangement and reordering by the user beyond the traditional linear organization of books. </a:t>
            </a:r>
            <a:endParaRPr lang="en-IN" dirty="0"/>
          </a:p>
        </p:txBody>
      </p:sp>
      <p:sp>
        <p:nvSpPr>
          <p:cNvPr id="4" name="Slide Number Placeholder 3">
            <a:extLst>
              <a:ext uri="{FF2B5EF4-FFF2-40B4-BE49-F238E27FC236}">
                <a16:creationId xmlns:a16="http://schemas.microsoft.com/office/drawing/2014/main" xmlns="" id="{6ECC6BA7-DEB3-2952-3F97-0DCED30323A6}"/>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xmlns="" val="396185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B5349F-E270-4716-2095-2A21CC793C2F}"/>
              </a:ext>
            </a:extLst>
          </p:cNvPr>
          <p:cNvSpPr>
            <a:spLocks noGrp="1"/>
          </p:cNvSpPr>
          <p:nvPr>
            <p:ph idx="1"/>
          </p:nvPr>
        </p:nvSpPr>
        <p:spPr/>
        <p:txBody>
          <a:bodyPr>
            <a:normAutofit fontScale="85000" lnSpcReduction="10000"/>
          </a:bodyPr>
          <a:lstStyle/>
          <a:p>
            <a:r>
              <a:rPr lang="en-US" b="0" i="0" dirty="0">
                <a:solidFill>
                  <a:srgbClr val="262626"/>
                </a:solidFill>
                <a:effectLst/>
                <a:latin typeface="Open Sans" panose="020B0606030504020204" pitchFamily="34" charset="0"/>
              </a:rPr>
              <a:t>This has countless implications to the creation of language-learning materials where the sequence of learning is so often strictly predetermined, based on research as to the order of complexity of lexical items and structures. Computer Assisted Language Learning (ENG517) VU ©Copyright Virtual University of Pakistan 3 J.D. Bolter on footnotes: In a printed book, it would be intolerably pedantic to write footnotes to footnotes. But in the computer, writing in layers is quite natural, and reading in layers is effortless. </a:t>
            </a:r>
            <a:endParaRPr lang="en-IN" dirty="0"/>
          </a:p>
        </p:txBody>
      </p:sp>
      <p:sp>
        <p:nvSpPr>
          <p:cNvPr id="4" name="Slide Number Placeholder 3">
            <a:extLst>
              <a:ext uri="{FF2B5EF4-FFF2-40B4-BE49-F238E27FC236}">
                <a16:creationId xmlns:a16="http://schemas.microsoft.com/office/drawing/2014/main" xmlns="" id="{BB26EDD4-452C-71DB-8A40-75E3C02CA7B7}"/>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xmlns="" val="17615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0A6EA-E179-8CCE-65E6-1BBDFA5C07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1C74AB5-86AF-7DD6-84AA-E81C96C6930A}"/>
              </a:ext>
            </a:extLst>
          </p:cNvPr>
          <p:cNvSpPr>
            <a:spLocks noGrp="1"/>
          </p:cNvSpPr>
          <p:nvPr>
            <p:ph idx="1"/>
          </p:nvPr>
        </p:nvSpPr>
        <p:spPr/>
        <p:txBody>
          <a:bodyPr>
            <a:normAutofit lnSpcReduction="10000"/>
          </a:bodyPr>
          <a:lstStyle/>
          <a:p>
            <a:r>
              <a:rPr lang="en-US" b="0" i="0" dirty="0">
                <a:solidFill>
                  <a:srgbClr val="262626"/>
                </a:solidFill>
                <a:effectLst/>
                <a:latin typeface="Open Sans" panose="020B0606030504020204" pitchFamily="34" charset="0"/>
              </a:rPr>
              <a:t>All the individual paragraphs may be of equal importance in the whole text, which then becomes a network of interconnected writings. The network is designed by the author to be explored by the reader in precisely this peripatetic fashion. Bolter (1991: 15) The development of hypertext has been associated most closely with a constructivist model of learning and aspects of schema theory. </a:t>
            </a:r>
            <a:endParaRPr lang="en-IN" dirty="0"/>
          </a:p>
        </p:txBody>
      </p:sp>
      <p:sp>
        <p:nvSpPr>
          <p:cNvPr id="4" name="Slide Number Placeholder 3">
            <a:extLst>
              <a:ext uri="{FF2B5EF4-FFF2-40B4-BE49-F238E27FC236}">
                <a16:creationId xmlns:a16="http://schemas.microsoft.com/office/drawing/2014/main" xmlns="" id="{BBA7BD0E-1BD1-C7A0-D74B-16B268799BD6}"/>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xmlns="" val="2071405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xmlns="" id="{AD221F36-28F1-9CE7-37BD-5CAFD69B13A4}"/>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xmlns="" val="39375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8" name="Content Placeholder 7"/>
          <p:cNvSpPr>
            <a:spLocks noGrp="1"/>
          </p:cNvSpPr>
          <p:nvPr>
            <p:ph idx="1"/>
          </p:nvPr>
        </p:nvSpPr>
        <p:spPr>
          <a:xfrm>
            <a:off x="605790" y="1866106"/>
            <a:ext cx="78867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19753" y="-1377"/>
            <a:ext cx="1322634" cy="6278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What is character set give example?</a:t>
            </a:r>
            <a:br>
              <a:rPr lang="en-IN" dirty="0" smtClean="0"/>
            </a:br>
            <a:endParaRPr lang="en-IN" dirty="0"/>
          </a:p>
        </p:txBody>
      </p:sp>
      <p:sp>
        <p:nvSpPr>
          <p:cNvPr id="3" name="Content Placeholder 2"/>
          <p:cNvSpPr>
            <a:spLocks noGrp="1"/>
          </p:cNvSpPr>
          <p:nvPr>
            <p:ph idx="1"/>
          </p:nvPr>
        </p:nvSpPr>
        <p:spPr/>
        <p:txBody>
          <a:bodyPr/>
          <a:lstStyle/>
          <a:p>
            <a:r>
              <a:rPr lang="en-IN" dirty="0" smtClean="0"/>
              <a:t>A defined list of characters recognized by the computer hardware and software. Each character is represented by a number. The ASCII character set, for example, uses the numbers 0 through 127 to represent all English characters as well as special control characters.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the two main character sets?</a:t>
            </a:r>
            <a:endParaRPr lang="en-IN" dirty="0"/>
          </a:p>
        </p:txBody>
      </p:sp>
      <p:sp>
        <p:nvSpPr>
          <p:cNvPr id="3" name="Content Placeholder 2"/>
          <p:cNvSpPr>
            <a:spLocks noGrp="1"/>
          </p:cNvSpPr>
          <p:nvPr>
            <p:ph idx="1"/>
          </p:nvPr>
        </p:nvSpPr>
        <p:spPr/>
        <p:txBody>
          <a:bodyPr/>
          <a:lstStyle/>
          <a:p>
            <a:r>
              <a:rPr lang="en-IN" dirty="0" smtClean="0"/>
              <a:t>Two of the widest used character sets are </a:t>
            </a:r>
            <a:r>
              <a:rPr lang="en-IN" b="1" dirty="0" smtClean="0"/>
              <a:t>ASCII (American standard code for information interchange) and EBCDIC (extended binary coded decimal interchange code)</a:t>
            </a:r>
            <a:r>
              <a:rPr lang="en-IN" dirty="0" smtClean="0"/>
              <a:t>. EBCDIC is used primarily on IBM machines while ASCII, introduced in 1963, is in more general use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smtClean="0"/>
              <a:t>Different character sets exist; for example, one character set is based on the American Standard Code for Information Interchange (ASCII) definition of characters, while another set includes the Japanese kanji characters. The character set in use makes no difference to the compiler; each character simply has a unique value. C treats each character as a different integer value. The ASCII character set has fewer than 255 characters, and these characters can be represented in 8 bits or less. However, in some extended character sets, so many characters exist that some characters' representation requires more than 8 bits. A special type was created to accommodate these larger characters, called the </a:t>
            </a:r>
            <a:r>
              <a:rPr lang="en-IN" dirty="0" err="1" smtClean="0"/>
              <a:t>wchar_t</a:t>
            </a:r>
            <a:r>
              <a:rPr lang="en-IN" dirty="0" smtClean="0"/>
              <a:t> (or wide character) type.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smtClean="0">
                <a:latin typeface="Arial Black" pitchFamily="34" charset="0"/>
              </a:rPr>
              <a:t>Most ANSI-compatible C compilers accept the following ASCII characters for both the source and execution </a:t>
            </a:r>
            <a:r>
              <a:rPr lang="en-IN" b="1" dirty="0" smtClean="0">
                <a:latin typeface="Arial Black" pitchFamily="34" charset="0"/>
              </a:rPr>
              <a:t>character sets</a:t>
            </a:r>
            <a:r>
              <a:rPr lang="en-IN" b="1" dirty="0" smtClean="0"/>
              <a:t>.</a:t>
            </a:r>
            <a:endParaRPr lang="en-IN" b="1" dirty="0"/>
          </a:p>
        </p:txBody>
      </p:sp>
      <p:sp>
        <p:nvSpPr>
          <p:cNvPr id="3" name="Content Placeholder 2"/>
          <p:cNvSpPr>
            <a:spLocks noGrp="1"/>
          </p:cNvSpPr>
          <p:nvPr>
            <p:ph idx="1"/>
          </p:nvPr>
        </p:nvSpPr>
        <p:spPr/>
        <p:txBody>
          <a:bodyPr>
            <a:normAutofit fontScale="92500" lnSpcReduction="10000"/>
          </a:bodyPr>
          <a:lstStyle/>
          <a:p>
            <a:r>
              <a:rPr lang="en-IN" sz="3000" dirty="0" smtClean="0"/>
              <a:t>Each ASCII character corresponds to a numeric value. </a:t>
            </a:r>
            <a:r>
              <a:rPr lang="en-IN" sz="3000" dirty="0" smtClean="0">
                <a:hlinkClick r:id="rId2"/>
              </a:rPr>
              <a:t>Appendix C</a:t>
            </a:r>
            <a:r>
              <a:rPr lang="en-IN" sz="3000" dirty="0" smtClean="0"/>
              <a:t> lists the ASCII characters and their numeric values. </a:t>
            </a:r>
          </a:p>
          <a:p>
            <a:r>
              <a:rPr lang="en-IN" sz="3000" dirty="0" smtClean="0"/>
              <a:t>The 26 lowercase Roman characters: a b c d e f g h </a:t>
            </a:r>
            <a:r>
              <a:rPr lang="en-IN" sz="3000" dirty="0" err="1" smtClean="0"/>
              <a:t>i</a:t>
            </a:r>
            <a:r>
              <a:rPr lang="en-IN" sz="3000" dirty="0" smtClean="0"/>
              <a:t> j k l m n o p q r s t u v w x y z </a:t>
            </a:r>
          </a:p>
          <a:p>
            <a:r>
              <a:rPr lang="en-IN" sz="3000" dirty="0" smtClean="0"/>
              <a:t>The 26 uppercase Roman characters: A B C D E F G H I J K L M N O P Q R S T U V W X Y Z </a:t>
            </a:r>
          </a:p>
          <a:p>
            <a:r>
              <a:rPr lang="en-IN" sz="3000" dirty="0" smtClean="0"/>
              <a:t>The 10 decimal digits: 0 1 2 3 4 5 6 7 8 9 </a:t>
            </a:r>
          </a:p>
          <a:p>
            <a:r>
              <a:rPr lang="en-IN" sz="3000" dirty="0" smtClean="0"/>
              <a:t>The 30 graphic characters: ! # % ^ &amp; * ( ) - _ = + ~ ' " : ; ? / | \ { } [ ] , . &lt; &gt; $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Five white space characters</a:t>
            </a:r>
            <a:endParaRPr lang="en-IN" dirty="0"/>
          </a:p>
        </p:txBody>
      </p:sp>
      <p:sp>
        <p:nvSpPr>
          <p:cNvPr id="3" name="Content Placeholder 2"/>
          <p:cNvSpPr>
            <a:spLocks noGrp="1"/>
          </p:cNvSpPr>
          <p:nvPr>
            <p:ph idx="1"/>
          </p:nvPr>
        </p:nvSpPr>
        <p:spPr/>
        <p:txBody>
          <a:bodyPr/>
          <a:lstStyle/>
          <a:p>
            <a:r>
              <a:rPr lang="en-IN" dirty="0" smtClean="0"/>
              <a:t>Space  ( )  </a:t>
            </a:r>
          </a:p>
          <a:p>
            <a:r>
              <a:rPr lang="en-IN" dirty="0" smtClean="0"/>
              <a:t>Horizontal tab  (\t)</a:t>
            </a:r>
          </a:p>
          <a:p>
            <a:r>
              <a:rPr lang="en-IN" dirty="0" smtClean="0"/>
              <a:t>  Form feed  (\f) </a:t>
            </a:r>
          </a:p>
          <a:p>
            <a:r>
              <a:rPr lang="en-IN" dirty="0" smtClean="0"/>
              <a:t> Vertical tab  (\v) </a:t>
            </a:r>
          </a:p>
          <a:p>
            <a:r>
              <a:rPr lang="en-IN" dirty="0" smtClean="0"/>
              <a:t> New-line character  (\n)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ASCII execution character set also includes the following control characters</a:t>
            </a:r>
            <a:r>
              <a:rPr lang="en-IN" b="1" dirty="0" smtClean="0"/>
              <a:t>: </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New-line character (represented by \n in the source file), </a:t>
            </a:r>
          </a:p>
          <a:p>
            <a:r>
              <a:rPr lang="en-IN" dirty="0" smtClean="0"/>
              <a:t>Alert (bell) tone (\a ) </a:t>
            </a:r>
          </a:p>
          <a:p>
            <a:r>
              <a:rPr lang="en-IN" dirty="0" smtClean="0"/>
              <a:t>Backspace (\b ) </a:t>
            </a:r>
          </a:p>
          <a:p>
            <a:r>
              <a:rPr lang="en-IN" dirty="0" smtClean="0"/>
              <a:t>Carriage return (\r ) </a:t>
            </a:r>
          </a:p>
          <a:p>
            <a:r>
              <a:rPr lang="en-IN" dirty="0" smtClean="0"/>
              <a:t>Null character (\0 )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
            </a:r>
            <a:r>
              <a:rPr lang="en-IN" dirty="0" smtClean="0"/>
              <a:t>eference</a:t>
            </a:r>
            <a:endParaRPr lang="en-IN" dirty="0"/>
          </a:p>
        </p:txBody>
      </p:sp>
      <p:sp>
        <p:nvSpPr>
          <p:cNvPr id="3" name="Content Placeholder 2"/>
          <p:cNvSpPr>
            <a:spLocks noGrp="1"/>
          </p:cNvSpPr>
          <p:nvPr>
            <p:ph idx="1"/>
          </p:nvPr>
        </p:nvSpPr>
        <p:spPr/>
        <p:txBody>
          <a:bodyPr/>
          <a:lstStyle/>
          <a:p>
            <a:r>
              <a:rPr lang="en-IN" dirty="0" smtClean="0"/>
              <a:t>https://www.cs.auckland.ac.nz/references/unix/digital/AQTLTBTE/DOCU_003.HTM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A86C8-137B-6991-FFD3-0134C4E71C74}"/>
              </a:ext>
            </a:extLst>
          </p:cNvPr>
          <p:cNvSpPr>
            <a:spLocks noGrp="1"/>
          </p:cNvSpPr>
          <p:nvPr>
            <p:ph type="title"/>
          </p:nvPr>
        </p:nvSpPr>
        <p:spPr/>
        <p:txBody>
          <a:bodyPr>
            <a:normAutofit fontScale="90000"/>
          </a:bodyPr>
          <a:lstStyle/>
          <a:p>
            <a:r>
              <a:rPr lang="en-US" b="1" i="0" dirty="0">
                <a:solidFill>
                  <a:srgbClr val="262626"/>
                </a:solidFill>
                <a:effectLst/>
                <a:latin typeface="Open Sans" panose="020B0606030504020204" pitchFamily="34" charset="0"/>
              </a:rPr>
              <a:t>International Hypertext </a:t>
            </a:r>
            <a:r>
              <a:rPr lang="en-US" b="0" i="0" dirty="0">
                <a:solidFill>
                  <a:srgbClr val="262626"/>
                </a:solidFill>
                <a:effectLst/>
                <a:latin typeface="Open Sans" panose="020B0606030504020204" pitchFamily="34" charset="0"/>
              </a:rPr>
              <a:t/>
            </a:r>
            <a:br>
              <a:rPr lang="en-US" b="0" i="0" dirty="0">
                <a:solidFill>
                  <a:srgbClr val="262626"/>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5F54ED0C-A9F0-6009-62EA-1B24FD9BB194}"/>
              </a:ext>
            </a:extLst>
          </p:cNvPr>
          <p:cNvSpPr>
            <a:spLocks noGrp="1"/>
          </p:cNvSpPr>
          <p:nvPr>
            <p:ph idx="1"/>
          </p:nvPr>
        </p:nvSpPr>
        <p:spPr>
          <a:xfrm>
            <a:off x="571472" y="1142984"/>
            <a:ext cx="8229600" cy="4525963"/>
          </a:xfrm>
        </p:spPr>
        <p:txBody>
          <a:bodyPr>
            <a:normAutofit fontScale="85000" lnSpcReduction="20000"/>
          </a:bodyPr>
          <a:lstStyle/>
          <a:p>
            <a:pPr algn="l"/>
            <a:r>
              <a:rPr lang="en-US" b="0" i="0" dirty="0">
                <a:solidFill>
                  <a:srgbClr val="262626"/>
                </a:solidFill>
                <a:effectLst/>
                <a:latin typeface="Open Sans" panose="020B0606030504020204" pitchFamily="34" charset="0"/>
              </a:rPr>
              <a:t>Hypertext refers to links among textual items, often indicated on a computer or website by key words set in underlined blue type, that, when highlighted by a pointer device (e.g. mouse, trackball, finger on a touch-sensitive screen) and selected or clicked, take the reader to the referent. These links are usually defined in terms of their activity and are referred to as hotlinks or hyperlinks or, increasingly commonly, simply links. The referent of the hyperlink might be a separate screen or so-called ‘page’ that obscures or replaces the first page, or simply a small box of text that appears to float above the initial page. </a:t>
            </a:r>
          </a:p>
          <a:p>
            <a:endParaRPr lang="en-IN" dirty="0"/>
          </a:p>
        </p:txBody>
      </p:sp>
      <p:sp>
        <p:nvSpPr>
          <p:cNvPr id="4" name="Slide Number Placeholder 3">
            <a:extLst>
              <a:ext uri="{FF2B5EF4-FFF2-40B4-BE49-F238E27FC236}">
                <a16:creationId xmlns:a16="http://schemas.microsoft.com/office/drawing/2014/main" xmlns="" id="{86B726D1-8344-7C79-3903-9F3D644F54A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219166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917</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Character set :- </vt:lpstr>
      <vt:lpstr> What is character set give example? </vt:lpstr>
      <vt:lpstr>What are the two main character sets?</vt:lpstr>
      <vt:lpstr>Slide 4</vt:lpstr>
      <vt:lpstr>Most ANSI-compatible C compilers accept the following ASCII characters for both the source and execution character sets.</vt:lpstr>
      <vt:lpstr>Five white space characters</vt:lpstr>
      <vt:lpstr>ASCII execution character set also includes the following control characters:  </vt:lpstr>
      <vt:lpstr>Reference</vt:lpstr>
      <vt:lpstr>International Hypertext  </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set :- </dc:title>
  <dc:creator>Parveen Saini</dc:creator>
  <cp:lastModifiedBy>Parveen Saini</cp:lastModifiedBy>
  <cp:revision>2</cp:revision>
  <dcterms:created xsi:type="dcterms:W3CDTF">2022-09-14T08:02:04Z</dcterms:created>
  <dcterms:modified xsi:type="dcterms:W3CDTF">2022-09-14T08:45:13Z</dcterms:modified>
</cp:coreProperties>
</file>