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4" r:id="rId1"/>
    <p:sldMasterId id="2147483686" r:id="rId2"/>
  </p:sldMasterIdLst>
  <p:notesMasterIdLst>
    <p:notesMasterId r:id="rId106"/>
  </p:notesMasterIdLst>
  <p:handoutMasterIdLst>
    <p:handoutMasterId r:id="rId107"/>
  </p:handoutMasterIdLst>
  <p:sldIdLst>
    <p:sldId id="389" r:id="rId3"/>
    <p:sldId id="277" r:id="rId4"/>
    <p:sldId id="302" r:id="rId5"/>
    <p:sldId id="300" r:id="rId6"/>
    <p:sldId id="301" r:id="rId7"/>
    <p:sldId id="299" r:id="rId8"/>
    <p:sldId id="303" r:id="rId9"/>
    <p:sldId id="304" r:id="rId10"/>
    <p:sldId id="306" r:id="rId11"/>
    <p:sldId id="307" r:id="rId12"/>
    <p:sldId id="305" r:id="rId13"/>
    <p:sldId id="291" r:id="rId14"/>
    <p:sldId id="292" r:id="rId15"/>
    <p:sldId id="293" r:id="rId16"/>
    <p:sldId id="294" r:id="rId17"/>
    <p:sldId id="295" r:id="rId18"/>
    <p:sldId id="296" r:id="rId19"/>
    <p:sldId id="297" r:id="rId20"/>
    <p:sldId id="298"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7" r:id="rId101"/>
    <p:sldId id="388" r:id="rId102"/>
    <p:sldId id="288" r:id="rId103"/>
    <p:sldId id="289" r:id="rId104"/>
    <p:sldId id="279"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B3F5B"/>
    <a:srgbClr val="ED8137"/>
    <a:srgbClr val="BC8F00"/>
    <a:srgbClr val="860000"/>
    <a:srgbClr val="00B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3" autoAdjust="0"/>
    <p:restoredTop sz="94752" autoAdjust="0"/>
  </p:normalViewPr>
  <p:slideViewPr>
    <p:cSldViewPr snapToGrid="0">
      <p:cViewPr varScale="1">
        <p:scale>
          <a:sx n="63" d="100"/>
          <a:sy n="63" d="100"/>
        </p:scale>
        <p:origin x="-126" y="-19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handoutMaster" Target="handoutMasters/handout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ulsarinstruments.com/en/post/understanding-decibels-decibel-scale-and-noise-measurement-units" TargetMode="External"/><Relationship Id="rId2" Type="http://schemas.openxmlformats.org/officeDocument/2006/relationships/hyperlink" Target="https://science.howstuffworks.com/question124.htm"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headphonesty.com/2020/04/best-audio-file-formats-explaine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83275"/>
          </a:xfrm>
        </p:spPr>
        <p:txBody>
          <a:bodyPr>
            <a:normAutofit/>
          </a:bodyPr>
          <a:lstStyle/>
          <a:p>
            <a:pPr algn="ctr"/>
            <a:r>
              <a:rPr lang="en-US" sz="8000" b="1" dirty="0" smtClean="0">
                <a:solidFill>
                  <a:srgbClr val="FF0000"/>
                </a:solidFill>
              </a:rPr>
              <a:t>Multimedia Technologies</a:t>
            </a:r>
            <a:br>
              <a:rPr lang="en-US" sz="8000"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20CST-334</a:t>
            </a: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
            </a:r>
            <a:br>
              <a:rPr lang="en-US" b="1" dirty="0" smtClean="0">
                <a:solidFill>
                  <a:srgbClr val="FF0000"/>
                </a:solidFill>
              </a:rPr>
            </a:br>
            <a:r>
              <a:rPr lang="en-US" sz="6600" b="1" dirty="0" smtClean="0">
                <a:solidFill>
                  <a:srgbClr val="FF0000"/>
                </a:solidFill>
              </a:rPr>
              <a:t>Unit 2 </a:t>
            </a:r>
            <a:endParaRPr lang="en-US" sz="6600" b="1" dirty="0">
              <a:solidFill>
                <a:srgbClr val="FF0000"/>
              </a:solidFill>
            </a:endParaRPr>
          </a:p>
        </p:txBody>
      </p:sp>
      <p:sp>
        <p:nvSpPr>
          <p:cNvPr id="3" name="Content Placeholder 2"/>
          <p:cNvSpPr>
            <a:spLocks noGrp="1"/>
          </p:cNvSpPr>
          <p:nvPr>
            <p:ph idx="1"/>
          </p:nvPr>
        </p:nvSpPr>
        <p:spPr/>
        <p:txBody>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solidFill>
                  <a:srgbClr val="FF0000"/>
                </a:solidFill>
              </a:rPr>
              <a:pPr/>
              <a:t>1</a:t>
            </a:fld>
            <a:endParaRPr lang="en-US">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latin typeface="Times New Roman" pitchFamily="1" charset="0"/>
              </a:rPr>
              <a:t>FDM demultiplexing example</a:t>
            </a:r>
            <a:br>
              <a:rPr lang="en-US" b="1" dirty="0" smtClean="0">
                <a:solidFill>
                  <a:srgbClr val="FF0000"/>
                </a:solidFill>
                <a:latin typeface="Times New Roman" pitchFamily="1" charset="0"/>
              </a:rPr>
            </a:b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6"/>
          <p:cNvPicPr>
            <a:picLocks noChangeAspect="1" noChangeArrowheads="1"/>
          </p:cNvPicPr>
          <p:nvPr/>
        </p:nvPicPr>
        <p:blipFill>
          <a:blip r:embed="rId2"/>
          <a:srcRect/>
          <a:stretch>
            <a:fillRect/>
          </a:stretch>
        </p:blipFill>
        <p:spPr bwMode="auto">
          <a:xfrm>
            <a:off x="1141557" y="1801091"/>
            <a:ext cx="10032781" cy="43295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9C53E-A588-785E-7A23-60F20D801AAC}"/>
              </a:ext>
            </a:extLst>
          </p:cNvPr>
          <p:cNvSpPr>
            <a:spLocks noGrp="1"/>
          </p:cNvSpPr>
          <p:nvPr>
            <p:ph type="title"/>
          </p:nvPr>
        </p:nvSpPr>
        <p:spPr>
          <a:xfrm>
            <a:off x="838200" y="365125"/>
            <a:ext cx="11353800" cy="1325563"/>
          </a:xfrm>
        </p:spPr>
        <p:txBody>
          <a:bodyPr>
            <a:normAutofit fontScale="90000"/>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4" name="Slide Number Placeholder 3">
            <a:extLst>
              <a:ext uri="{FF2B5EF4-FFF2-40B4-BE49-F238E27FC236}">
                <a16:creationId xmlns="" xmlns:a16="http://schemas.microsoft.com/office/drawing/2014/main" id="{02661317-FE37-32BC-D734-8B6A9567E038}"/>
              </a:ext>
            </a:extLst>
          </p:cNvPr>
          <p:cNvSpPr>
            <a:spLocks noGrp="1"/>
          </p:cNvSpPr>
          <p:nvPr>
            <p:ph type="sldNum" sz="quarter" idx="12"/>
          </p:nvPr>
        </p:nvSpPr>
        <p:spPr/>
        <p:txBody>
          <a:bodyPr/>
          <a:lstStyle/>
          <a:p>
            <a:fld id="{BDCDBBEF-AA6C-4BA6-85B2-A17D7F280E38}" type="slidenum">
              <a:rPr lang="en-US" smtClean="0"/>
              <a:pPr/>
              <a:t>100</a:t>
            </a:fld>
            <a:endParaRPr lang="en-US"/>
          </a:p>
        </p:txBody>
      </p:sp>
      <p:pic>
        <p:nvPicPr>
          <p:cNvPr id="4098" name="Picture 2" descr="Editing vs. Retouching | What's the Difference? - janetdphotography.com"/>
          <p:cNvPicPr>
            <a:picLocks noGrp="1" noChangeAspect="1" noChangeArrowheads="1"/>
          </p:cNvPicPr>
          <p:nvPr>
            <p:ph idx="1"/>
          </p:nvPr>
        </p:nvPicPr>
        <p:blipFill>
          <a:blip r:embed="rId2"/>
          <a:srcRect/>
          <a:stretch>
            <a:fillRect/>
          </a:stretch>
        </p:blipFill>
        <p:spPr bwMode="auto">
          <a:xfrm>
            <a:off x="1817553" y="1630680"/>
            <a:ext cx="8804727" cy="4360962"/>
          </a:xfrm>
          <a:prstGeom prst="rect">
            <a:avLst/>
          </a:prstGeom>
          <a:noFill/>
        </p:spPr>
      </p:pic>
    </p:spTree>
    <p:extLst>
      <p:ext uri="{BB962C8B-B14F-4D97-AF65-F5344CB8AC3E}">
        <p14:creationId xmlns="" xmlns:p14="http://schemas.microsoft.com/office/powerpoint/2010/main" val="345102003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525D4-3B28-C33E-2073-A725B39C4102}"/>
              </a:ext>
            </a:extLst>
          </p:cNvPr>
          <p:cNvSpPr>
            <a:spLocks noGrp="1"/>
          </p:cNvSpPr>
          <p:nvPr>
            <p:ph type="title"/>
          </p:nvPr>
        </p:nvSpPr>
        <p:spPr/>
        <p:txBody>
          <a:bodyPr>
            <a:normAutofit/>
          </a:bodyPr>
          <a:lstStyle/>
          <a:p>
            <a:r>
              <a:rPr lang="en-IN" sz="4800" b="1" dirty="0">
                <a:solidFill>
                  <a:srgbClr val="FF0000"/>
                </a:solidFill>
              </a:rPr>
              <a:t>Reference and text </a:t>
            </a:r>
            <a:r>
              <a:rPr lang="en-IN" sz="4800" b="1" dirty="0" smtClean="0">
                <a:solidFill>
                  <a:srgbClr val="FF0000"/>
                </a:solidFill>
              </a:rPr>
              <a:t>books </a:t>
            </a:r>
            <a:endParaRPr lang="en-IN" sz="4800" b="1" dirty="0">
              <a:solidFill>
                <a:srgbClr val="FF0000"/>
              </a:solidFill>
            </a:endParaRPr>
          </a:p>
        </p:txBody>
      </p:sp>
      <p:sp>
        <p:nvSpPr>
          <p:cNvPr id="3" name="Content Placeholder 2">
            <a:extLst>
              <a:ext uri="{FF2B5EF4-FFF2-40B4-BE49-F238E27FC236}">
                <a16:creationId xmlns:a16="http://schemas.microsoft.com/office/drawing/2014/main" xmlns="" id="{E8401E53-F8B9-53F3-DD67-29C08A79FFAA}"/>
              </a:ext>
            </a:extLst>
          </p:cNvPr>
          <p:cNvSpPr>
            <a:spLocks noGrp="1"/>
          </p:cNvSpPr>
          <p:nvPr>
            <p:ph idx="1"/>
          </p:nvPr>
        </p:nvSpPr>
        <p:spPr/>
        <p:txBody>
          <a:bodyPr>
            <a:normAutofit/>
          </a:bodyPr>
          <a:lstStyle/>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TEXT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Tay Vaughan, “Multimedia making it work”, Tata McGraw-Hill, 2008.</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Rajneesh Aggarwal &amp; B. B Tiwari, “Multimedia Systems”, Excel Publication, New Delhi, 2007.</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Li &amp; Drew, “Fundamentals of Multimedia”, Pearson Education,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53975"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REFERENCE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Parekh Ranjan, “Principles of Multimedia”, Tata McGraw-Hill, 2007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Anirban Mukhopadhyay and Arup Chattopadhyay, “Introduction to Computer Graphics and Multimedia”, Second Edition, Vikas Publishing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sp>
        <p:nvSpPr>
          <p:cNvPr id="4" name="Slide Number Placeholder 3">
            <a:extLst>
              <a:ext uri="{FF2B5EF4-FFF2-40B4-BE49-F238E27FC236}">
                <a16:creationId xmlns:a16="http://schemas.microsoft.com/office/drawing/2014/main" xmlns="" id="{3A8E197D-9BA3-5046-A0DB-AB3E06E179B9}"/>
              </a:ext>
            </a:extLst>
          </p:cNvPr>
          <p:cNvSpPr>
            <a:spLocks noGrp="1"/>
          </p:cNvSpPr>
          <p:nvPr>
            <p:ph type="sldNum" sz="quarter" idx="12"/>
          </p:nvPr>
        </p:nvSpPr>
        <p:spPr/>
        <p:txBody>
          <a:bodyPr/>
          <a:lstStyle/>
          <a:p>
            <a:fld id="{BDCDBBEF-AA6C-4BA6-85B2-A17D7F280E38}" type="slidenum">
              <a:rPr lang="en-US" smtClean="0"/>
              <a:pPr/>
              <a:t>101</a:t>
            </a:fld>
            <a:endParaRPr lang="en-US"/>
          </a:p>
        </p:txBody>
      </p:sp>
    </p:spTree>
    <p:extLst>
      <p:ext uri="{BB962C8B-B14F-4D97-AF65-F5344CB8AC3E}">
        <p14:creationId xmlns:p14="http://schemas.microsoft.com/office/powerpoint/2010/main" xmlns="" val="294393301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xmlns="" id="{AD221F36-28F1-9CE7-37BD-5CAFD69B13A4}"/>
              </a:ext>
            </a:extLst>
          </p:cNvPr>
          <p:cNvSpPr>
            <a:spLocks noGrp="1"/>
          </p:cNvSpPr>
          <p:nvPr>
            <p:ph type="sldNum" sz="quarter" idx="12"/>
          </p:nvPr>
        </p:nvSpPr>
        <p:spPr/>
        <p:txBody>
          <a:bodyPr/>
          <a:lstStyle/>
          <a:p>
            <a:fld id="{BDCDBBEF-AA6C-4BA6-85B2-A17D7F280E38}" type="slidenum">
              <a:rPr lang="en-US" smtClean="0"/>
              <a:pPr/>
              <a:t>102</a:t>
            </a:fld>
            <a:endParaRPr lang="en-US"/>
          </a:p>
        </p:txBody>
      </p:sp>
    </p:spTree>
    <p:extLst>
      <p:ext uri="{BB962C8B-B14F-4D97-AF65-F5344CB8AC3E}">
        <p14:creationId xmlns:p14="http://schemas.microsoft.com/office/powerpoint/2010/main" xmlns="" val="3937592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103</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6043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Rubik"/>
              </a:rPr>
              <a:t>Frequency, Bandwidth and </a:t>
            </a:r>
            <a:r>
              <a:rPr lang="en-US" dirty="0" smtClean="0">
                <a:solidFill>
                  <a:srgbClr val="FF0000"/>
                </a:solidFill>
                <a:latin typeface="Rubik"/>
              </a:rPr>
              <a:t>Efficiency</a:t>
            </a:r>
            <a:endParaRPr lang="en-US" dirty="0">
              <a:solidFill>
                <a:srgbClr val="FF0000"/>
              </a:solidFill>
              <a:latin typeface="Rubik"/>
            </a:endParaRPr>
          </a:p>
        </p:txBody>
      </p:sp>
      <p:sp>
        <p:nvSpPr>
          <p:cNvPr id="3" name="Content Placeholder 2"/>
          <p:cNvSpPr>
            <a:spLocks noGrp="1"/>
          </p:cNvSpPr>
          <p:nvPr>
            <p:ph idx="1"/>
          </p:nvPr>
        </p:nvSpPr>
        <p:spPr/>
        <p:txBody>
          <a:bodyPr>
            <a:normAutofit lnSpcReduction="10000"/>
          </a:bodyPr>
          <a:lstStyle/>
          <a:p>
            <a:pPr algn="just"/>
            <a:endParaRPr lang="en-US" dirty="0" smtClean="0">
              <a:solidFill>
                <a:srgbClr val="222222"/>
              </a:solidFill>
              <a:latin typeface="Lato" panose="020B0604020202020204" pitchFamily="34" charset="0"/>
            </a:endParaRPr>
          </a:p>
          <a:p>
            <a:pPr algn="just"/>
            <a:r>
              <a:rPr lang="en-US" dirty="0" smtClean="0">
                <a:solidFill>
                  <a:srgbClr val="222222"/>
                </a:solidFill>
                <a:latin typeface="Lato" panose="020B0604020202020204" pitchFamily="34" charset="0"/>
              </a:rPr>
              <a:t>Bandwidth and frequency both are the measuring terms of networking. </a:t>
            </a:r>
          </a:p>
          <a:p>
            <a:pPr algn="just"/>
            <a:r>
              <a:rPr lang="en-US" dirty="0" smtClean="0">
                <a:solidFill>
                  <a:srgbClr val="222222"/>
                </a:solidFill>
                <a:latin typeface="Lato" panose="020B0604020202020204" pitchFamily="34" charset="0"/>
              </a:rPr>
              <a:t>The basic difference between bandwidth and frequency is that bandwidth measures the amount of data transferred per second.</a:t>
            </a:r>
          </a:p>
          <a:p>
            <a:pPr algn="just"/>
            <a:r>
              <a:rPr lang="en-US" dirty="0" smtClean="0">
                <a:solidFill>
                  <a:srgbClr val="222222"/>
                </a:solidFill>
                <a:latin typeface="Lato" panose="020B0604020202020204" pitchFamily="34" charset="0"/>
              </a:rPr>
              <a:t>Frequency measure the number of oscillation of the data signal per second.  </a:t>
            </a:r>
          </a:p>
          <a:p>
            <a:pPr algn="just"/>
            <a:r>
              <a:rPr lang="en-US" dirty="0" smtClean="0"/>
              <a:t>Efficiency can be achieved by multiplexing; i.e., sharing of the bandwidth between multiple users. </a:t>
            </a:r>
          </a:p>
          <a:p>
            <a:pPr algn="just"/>
            <a:endParaRPr lang="en-IN"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rPr>
              <a:t>Digitization of </a:t>
            </a:r>
            <a:r>
              <a:rPr lang="en-US" sz="4000" b="1" dirty="0" smtClean="0">
                <a:solidFill>
                  <a:srgbClr val="FF0000"/>
                </a:solidFill>
              </a:rPr>
              <a:t>sound</a:t>
            </a:r>
            <a:endParaRPr lang="en-US" sz="4000" b="1" dirty="0">
              <a:solidFill>
                <a:srgbClr val="FF0000"/>
              </a:solidFill>
            </a:endParaRPr>
          </a:p>
        </p:txBody>
      </p:sp>
      <p:sp>
        <p:nvSpPr>
          <p:cNvPr id="3" name="Content Placeholder 2"/>
          <p:cNvSpPr>
            <a:spLocks noGrp="1"/>
          </p:cNvSpPr>
          <p:nvPr>
            <p:ph idx="1"/>
          </p:nvPr>
        </p:nvSpPr>
        <p:spPr>
          <a:xfrm>
            <a:off x="838200" y="1790700"/>
            <a:ext cx="10515600" cy="4156084"/>
          </a:xfrm>
        </p:spPr>
        <p:txBody>
          <a:bodyPr/>
          <a:lstStyle/>
          <a:p>
            <a:pPr marL="0" indent="0">
              <a:buNone/>
            </a:pPr>
            <a:r>
              <a:rPr lang="en-US" b="1" i="0" dirty="0">
                <a:solidFill>
                  <a:srgbClr val="000000"/>
                </a:solidFill>
                <a:effectLst/>
                <a:latin typeface="Nunito" pitchFamily="2" charset="0"/>
              </a:rPr>
              <a:t>Encoding</a:t>
            </a:r>
            <a:r>
              <a:rPr lang="en-US" b="0" i="0" dirty="0">
                <a:solidFill>
                  <a:srgbClr val="000000"/>
                </a:solidFill>
                <a:effectLst/>
                <a:latin typeface="Nunito" pitchFamily="2" charset="0"/>
              </a:rPr>
              <a:t> - Encoding converts the integer base-10 number to a base-2 that is a binary number. The output is a binary expression in which each bit is either a 1(pulse) or a 0(no pulse).</a:t>
            </a:r>
          </a:p>
          <a:p>
            <a:pPr marL="0" indent="0">
              <a:buNone/>
            </a:pPr>
            <a:endParaRPr lang="en-US" dirty="0">
              <a:solidFill>
                <a:srgbClr val="000000"/>
              </a:solidFill>
              <a:latin typeface="Nunito" pitchFamily="2" charset="0"/>
            </a:endParaRPr>
          </a:p>
          <a:p>
            <a:pPr marL="0" indent="0">
              <a:buNone/>
            </a:pPr>
            <a:endParaRPr lang="en-US" b="0" i="0" dirty="0">
              <a:solidFill>
                <a:srgbClr val="000000"/>
              </a:solidFill>
              <a:effectLst/>
              <a:latin typeface="Nunito" pitchFamily="2" charset="0"/>
            </a:endParaRPr>
          </a:p>
          <a:p>
            <a:pPr marL="0" indent="0">
              <a:buNone/>
            </a:pPr>
            <a:endParaRPr lang="en-US" b="0" i="0" dirty="0">
              <a:solidFill>
                <a:srgbClr val="000000"/>
              </a:solidFill>
              <a:effectLst/>
              <a:latin typeface="Nunito" pitchFamily="2"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6146" name="Picture 2" descr="Digitization of Analog Signal">
            <a:extLst>
              <a:ext uri="{FF2B5EF4-FFF2-40B4-BE49-F238E27FC236}">
                <a16:creationId xmlns:a16="http://schemas.microsoft.com/office/drawing/2014/main" xmlns="" id="{8A8054C5-EDA0-AA98-4AC9-6E13A7126D6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29000" y="3429000"/>
            <a:ext cx="5334000" cy="19288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28178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947D5-D3E6-0F18-B182-3D94D7CE13B1}"/>
              </a:ext>
            </a:extLst>
          </p:cNvPr>
          <p:cNvSpPr>
            <a:spLocks noGrp="1"/>
          </p:cNvSpPr>
          <p:nvPr>
            <p:ph type="title"/>
          </p:nvPr>
        </p:nvSpPr>
        <p:spPr/>
        <p:txBody>
          <a:bodyPr/>
          <a:lstStyle/>
          <a:p>
            <a:r>
              <a:rPr lang="en-IN" b="0" i="0" dirty="0">
                <a:solidFill>
                  <a:srgbClr val="FF0000"/>
                </a:solidFill>
                <a:effectLst/>
                <a:latin typeface="Rubik"/>
              </a:rPr>
              <a:t>Frequency and </a:t>
            </a:r>
            <a:r>
              <a:rPr lang="en-IN" b="0" i="0" dirty="0" smtClean="0">
                <a:solidFill>
                  <a:srgbClr val="FF0000"/>
                </a:solidFill>
                <a:effectLst/>
                <a:latin typeface="Rubik"/>
              </a:rPr>
              <a:t>Bandwidth </a:t>
            </a:r>
            <a:endParaRPr lang="en-IN" dirty="0">
              <a:solidFill>
                <a:srgbClr val="FF0000"/>
              </a:solidFill>
            </a:endParaRPr>
          </a:p>
        </p:txBody>
      </p:sp>
      <p:sp>
        <p:nvSpPr>
          <p:cNvPr id="3" name="Content Placeholder 2">
            <a:extLst>
              <a:ext uri="{FF2B5EF4-FFF2-40B4-BE49-F238E27FC236}">
                <a16:creationId xmlns:a16="http://schemas.microsoft.com/office/drawing/2014/main" xmlns="" id="{3A9B8E52-6131-95B0-409C-75FADAFC300D}"/>
              </a:ext>
            </a:extLst>
          </p:cNvPr>
          <p:cNvSpPr>
            <a:spLocks noGrp="1"/>
          </p:cNvSpPr>
          <p:nvPr>
            <p:ph idx="1"/>
          </p:nvPr>
        </p:nvSpPr>
        <p:spPr/>
        <p:txBody>
          <a:bodyPr/>
          <a:lstStyle/>
          <a:p>
            <a:pPr algn="just"/>
            <a:endParaRPr lang="en-US" b="0" i="0" dirty="0">
              <a:solidFill>
                <a:srgbClr val="222222"/>
              </a:solidFill>
              <a:effectLst/>
              <a:latin typeface="Lato" panose="020B0604020202020204" pitchFamily="34" charset="0"/>
            </a:endParaRPr>
          </a:p>
          <a:p>
            <a:pPr algn="just"/>
            <a:r>
              <a:rPr lang="en-US" b="0" i="0" dirty="0">
                <a:solidFill>
                  <a:srgbClr val="222222"/>
                </a:solidFill>
                <a:effectLst/>
                <a:latin typeface="Lato" panose="020B0604020202020204" pitchFamily="34" charset="0"/>
              </a:rPr>
              <a:t>Bandwidth and frequency both are the measuring terms of networking. The basic difference between bandwidth and frequency is that bandwidth measures the amount of data transferred per second whereas the frequency measure the number of oscillation of the data signal per second. Let us study the comparison chart of the bandwidth and frequency.</a:t>
            </a:r>
            <a:endParaRPr lang="en-IN" dirty="0"/>
          </a:p>
        </p:txBody>
      </p:sp>
      <p:sp>
        <p:nvSpPr>
          <p:cNvPr id="4" name="Slide Number Placeholder 3">
            <a:extLst>
              <a:ext uri="{FF2B5EF4-FFF2-40B4-BE49-F238E27FC236}">
                <a16:creationId xmlns:a16="http://schemas.microsoft.com/office/drawing/2014/main" xmlns="" id="{774F2BB2-48C8-599E-C9B5-00519B0E00AA}"/>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xmlns="" val="1386493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947D5-D3E6-0F18-B182-3D94D7CE13B1}"/>
              </a:ext>
            </a:extLst>
          </p:cNvPr>
          <p:cNvSpPr>
            <a:spLocks noGrp="1"/>
          </p:cNvSpPr>
          <p:nvPr>
            <p:ph type="title"/>
          </p:nvPr>
        </p:nvSpPr>
        <p:spPr/>
        <p:txBody>
          <a:bodyPr/>
          <a:lstStyle/>
          <a:p>
            <a:r>
              <a:rPr lang="en-IN" b="0" i="0" dirty="0">
                <a:solidFill>
                  <a:srgbClr val="FF0000"/>
                </a:solidFill>
                <a:effectLst/>
                <a:latin typeface="Rubik"/>
              </a:rPr>
              <a:t>Frequency and </a:t>
            </a:r>
            <a:r>
              <a:rPr lang="en-IN" b="0" i="0" dirty="0" smtClean="0">
                <a:solidFill>
                  <a:srgbClr val="FF0000"/>
                </a:solidFill>
                <a:effectLst/>
                <a:latin typeface="Rubik"/>
              </a:rPr>
              <a:t>Bandwidth </a:t>
            </a:r>
            <a:endParaRPr lang="en-IN" dirty="0">
              <a:solidFill>
                <a:srgbClr val="FF0000"/>
              </a:solidFill>
            </a:endParaRPr>
          </a:p>
        </p:txBody>
      </p:sp>
      <p:graphicFrame>
        <p:nvGraphicFramePr>
          <p:cNvPr id="5" name="Content Placeholder 4">
            <a:extLst>
              <a:ext uri="{FF2B5EF4-FFF2-40B4-BE49-F238E27FC236}">
                <a16:creationId xmlns:a16="http://schemas.microsoft.com/office/drawing/2014/main" xmlns="" id="{6986B34C-553A-E12E-62DE-0E5EA98215BB}"/>
              </a:ext>
            </a:extLst>
          </p:cNvPr>
          <p:cNvGraphicFramePr>
            <a:graphicFrameLocks noGrp="1"/>
          </p:cNvGraphicFramePr>
          <p:nvPr>
            <p:ph idx="1"/>
          </p:nvPr>
        </p:nvGraphicFramePr>
        <p:xfrm>
          <a:off x="2521527" y="1884218"/>
          <a:ext cx="6830292" cy="3580116"/>
        </p:xfrm>
        <a:graphic>
          <a:graphicData uri="http://schemas.openxmlformats.org/drawingml/2006/table">
            <a:tbl>
              <a:tblPr/>
              <a:tblGrid>
                <a:gridCol w="2276764">
                  <a:extLst>
                    <a:ext uri="{9D8B030D-6E8A-4147-A177-3AD203B41FA5}">
                      <a16:colId xmlns:a16="http://schemas.microsoft.com/office/drawing/2014/main" xmlns="" val="1076914241"/>
                    </a:ext>
                  </a:extLst>
                </a:gridCol>
                <a:gridCol w="2276764">
                  <a:extLst>
                    <a:ext uri="{9D8B030D-6E8A-4147-A177-3AD203B41FA5}">
                      <a16:colId xmlns:a16="http://schemas.microsoft.com/office/drawing/2014/main" xmlns="" val="3338087585"/>
                    </a:ext>
                  </a:extLst>
                </a:gridCol>
                <a:gridCol w="2276764">
                  <a:extLst>
                    <a:ext uri="{9D8B030D-6E8A-4147-A177-3AD203B41FA5}">
                      <a16:colId xmlns:a16="http://schemas.microsoft.com/office/drawing/2014/main" xmlns="" val="114561069"/>
                    </a:ext>
                  </a:extLst>
                </a:gridCol>
              </a:tblGrid>
              <a:tr h="857736">
                <a:tc>
                  <a:txBody>
                    <a:bodyPr/>
                    <a:lstStyle/>
                    <a:p>
                      <a:pPr algn="ctr" fontAlgn="ctr"/>
                      <a:r>
                        <a:rPr lang="en-IN" b="1" cap="all" dirty="0">
                          <a:effectLst/>
                        </a:rPr>
                        <a:t>BASIS FOR COMPARISON</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b="1" cap="all">
                          <a:effectLst/>
                        </a:rPr>
                        <a:t>BANDWIDTH</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b="1" cap="all">
                          <a:effectLst/>
                        </a:rPr>
                        <a:t>FREQUENCY</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xmlns="" val="1271930910"/>
                  </a:ext>
                </a:extLst>
              </a:tr>
              <a:tr h="2200280">
                <a:tc>
                  <a:txBody>
                    <a:bodyPr/>
                    <a:lstStyle/>
                    <a:p>
                      <a:pPr algn="l" fontAlgn="t"/>
                      <a:r>
                        <a:rPr lang="en-IN">
                          <a:effectLst/>
                        </a:rPr>
                        <a:t>Basic</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Bandwidth measures the amount of data that can be transmitted in per unit time.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Frequency measures the number of occurrences of a repeating event per unit time.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466234874"/>
                  </a:ext>
                </a:extLst>
              </a:tr>
              <a:tr h="522100">
                <a:tc>
                  <a:txBody>
                    <a:bodyPr/>
                    <a:lstStyle/>
                    <a:p>
                      <a:pPr algn="l" fontAlgn="t"/>
                      <a:r>
                        <a:rPr lang="en-IN">
                          <a:effectLst/>
                        </a:rPr>
                        <a:t>Unit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IN">
                          <a:effectLst/>
                        </a:rPr>
                        <a:t>Bits/sec.</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IN" dirty="0">
                          <a:effectLst/>
                        </a:rPr>
                        <a:t>Hertz.</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xmlns="" val="472085124"/>
                  </a:ext>
                </a:extLst>
              </a:tr>
            </a:tbl>
          </a:graphicData>
        </a:graphic>
      </p:graphicFrame>
      <p:sp>
        <p:nvSpPr>
          <p:cNvPr id="4" name="Slide Number Placeholder 3">
            <a:extLst>
              <a:ext uri="{FF2B5EF4-FFF2-40B4-BE49-F238E27FC236}">
                <a16:creationId xmlns:a16="http://schemas.microsoft.com/office/drawing/2014/main" xmlns="" id="{774F2BB2-48C8-599E-C9B5-00519B0E00AA}"/>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6" name="Rectangle 1">
            <a:extLst>
              <a:ext uri="{FF2B5EF4-FFF2-40B4-BE49-F238E27FC236}">
                <a16:creationId xmlns:a16="http://schemas.microsoft.com/office/drawing/2014/main" xmlns="" id="{A3EF2E40-0BB0-0182-3106-02C4C47C8EC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222"/>
                </a:solidFill>
                <a:effectLst/>
                <a:latin typeface="Raleway" panose="020B0403030101060003" pitchFamily="34" charset="0"/>
              </a:rPr>
              <a:t>Comparison Chart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rPr>
              <a:t/>
            </a: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440683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947D5-D3E6-0F18-B182-3D94D7CE13B1}"/>
              </a:ext>
            </a:extLst>
          </p:cNvPr>
          <p:cNvSpPr>
            <a:spLocks noGrp="1"/>
          </p:cNvSpPr>
          <p:nvPr>
            <p:ph type="title"/>
          </p:nvPr>
        </p:nvSpPr>
        <p:spPr/>
        <p:txBody>
          <a:bodyPr/>
          <a:lstStyle/>
          <a:p>
            <a:r>
              <a:rPr lang="en-IN" b="0" i="0" dirty="0">
                <a:solidFill>
                  <a:srgbClr val="FF0000"/>
                </a:solidFill>
                <a:effectLst/>
                <a:latin typeface="Rubik"/>
              </a:rPr>
              <a:t>Frequency and </a:t>
            </a:r>
            <a:r>
              <a:rPr lang="en-IN" b="0" i="0" dirty="0" smtClean="0">
                <a:solidFill>
                  <a:srgbClr val="FF0000"/>
                </a:solidFill>
                <a:effectLst/>
                <a:latin typeface="Rubik"/>
              </a:rPr>
              <a:t>Bandwidth </a:t>
            </a:r>
            <a:endParaRPr lang="en-IN" dirty="0">
              <a:solidFill>
                <a:srgbClr val="FF0000"/>
              </a:solidFill>
            </a:endParaRPr>
          </a:p>
        </p:txBody>
      </p:sp>
      <p:sp>
        <p:nvSpPr>
          <p:cNvPr id="3" name="Content Placeholder 2">
            <a:extLst>
              <a:ext uri="{FF2B5EF4-FFF2-40B4-BE49-F238E27FC236}">
                <a16:creationId xmlns:a16="http://schemas.microsoft.com/office/drawing/2014/main" xmlns="" id="{3A9B8E52-6131-95B0-409C-75FADAFC300D}"/>
              </a:ext>
            </a:extLst>
          </p:cNvPr>
          <p:cNvSpPr>
            <a:spLocks noGrp="1"/>
          </p:cNvSpPr>
          <p:nvPr>
            <p:ph idx="1"/>
          </p:nvPr>
        </p:nvSpPr>
        <p:spPr/>
        <p:txBody>
          <a:bodyPr>
            <a:normAutofit lnSpcReduction="10000"/>
          </a:bodyPr>
          <a:lstStyle/>
          <a:p>
            <a:pPr marL="0" indent="0" algn="just">
              <a:buNone/>
            </a:pPr>
            <a:r>
              <a:rPr lang="en-US" sz="3200" b="1" i="0" dirty="0">
                <a:solidFill>
                  <a:srgbClr val="222222"/>
                </a:solidFill>
                <a:effectLst/>
                <a:latin typeface="Raleway" panose="020B0403030101060003" pitchFamily="34" charset="0"/>
              </a:rPr>
              <a:t>Bandwidth</a:t>
            </a:r>
          </a:p>
          <a:p>
            <a:pPr algn="just"/>
            <a:r>
              <a:rPr lang="en-US" i="0" dirty="0">
                <a:solidFill>
                  <a:srgbClr val="222222"/>
                </a:solidFill>
                <a:effectLst/>
                <a:latin typeface="Lato" panose="020F0502020204030203" pitchFamily="34" charset="0"/>
              </a:rPr>
              <a:t>Bandwidth is a term in networking used to measure the maximum amount of data that can be transmitted in per unit time. Bandwidth can be explained with the help of an example. Let us imagine that the bandwidth is a highway and number of vehicles on the highway is the amount of data being transmitted per unit time.</a:t>
            </a:r>
          </a:p>
          <a:p>
            <a:pPr algn="just"/>
            <a:r>
              <a:rPr lang="en-US" i="0" dirty="0">
                <a:solidFill>
                  <a:srgbClr val="222222"/>
                </a:solidFill>
                <a:effectLst/>
                <a:latin typeface="Lato" panose="020F0502020204030203" pitchFamily="34" charset="0"/>
              </a:rPr>
              <a:t>More the bandwidth, more the amount of data can be transmitted at per unit time. Bandwidth can also be explained as the range of signal between the higher (maximum) and lower(minimum) frequency that a signal can contain.</a:t>
            </a:r>
          </a:p>
          <a:p>
            <a:pPr algn="just"/>
            <a:endParaRPr lang="en-IN" dirty="0"/>
          </a:p>
        </p:txBody>
      </p:sp>
      <p:sp>
        <p:nvSpPr>
          <p:cNvPr id="4" name="Slide Number Placeholder 3">
            <a:extLst>
              <a:ext uri="{FF2B5EF4-FFF2-40B4-BE49-F238E27FC236}">
                <a16:creationId xmlns:a16="http://schemas.microsoft.com/office/drawing/2014/main" xmlns="" id="{774F2BB2-48C8-599E-C9B5-00519B0E00AA}"/>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xmlns="" val="3285332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947D5-D3E6-0F18-B182-3D94D7CE13B1}"/>
              </a:ext>
            </a:extLst>
          </p:cNvPr>
          <p:cNvSpPr>
            <a:spLocks noGrp="1"/>
          </p:cNvSpPr>
          <p:nvPr>
            <p:ph type="title"/>
          </p:nvPr>
        </p:nvSpPr>
        <p:spPr/>
        <p:txBody>
          <a:bodyPr/>
          <a:lstStyle/>
          <a:p>
            <a:r>
              <a:rPr lang="en-IN" b="0" i="0" dirty="0" smtClean="0">
                <a:solidFill>
                  <a:srgbClr val="FF0000"/>
                </a:solidFill>
                <a:effectLst/>
                <a:latin typeface="Rubik"/>
              </a:rPr>
              <a:t>Frequency and Bandwidth </a:t>
            </a:r>
            <a:endParaRPr lang="en-IN" dirty="0">
              <a:solidFill>
                <a:srgbClr val="FF0000"/>
              </a:solidFill>
            </a:endParaRPr>
          </a:p>
        </p:txBody>
      </p:sp>
      <p:sp>
        <p:nvSpPr>
          <p:cNvPr id="4" name="Slide Number Placeholder 3">
            <a:extLst>
              <a:ext uri="{FF2B5EF4-FFF2-40B4-BE49-F238E27FC236}">
                <a16:creationId xmlns:a16="http://schemas.microsoft.com/office/drawing/2014/main" xmlns="" id="{774F2BB2-48C8-599E-C9B5-00519B0E00AA}"/>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3074" name="Picture 2" descr="Bandwidth">
            <a:extLst>
              <a:ext uri="{FF2B5EF4-FFF2-40B4-BE49-F238E27FC236}">
                <a16:creationId xmlns:a16="http://schemas.microsoft.com/office/drawing/2014/main" xmlns="" id="{EBF53992-2C74-2FAE-4DE3-77785A3B62D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44018" y="2687782"/>
            <a:ext cx="7352382" cy="287769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2840182" y="1874499"/>
            <a:ext cx="6096000" cy="1723549"/>
          </a:xfrm>
          <a:prstGeom prst="rect">
            <a:avLst/>
          </a:prstGeom>
        </p:spPr>
        <p:txBody>
          <a:bodyPr>
            <a:spAutoFit/>
          </a:bodyPr>
          <a:lstStyle/>
          <a:p>
            <a:pPr lvl="0" eaLnBrk="0" fontAlgn="base" hangingPunct="0">
              <a:spcBef>
                <a:spcPct val="0"/>
              </a:spcBef>
              <a:spcAft>
                <a:spcPct val="0"/>
              </a:spcAft>
            </a:pPr>
            <a:r>
              <a:rPr lang="en-US" altLang="en-US" dirty="0" smtClean="0">
                <a:solidFill>
                  <a:srgbClr val="222222"/>
                </a:solidFill>
                <a:latin typeface="Lato" panose="020F0502020204030203" pitchFamily="34" charset="0"/>
              </a:rPr>
              <a:t>The formula to calculate the bandwidth is as follow</a:t>
            </a:r>
            <a:r>
              <a:rPr lang="en-US" altLang="en-US" sz="1400" dirty="0" smtClean="0"/>
              <a:t/>
            </a:r>
            <a:br>
              <a:rPr lang="en-US" altLang="en-US" sz="1400" dirty="0" smtClean="0"/>
            </a:br>
            <a:r>
              <a:rPr lang="en-US" altLang="en-US" sz="2400" dirty="0" smtClean="0">
                <a:latin typeface="Arial" panose="020B0604020202020204" pitchFamily="34" charset="0"/>
              </a:rPr>
              <a:t>  </a:t>
            </a:r>
            <a:r>
              <a:rPr lang="en-US" altLang="en-US" sz="8800" dirty="0" smtClean="0">
                <a:latin typeface="Arial" panose="020B0604020202020204" pitchFamily="34" charset="0"/>
              </a:rPr>
              <a:t>           </a:t>
            </a:r>
            <a:r>
              <a:rPr lang="en-US" altLang="en-US" sz="2400" dirty="0" smtClean="0">
                <a:latin typeface="Arial" panose="020B0604020202020204" pitchFamily="34"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xmlns="" val="3843001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947D5-D3E6-0F18-B182-3D94D7CE13B1}"/>
              </a:ext>
            </a:extLst>
          </p:cNvPr>
          <p:cNvSpPr>
            <a:spLocks noGrp="1"/>
          </p:cNvSpPr>
          <p:nvPr>
            <p:ph type="title"/>
          </p:nvPr>
        </p:nvSpPr>
        <p:spPr/>
        <p:txBody>
          <a:bodyPr/>
          <a:lstStyle/>
          <a:p>
            <a:r>
              <a:rPr lang="en-IN" b="0" i="0" dirty="0">
                <a:solidFill>
                  <a:srgbClr val="FF0000"/>
                </a:solidFill>
                <a:effectLst/>
                <a:latin typeface="Rubik"/>
              </a:rPr>
              <a:t>Frequency and </a:t>
            </a:r>
            <a:r>
              <a:rPr lang="en-IN" b="0" i="0" dirty="0" smtClean="0">
                <a:solidFill>
                  <a:srgbClr val="FF0000"/>
                </a:solidFill>
                <a:effectLst/>
                <a:latin typeface="Rubik"/>
              </a:rPr>
              <a:t>Bandwidth </a:t>
            </a:r>
            <a:endParaRPr lang="en-IN" dirty="0">
              <a:solidFill>
                <a:srgbClr val="FF0000"/>
              </a:solidFill>
            </a:endParaRPr>
          </a:p>
        </p:txBody>
      </p:sp>
      <p:sp>
        <p:nvSpPr>
          <p:cNvPr id="3" name="Content Placeholder 2">
            <a:extLst>
              <a:ext uri="{FF2B5EF4-FFF2-40B4-BE49-F238E27FC236}">
                <a16:creationId xmlns:a16="http://schemas.microsoft.com/office/drawing/2014/main" xmlns="" id="{3A9B8E52-6131-95B0-409C-75FADAFC300D}"/>
              </a:ext>
            </a:extLst>
          </p:cNvPr>
          <p:cNvSpPr>
            <a:spLocks noGrp="1"/>
          </p:cNvSpPr>
          <p:nvPr>
            <p:ph idx="1"/>
          </p:nvPr>
        </p:nvSpPr>
        <p:spPr/>
        <p:txBody>
          <a:bodyPr/>
          <a:lstStyle/>
          <a:p>
            <a:pPr marL="0" indent="0">
              <a:buNone/>
            </a:pPr>
            <a:r>
              <a:rPr lang="en-US" b="1" dirty="0"/>
              <a:t>Frequency</a:t>
            </a:r>
          </a:p>
          <a:p>
            <a:pPr algn="just"/>
            <a:r>
              <a:rPr lang="en-US" dirty="0"/>
              <a:t>Frequency” is the term to measure the number of oscillations that occur in a data signal in per second. In networking, the data is passed in the form of the signals which are made up of waves. The frequency of the signal is measured by the number of times the signal oscillates in per second.</a:t>
            </a:r>
            <a:endParaRPr lang="en-IN" dirty="0"/>
          </a:p>
        </p:txBody>
      </p:sp>
      <p:sp>
        <p:nvSpPr>
          <p:cNvPr id="4" name="Slide Number Placeholder 3">
            <a:extLst>
              <a:ext uri="{FF2B5EF4-FFF2-40B4-BE49-F238E27FC236}">
                <a16:creationId xmlns:a16="http://schemas.microsoft.com/office/drawing/2014/main" xmlns="" id="{774F2BB2-48C8-599E-C9B5-00519B0E00AA}"/>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xmlns="" val="374503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947D5-D3E6-0F18-B182-3D94D7CE13B1}"/>
              </a:ext>
            </a:extLst>
          </p:cNvPr>
          <p:cNvSpPr>
            <a:spLocks noGrp="1"/>
          </p:cNvSpPr>
          <p:nvPr>
            <p:ph type="title"/>
          </p:nvPr>
        </p:nvSpPr>
        <p:spPr/>
        <p:txBody>
          <a:bodyPr/>
          <a:lstStyle/>
          <a:p>
            <a:r>
              <a:rPr lang="en-IN" b="0" i="0" dirty="0">
                <a:solidFill>
                  <a:srgbClr val="FF0000"/>
                </a:solidFill>
                <a:effectLst/>
                <a:latin typeface="Rubik"/>
              </a:rPr>
              <a:t>Frequency and Bandwidth:- </a:t>
            </a:r>
            <a:endParaRPr lang="en-IN" dirty="0">
              <a:solidFill>
                <a:srgbClr val="FF0000"/>
              </a:solidFill>
            </a:endParaRPr>
          </a:p>
        </p:txBody>
      </p:sp>
      <p:sp>
        <p:nvSpPr>
          <p:cNvPr id="4" name="Slide Number Placeholder 3">
            <a:extLst>
              <a:ext uri="{FF2B5EF4-FFF2-40B4-BE49-F238E27FC236}">
                <a16:creationId xmlns:a16="http://schemas.microsoft.com/office/drawing/2014/main" xmlns="" id="{774F2BB2-48C8-599E-C9B5-00519B0E00AA}"/>
              </a:ext>
            </a:extLst>
          </p:cNvPr>
          <p:cNvSpPr>
            <a:spLocks noGrp="1"/>
          </p:cNvSpPr>
          <p:nvPr>
            <p:ph type="sldNum" sz="quarter" idx="12"/>
          </p:nvPr>
        </p:nvSpPr>
        <p:spPr/>
        <p:txBody>
          <a:bodyPr/>
          <a:lstStyle/>
          <a:p>
            <a:fld id="{BDCDBBEF-AA6C-4BA6-85B2-A17D7F280E38}" type="slidenum">
              <a:rPr lang="en-US" smtClean="0"/>
              <a:pPr/>
              <a:t>18</a:t>
            </a:fld>
            <a:endParaRPr lang="en-US"/>
          </a:p>
        </p:txBody>
      </p:sp>
      <p:sp>
        <p:nvSpPr>
          <p:cNvPr id="5" name="Rectangle 1">
            <a:extLst>
              <a:ext uri="{FF2B5EF4-FFF2-40B4-BE49-F238E27FC236}">
                <a16:creationId xmlns:a16="http://schemas.microsoft.com/office/drawing/2014/main" xmlns="" id="{90FD1F40-5C15-D7E8-83F5-1FFD62E3B9F1}"/>
              </a:ext>
            </a:extLst>
          </p:cNvPr>
          <p:cNvSpPr>
            <a:spLocks noChangeArrowheads="1"/>
          </p:cNvSpPr>
          <p:nvPr/>
        </p:nvSpPr>
        <p:spPr bwMode="auto">
          <a:xfrm rot="197836">
            <a:off x="9856236" y="3953579"/>
            <a:ext cx="2060462" cy="2092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0" b="0" i="0" u="none" strike="noStrike" cap="none" normalizeH="0" baseline="0" dirty="0">
                <a:ln>
                  <a:noFill/>
                </a:ln>
                <a:solidFill>
                  <a:srgbClr val="222222"/>
                </a:solidFill>
                <a:effectLst/>
                <a:latin typeface="Lato" panose="020F050202020403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frequency">
            <a:extLst>
              <a:ext uri="{FF2B5EF4-FFF2-40B4-BE49-F238E27FC236}">
                <a16:creationId xmlns:a16="http://schemas.microsoft.com/office/drawing/2014/main" xmlns="" id="{0AD9926D-E6F0-F843-B58C-5CC7F4E3040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5141" y="3237528"/>
            <a:ext cx="4341360" cy="157736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BA4D30E1-141C-97D5-1E09-E42EB3D97A88}"/>
              </a:ext>
            </a:extLst>
          </p:cNvPr>
          <p:cNvSpPr txBox="1"/>
          <p:nvPr/>
        </p:nvSpPr>
        <p:spPr>
          <a:xfrm flipH="1">
            <a:off x="2418735" y="2846439"/>
            <a:ext cx="6371304" cy="646331"/>
          </a:xfrm>
          <a:prstGeom prst="rect">
            <a:avLst/>
          </a:prstGeom>
          <a:noFill/>
        </p:spPr>
        <p:txBody>
          <a:bodyPr wrap="square" rtlCol="0">
            <a:spAutoFit/>
          </a:bodyPr>
          <a:lstStyle/>
          <a:p>
            <a:r>
              <a:rPr kumimoji="0" lang="en-US" altLang="en-US" sz="1800" b="0" i="0" u="none" strike="noStrike" cap="none" normalizeH="0" baseline="0" dirty="0">
                <a:ln>
                  <a:noFill/>
                </a:ln>
                <a:solidFill>
                  <a:srgbClr val="222222"/>
                </a:solidFill>
                <a:effectLst/>
                <a:latin typeface="Lato" panose="020F0502020204030203" pitchFamily="34" charset="0"/>
              </a:rPr>
              <a:t>The formula to calculate the frequency is given by:</a:t>
            </a:r>
            <a:endParaRPr kumimoji="0" lang="en-US" altLang="en-US" sz="1400"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xmlns="" val="2160447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947D5-D3E6-0F18-B182-3D94D7CE13B1}"/>
              </a:ext>
            </a:extLst>
          </p:cNvPr>
          <p:cNvSpPr>
            <a:spLocks noGrp="1"/>
          </p:cNvSpPr>
          <p:nvPr>
            <p:ph type="title"/>
          </p:nvPr>
        </p:nvSpPr>
        <p:spPr/>
        <p:txBody>
          <a:bodyPr/>
          <a:lstStyle/>
          <a:p>
            <a:r>
              <a:rPr lang="en-IN" b="0" i="0" dirty="0">
                <a:solidFill>
                  <a:srgbClr val="FF0000"/>
                </a:solidFill>
                <a:effectLst/>
                <a:latin typeface="Rubik"/>
              </a:rPr>
              <a:t>Frequency and </a:t>
            </a:r>
            <a:r>
              <a:rPr lang="en-IN" b="0" i="0" dirty="0" smtClean="0">
                <a:solidFill>
                  <a:srgbClr val="FF0000"/>
                </a:solidFill>
                <a:effectLst/>
                <a:latin typeface="Rubik"/>
              </a:rPr>
              <a:t>Bandwidth</a:t>
            </a:r>
            <a:endParaRPr lang="en-IN" dirty="0">
              <a:solidFill>
                <a:srgbClr val="FF0000"/>
              </a:solidFill>
            </a:endParaRPr>
          </a:p>
        </p:txBody>
      </p:sp>
      <p:sp>
        <p:nvSpPr>
          <p:cNvPr id="3" name="Content Placeholder 2">
            <a:extLst>
              <a:ext uri="{FF2B5EF4-FFF2-40B4-BE49-F238E27FC236}">
                <a16:creationId xmlns:a16="http://schemas.microsoft.com/office/drawing/2014/main" xmlns="" id="{3A9B8E52-6131-95B0-409C-75FADAFC300D}"/>
              </a:ext>
            </a:extLst>
          </p:cNvPr>
          <p:cNvSpPr>
            <a:spLocks noGrp="1"/>
          </p:cNvSpPr>
          <p:nvPr>
            <p:ph idx="1"/>
          </p:nvPr>
        </p:nvSpPr>
        <p:spPr/>
        <p:txBody>
          <a:bodyPr/>
          <a:lstStyle/>
          <a:p>
            <a:pPr marL="0" indent="0" algn="l">
              <a:buNone/>
            </a:pPr>
            <a:r>
              <a:rPr lang="en-US" b="1" i="0" dirty="0">
                <a:solidFill>
                  <a:srgbClr val="222222"/>
                </a:solidFill>
                <a:effectLst/>
                <a:latin typeface="Raleway" panose="020B0403030101060003" pitchFamily="34" charset="0"/>
              </a:rPr>
              <a:t>Key Differences Between Bandwidth and Frequency</a:t>
            </a:r>
          </a:p>
          <a:p>
            <a:pPr marL="0" indent="0" algn="l">
              <a:buNone/>
            </a:pPr>
            <a:endParaRPr lang="en-US" b="0" i="0" dirty="0">
              <a:solidFill>
                <a:srgbClr val="222222"/>
              </a:solidFill>
              <a:effectLst/>
              <a:latin typeface="Raleway" panose="020B0403030101060003" pitchFamily="34" charset="0"/>
            </a:endParaRPr>
          </a:p>
          <a:p>
            <a:pPr algn="l">
              <a:buFont typeface="+mj-lt"/>
              <a:buAutoNum type="arabicPeriod"/>
            </a:pPr>
            <a:r>
              <a:rPr lang="en-US" b="0" i="0" dirty="0">
                <a:solidFill>
                  <a:srgbClr val="222222"/>
                </a:solidFill>
                <a:effectLst/>
                <a:latin typeface="Lato" panose="020F0502020204030203" pitchFamily="34" charset="0"/>
              </a:rPr>
              <a:t>Bandwidth measures the amount of data that a connection can transmit in a per unit time whereas, Frequency is a number of data packets arrived in per unit time.</a:t>
            </a:r>
          </a:p>
          <a:p>
            <a:pPr algn="l">
              <a:buFont typeface="+mj-lt"/>
              <a:buAutoNum type="arabicPeriod"/>
            </a:pPr>
            <a:r>
              <a:rPr lang="en-US" b="0" i="0" dirty="0">
                <a:solidFill>
                  <a:srgbClr val="222222"/>
                </a:solidFill>
                <a:effectLst/>
                <a:latin typeface="Lato" panose="020F0502020204030203" pitchFamily="34" charset="0"/>
              </a:rPr>
              <a:t>Bandwidth is measured in bits/sec whereas, frequency is measured in hertz.</a:t>
            </a:r>
          </a:p>
          <a:p>
            <a:pPr marL="0" indent="0">
              <a:buNone/>
            </a:pPr>
            <a:endParaRPr lang="en-IN" dirty="0"/>
          </a:p>
        </p:txBody>
      </p:sp>
      <p:sp>
        <p:nvSpPr>
          <p:cNvPr id="4" name="Slide Number Placeholder 3">
            <a:extLst>
              <a:ext uri="{FF2B5EF4-FFF2-40B4-BE49-F238E27FC236}">
                <a16:creationId xmlns:a16="http://schemas.microsoft.com/office/drawing/2014/main" xmlns="" id="{774F2BB2-48C8-599E-C9B5-00519B0E00AA}"/>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xmlns="" val="91294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14110"/>
          </a:xfrm>
        </p:spPr>
        <p:txBody>
          <a:bodyPr>
            <a:normAutofit fontScale="90000"/>
          </a:bodyPr>
          <a:lstStyle/>
          <a:p>
            <a:r>
              <a:rPr lang="en-US" b="1" dirty="0" smtClean="0">
                <a:solidFill>
                  <a:srgbClr val="FF0000"/>
                </a:solidFill>
              </a:rPr>
              <a:t>Audio fundamental and representations</a:t>
            </a:r>
            <a:br>
              <a:rPr lang="en-US" b="1" dirty="0" smtClean="0">
                <a:solidFill>
                  <a:srgbClr val="FF0000"/>
                </a:solidFill>
              </a:rPr>
            </a:br>
            <a:r>
              <a:rPr lang="en-US" b="1" dirty="0" smtClean="0">
                <a:solidFill>
                  <a:srgbClr val="FF0000"/>
                </a:solidFill>
              </a:rPr>
              <a:t/>
            </a:r>
            <a:br>
              <a:rPr lang="en-US" b="1" dirty="0" smtClean="0">
                <a:solidFill>
                  <a:srgbClr val="FF0000"/>
                </a:solidFill>
              </a:rPr>
            </a:br>
            <a:endParaRPr lang="en-US" b="1" dirty="0">
              <a:solidFill>
                <a:srgbClr val="FF0000"/>
              </a:solidFill>
            </a:endParaRPr>
          </a:p>
        </p:txBody>
      </p:sp>
      <p:sp>
        <p:nvSpPr>
          <p:cNvPr id="3" name="Subtitle 2"/>
          <p:cNvSpPr>
            <a:spLocks noGrp="1"/>
          </p:cNvSpPr>
          <p:nvPr>
            <p:ph type="subTitle" idx="1"/>
          </p:nvPr>
        </p:nvSpPr>
        <p:spPr>
          <a:xfrm>
            <a:off x="3269673" y="3615893"/>
            <a:ext cx="7398327" cy="1655762"/>
          </a:xfrm>
        </p:spPr>
        <p:txBody>
          <a:bodyPr>
            <a:normAutofit/>
          </a:bodyPr>
          <a:lstStyle/>
          <a:p>
            <a:pPr algn="l">
              <a:buFont typeface="Arial" pitchFamily="34" charset="0"/>
              <a:buChar char="•"/>
            </a:pPr>
            <a:r>
              <a:rPr lang="en-US" sz="3600" b="1" dirty="0" smtClean="0">
                <a:solidFill>
                  <a:srgbClr val="FF0000"/>
                </a:solidFill>
              </a:rPr>
              <a:t>Digitization of Sound</a:t>
            </a:r>
          </a:p>
          <a:p>
            <a:pPr algn="l">
              <a:buFont typeface="Arial" pitchFamily="34" charset="0"/>
              <a:buChar char="•"/>
            </a:pPr>
            <a:r>
              <a:rPr lang="en-US" sz="3600" b="1" dirty="0" smtClean="0">
                <a:solidFill>
                  <a:srgbClr val="FF0000"/>
                </a:solidFill>
              </a:rPr>
              <a:t>Frequency &amp; Bandwidth </a:t>
            </a:r>
            <a:endParaRPr lang="en-US" sz="3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1782"/>
            <a:ext cx="9144000" cy="1884219"/>
          </a:xfrm>
        </p:spPr>
        <p:txBody>
          <a:bodyPr>
            <a:normAutofit/>
          </a:bodyPr>
          <a:lstStyle/>
          <a:p>
            <a:pPr algn="l"/>
            <a:r>
              <a:rPr lang="en-US" b="1" dirty="0" smtClean="0">
                <a:solidFill>
                  <a:srgbClr val="FF0000"/>
                </a:solidFill>
              </a:rPr>
              <a:t>	Multimedia Technologies</a:t>
            </a:r>
            <a:endParaRPr lang="en-US"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075708" y="2784764"/>
            <a:ext cx="7592291" cy="2473035"/>
          </a:xfrm>
        </p:spPr>
        <p:txBody>
          <a:bodyPr>
            <a:normAutofit/>
          </a:bodyPr>
          <a:lstStyle/>
          <a:p>
            <a:pPr marL="914400" indent="-914400" algn="l">
              <a:buFont typeface="+mj-lt"/>
              <a:buAutoNum type="arabicPeriod"/>
            </a:pPr>
            <a:r>
              <a:rPr lang="nn-NO" sz="4400" b="1" dirty="0" smtClean="0">
                <a:latin typeface="Times New Roman" pitchFamily="18" charset="0"/>
                <a:cs typeface="Times New Roman" pitchFamily="18" charset="0"/>
              </a:rPr>
              <a:t>     Decibel System</a:t>
            </a:r>
          </a:p>
          <a:p>
            <a:pPr marL="914400" indent="-914400" algn="l">
              <a:buFont typeface="+mj-lt"/>
              <a:buAutoNum type="arabicPeriod"/>
            </a:pPr>
            <a:r>
              <a:rPr lang="nn-NO" sz="4400" b="1" dirty="0" smtClean="0">
                <a:latin typeface="Times New Roman" pitchFamily="18" charset="0"/>
                <a:cs typeface="Times New Roman" pitchFamily="18" charset="0"/>
              </a:rPr>
              <a:t>     Data Rate </a:t>
            </a:r>
          </a:p>
          <a:p>
            <a:pPr marL="914400" indent="-914400" algn="l">
              <a:buFont typeface="+mj-lt"/>
              <a:buAutoNum type="arabicPeriod"/>
            </a:pPr>
            <a:r>
              <a:rPr lang="nn-NO" sz="4400" b="1" dirty="0" smtClean="0">
                <a:latin typeface="Times New Roman" pitchFamily="18" charset="0"/>
                <a:cs typeface="Times New Roman" pitchFamily="18" charset="0"/>
              </a:rPr>
              <a:t>     Audio file format</a:t>
            </a:r>
            <a:endParaRPr lang="en-US" sz="4400" b="1" dirty="0"/>
          </a:p>
        </p:txBody>
      </p:sp>
      <p:sp>
        <p:nvSpPr>
          <p:cNvPr id="4" name="Slide Number Placeholder 3"/>
          <p:cNvSpPr>
            <a:spLocks noGrp="1"/>
          </p:cNvSpPr>
          <p:nvPr>
            <p:ph type="sldNum" sz="quarter" idx="12"/>
          </p:nvPr>
        </p:nvSpPr>
        <p:spPr/>
        <p:txBody>
          <a:bodyPr/>
          <a:lstStyle/>
          <a:p>
            <a:fld id="{BDCDBBEF-AA6C-4BA6-85B2-A17D7F280E38}" type="slidenum">
              <a:rPr lang="en-US" b="1" smtClean="0"/>
              <a:pPr/>
              <a:t>20</a:t>
            </a:fld>
            <a:endParaRPr lang="en-US"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b="1" dirty="0" smtClean="0">
                <a:solidFill>
                  <a:srgbClr val="FF0000"/>
                </a:solidFill>
                <a:latin typeface="Times New Roman" pitchFamily="18" charset="0"/>
                <a:cs typeface="Times New Roman" pitchFamily="18" charset="0"/>
              </a:rPr>
              <a:t>1.	Decibel System</a:t>
            </a:r>
            <a:endParaRPr lang="en-US" dirty="0">
              <a:solidFill>
                <a:srgbClr val="FF0000"/>
              </a:solidFill>
            </a:endParaRPr>
          </a:p>
        </p:txBody>
      </p:sp>
      <p:sp>
        <p:nvSpPr>
          <p:cNvPr id="3" name="Content Placeholder 2"/>
          <p:cNvSpPr>
            <a:spLocks noGrp="1"/>
          </p:cNvSpPr>
          <p:nvPr>
            <p:ph idx="1"/>
          </p:nvPr>
        </p:nvSpPr>
        <p:spPr>
          <a:xfrm>
            <a:off x="838200" y="1413164"/>
            <a:ext cx="8458200" cy="4763799"/>
          </a:xfrm>
        </p:spPr>
        <p:txBody>
          <a:bodyPr>
            <a:normAutofit fontScale="85000" lnSpcReduction="20000"/>
          </a:bodyPr>
          <a:lstStyle/>
          <a:p>
            <a:pPr algn="just"/>
            <a:r>
              <a:rPr lang="en-US" dirty="0" smtClean="0">
                <a:cs typeface="Times New Roman" pitchFamily="18" charset="0"/>
              </a:rPr>
              <a:t>The decibel (dB) is </a:t>
            </a:r>
            <a:r>
              <a:rPr lang="en-US" b="1" dirty="0" smtClean="0">
                <a:cs typeface="Times New Roman" pitchFamily="18" charset="0"/>
              </a:rPr>
              <a:t>a logarithmic unit used to measure sound level</a:t>
            </a:r>
            <a:r>
              <a:rPr lang="en-US" dirty="0" smtClean="0">
                <a:cs typeface="Times New Roman" pitchFamily="18" charset="0"/>
              </a:rPr>
              <a:t>. It is also widely used in electronics, signals and communication. The dB is a logarithmic way of describing a ratio. The ratio may be power, sound pressure, voltage or intensity or several other things.</a:t>
            </a:r>
          </a:p>
          <a:p>
            <a:endParaRPr lang="en-US" dirty="0" smtClean="0">
              <a:cs typeface="Times New Roman" pitchFamily="18" charset="0"/>
            </a:endParaRPr>
          </a:p>
          <a:p>
            <a:r>
              <a:rPr lang="en-US" dirty="0" smtClean="0">
                <a:cs typeface="Times New Roman" pitchFamily="18" charset="0"/>
              </a:rPr>
              <a:t>Decibels measure </a:t>
            </a:r>
            <a:r>
              <a:rPr lang="en-US" b="1" dirty="0" smtClean="0">
                <a:cs typeface="Times New Roman" pitchFamily="18" charset="0"/>
              </a:rPr>
              <a:t>sound intensity (amplitude)</a:t>
            </a:r>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	Frequency, reported in Hertz (Hz), measures the number of 	sound 	vibrations in one second.</a:t>
            </a:r>
          </a:p>
          <a:p>
            <a:endParaRPr lang="en-US" dirty="0" smtClean="0">
              <a:cs typeface="Times New Roman" pitchFamily="18" charset="0"/>
            </a:endParaRPr>
          </a:p>
          <a:p>
            <a:pPr algn="just"/>
            <a:r>
              <a:rPr lang="en-US" dirty="0" smtClean="0">
                <a:cs typeface="Times New Roman" pitchFamily="18" charset="0"/>
              </a:rPr>
              <a:t>The definition of a decibel is </a:t>
            </a:r>
            <a:r>
              <a:rPr lang="en-US" b="1" dirty="0" smtClean="0">
                <a:cs typeface="Times New Roman" pitchFamily="18" charset="0"/>
              </a:rPr>
              <a:t>a degree of loudness, or is a unit used to measure how powerful or loud a sound or signal</a:t>
            </a:r>
            <a:r>
              <a:rPr lang="en-US" dirty="0" smtClean="0">
                <a:cs typeface="Times New Roman" pitchFamily="18" charset="0"/>
              </a:rPr>
              <a:t>. When you turn your iPod up as loud as it can possibly go, this is an example of when you listen to your music at the highest decibel.</a:t>
            </a:r>
            <a:endParaRPr lang="en-US" dirty="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pic>
        <p:nvPicPr>
          <p:cNvPr id="2050" name="Picture 2" descr="Arduino Sound Level Meter"/>
          <p:cNvPicPr>
            <a:picLocks noChangeAspect="1" noChangeArrowheads="1"/>
          </p:cNvPicPr>
          <p:nvPr/>
        </p:nvPicPr>
        <p:blipFill>
          <a:blip r:embed="rId2"/>
          <a:srcRect/>
          <a:stretch>
            <a:fillRect/>
          </a:stretch>
        </p:blipFill>
        <p:spPr bwMode="auto">
          <a:xfrm>
            <a:off x="9582884" y="1419658"/>
            <a:ext cx="2201034" cy="313848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b="1" dirty="0" smtClean="0">
                <a:solidFill>
                  <a:srgbClr val="FF0000"/>
                </a:solidFill>
                <a:latin typeface="Times New Roman" pitchFamily="18" charset="0"/>
                <a:cs typeface="Times New Roman" pitchFamily="18" charset="0"/>
              </a:rPr>
              <a:t>1.	Decibel System</a:t>
            </a:r>
            <a:endParaRPr lang="en-US" dirty="0"/>
          </a:p>
        </p:txBody>
      </p:sp>
      <p:sp>
        <p:nvSpPr>
          <p:cNvPr id="3" name="Content Placeholder 2"/>
          <p:cNvSpPr>
            <a:spLocks noGrp="1"/>
          </p:cNvSpPr>
          <p:nvPr>
            <p:ph idx="1"/>
          </p:nvPr>
        </p:nvSpPr>
        <p:spPr>
          <a:xfrm>
            <a:off x="838199" y="1427018"/>
            <a:ext cx="11035145" cy="4749945"/>
          </a:xfrm>
        </p:spPr>
        <p:txBody>
          <a:bodyPr>
            <a:normAutofit fontScale="85000" lnSpcReduction="20000"/>
          </a:bodyPr>
          <a:lstStyle/>
          <a:p>
            <a:pPr>
              <a:buNone/>
            </a:pPr>
            <a:r>
              <a:rPr lang="en-US" dirty="0" smtClean="0"/>
              <a:t>	</a:t>
            </a:r>
            <a:r>
              <a:rPr lang="en-US" sz="2900" b="1" dirty="0" smtClean="0"/>
              <a:t>If you have to raise your voice to be heard by another person, you’re probably listening to more than 85 dB sounds.</a:t>
            </a:r>
          </a:p>
          <a:p>
            <a:r>
              <a:rPr lang="en-US" dirty="0" smtClean="0"/>
              <a:t>A </a:t>
            </a:r>
            <a:r>
              <a:rPr lang="en-US" dirty="0" smtClean="0">
                <a:hlinkClick r:id="rId2"/>
              </a:rPr>
              <a:t>sound greater than 85 dB can result in hearing loss</a:t>
            </a:r>
            <a:r>
              <a:rPr lang="en-US" dirty="0" smtClean="0"/>
              <a:t>, the latter related to both the intensity of the sound and the period of exposure to it; eight hours of exposure to sounds measuring 90 dB can damage the human ear, and exposure to 140 dB can result in immediate damage and cause genuine pain as well.</a:t>
            </a:r>
          </a:p>
          <a:p>
            <a:r>
              <a:rPr lang="en-US" b="1" dirty="0" smtClean="0"/>
              <a:t>Some </a:t>
            </a:r>
            <a:r>
              <a:rPr lang="en-US" dirty="0" smtClean="0">
                <a:hlinkClick r:id="rId3"/>
              </a:rPr>
              <a:t>common sounds and their intensity in decibels</a:t>
            </a:r>
            <a:r>
              <a:rPr lang="en-US" b="1" dirty="0" smtClean="0"/>
              <a:t> are as follows:</a:t>
            </a:r>
            <a:endParaRPr lang="en-US" dirty="0" smtClean="0"/>
          </a:p>
          <a:p>
            <a:pPr lvl="2"/>
            <a:r>
              <a:rPr lang="en-US" dirty="0" smtClean="0"/>
              <a:t>Near complete silence		: 		0 dB</a:t>
            </a:r>
          </a:p>
          <a:p>
            <a:pPr lvl="2"/>
            <a:r>
              <a:rPr lang="en-US" dirty="0" smtClean="0"/>
              <a:t>Normal conversation		: 		60 dB</a:t>
            </a:r>
          </a:p>
          <a:p>
            <a:pPr lvl="2"/>
            <a:r>
              <a:rPr lang="en-US" dirty="0" smtClean="0"/>
              <a:t>Whisper			: 		15 dB</a:t>
            </a:r>
          </a:p>
          <a:p>
            <a:pPr lvl="2"/>
            <a:r>
              <a:rPr lang="en-US" dirty="0" smtClean="0"/>
              <a:t>Heavy city traffic			: 		85 dB</a:t>
            </a:r>
          </a:p>
          <a:p>
            <a:pPr lvl="2"/>
            <a:r>
              <a:rPr lang="en-US" dirty="0" smtClean="0"/>
              <a:t>Baby crying			: 		110 dB</a:t>
            </a:r>
          </a:p>
          <a:p>
            <a:pPr lvl="2"/>
            <a:r>
              <a:rPr lang="en-US" dirty="0" smtClean="0"/>
              <a:t>MP3 player at maximum volume	:	 	105 dB</a:t>
            </a:r>
          </a:p>
          <a:p>
            <a:pPr lvl="2"/>
            <a:r>
              <a:rPr lang="en-US" dirty="0" smtClean="0"/>
              <a:t>Toilet flushing			: 		75-85 dB</a:t>
            </a:r>
          </a:p>
          <a:p>
            <a:pPr lvl="2"/>
            <a:r>
              <a:rPr lang="en-US" dirty="0" smtClean="0"/>
              <a:t> Noisy restaurant			: 		90 dB</a:t>
            </a:r>
          </a:p>
          <a:p>
            <a:pPr lvl="2"/>
            <a:r>
              <a:rPr lang="en-US" dirty="0" smtClean="0"/>
              <a:t>Concerts			: 		120 dB</a:t>
            </a:r>
          </a:p>
          <a:p>
            <a:pPr lvl="2"/>
            <a:r>
              <a:rPr lang="en-US" dirty="0" smtClean="0"/>
              <a:t>Jet engine			: 		120 dB</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pic>
        <p:nvPicPr>
          <p:cNvPr id="43010" name="Picture 2" descr="What is the Decibel Scale | Soundstop.co.uk"/>
          <p:cNvPicPr>
            <a:picLocks noChangeAspect="1" noChangeArrowheads="1"/>
          </p:cNvPicPr>
          <p:nvPr/>
        </p:nvPicPr>
        <p:blipFill>
          <a:blip r:embed="rId4"/>
          <a:srcRect/>
          <a:stretch>
            <a:fillRect/>
          </a:stretch>
        </p:blipFill>
        <p:spPr bwMode="auto">
          <a:xfrm>
            <a:off x="9127945" y="3140076"/>
            <a:ext cx="2715954" cy="328843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b="1" dirty="0" smtClean="0">
                <a:solidFill>
                  <a:srgbClr val="FF0000"/>
                </a:solidFill>
                <a:latin typeface="Times New Roman" pitchFamily="18" charset="0"/>
                <a:cs typeface="Times New Roman" pitchFamily="18" charset="0"/>
              </a:rPr>
              <a:t>2.	Data Rate</a:t>
            </a:r>
            <a:endParaRPr lang="en-US" dirty="0">
              <a:solidFill>
                <a:srgbClr val="FF0000"/>
              </a:solidFill>
            </a:endParaRPr>
          </a:p>
        </p:txBody>
      </p:sp>
      <p:sp>
        <p:nvSpPr>
          <p:cNvPr id="3" name="Content Placeholder 2"/>
          <p:cNvSpPr>
            <a:spLocks noGrp="1"/>
          </p:cNvSpPr>
          <p:nvPr>
            <p:ph idx="1"/>
          </p:nvPr>
        </p:nvSpPr>
        <p:spPr>
          <a:xfrm>
            <a:off x="838200" y="1440872"/>
            <a:ext cx="10785764" cy="5001491"/>
          </a:xfrm>
        </p:spPr>
        <p:txBody>
          <a:bodyPr>
            <a:normAutofit lnSpcReduction="10000"/>
          </a:bodyPr>
          <a:lstStyle/>
          <a:p>
            <a:pPr algn="just"/>
            <a:r>
              <a:rPr lang="en-US" b="1" dirty="0" smtClean="0"/>
              <a:t>The speed at which data is transferred within the computer or between a peripheral device and the computer, measured in bytes per second</a:t>
            </a:r>
            <a:r>
              <a:rPr lang="en-US" dirty="0" smtClean="0"/>
              <a:t>.</a:t>
            </a:r>
          </a:p>
          <a:p>
            <a:r>
              <a:rPr lang="en-US" b="1" dirty="0" smtClean="0"/>
              <a:t>Data rate example</a:t>
            </a:r>
          </a:p>
          <a:p>
            <a:pPr lvl="1" algn="just"/>
            <a:r>
              <a:rPr lang="en-US" dirty="0" smtClean="0"/>
              <a:t>It is generally measured in Mega bits per second(Mbps) or Mega bytes per second(</a:t>
            </a:r>
            <a:r>
              <a:rPr lang="en-US" dirty="0" err="1" smtClean="0"/>
              <a:t>MBps</a:t>
            </a:r>
            <a:r>
              <a:rPr lang="en-US" dirty="0" smtClean="0"/>
              <a:t>). For example, </a:t>
            </a:r>
            <a:r>
              <a:rPr lang="en-US" b="1" dirty="0" smtClean="0"/>
              <a:t>if bandwidth is 100 Mbps but data rate is 50 Mbps, it means maximum 100 Mb data can be transferred but channel is transmitting only 50 Mb data per second</a:t>
            </a:r>
            <a:r>
              <a:rPr lang="en-US" dirty="0" smtClean="0"/>
              <a:t>.</a:t>
            </a:r>
          </a:p>
          <a:p>
            <a:r>
              <a:rPr lang="en-US" b="1" dirty="0" smtClean="0"/>
              <a:t>How do you calculate data rate?</a:t>
            </a:r>
          </a:p>
          <a:p>
            <a:pPr lvl="1"/>
            <a:r>
              <a:rPr lang="en-US" dirty="0" smtClean="0"/>
              <a:t>Plug the amount of data (A) and transfer time (T) to solve for the rate, or speed (S), into the equation </a:t>
            </a:r>
            <a:r>
              <a:rPr lang="en-US" b="1" dirty="0" smtClean="0"/>
              <a:t>S = A ÷ T</a:t>
            </a:r>
            <a:r>
              <a:rPr lang="en-US" dirty="0" smtClean="0"/>
              <a:t>. For example, you might have transferred 25 MB in 2 minutes. First, convert 2 minutes to seconds by multiplying 2 by 60, which is 120. So, S = 25 MB ÷ 120 seconds.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b="1" dirty="0" smtClean="0">
                <a:solidFill>
                  <a:srgbClr val="FF0000"/>
                </a:solidFill>
                <a:latin typeface="Times New Roman" pitchFamily="18" charset="0"/>
                <a:cs typeface="Times New Roman" pitchFamily="18" charset="0"/>
              </a:rPr>
              <a:t>2.	Data Rate</a:t>
            </a:r>
            <a:endParaRPr lang="en-US" dirty="0"/>
          </a:p>
        </p:txBody>
      </p:sp>
      <p:sp>
        <p:nvSpPr>
          <p:cNvPr id="3" name="Content Placeholder 2"/>
          <p:cNvSpPr>
            <a:spLocks noGrp="1"/>
          </p:cNvSpPr>
          <p:nvPr>
            <p:ph idx="1"/>
          </p:nvPr>
        </p:nvSpPr>
        <p:spPr>
          <a:xfrm>
            <a:off x="838200" y="1454727"/>
            <a:ext cx="10515600" cy="4722236"/>
          </a:xfrm>
        </p:spPr>
        <p:txBody>
          <a:bodyPr>
            <a:normAutofit lnSpcReduction="10000"/>
          </a:bodyPr>
          <a:lstStyle/>
          <a:p>
            <a:r>
              <a:rPr lang="en-US" b="1" dirty="0" smtClean="0"/>
              <a:t>Data rate </a:t>
            </a:r>
            <a:r>
              <a:rPr lang="en-US" b="1" dirty="0" err="1" smtClean="0"/>
              <a:t>vs</a:t>
            </a:r>
            <a:r>
              <a:rPr lang="en-US" b="1" dirty="0" smtClean="0"/>
              <a:t> Bandwidth</a:t>
            </a:r>
          </a:p>
          <a:p>
            <a:pPr lvl="1"/>
            <a:r>
              <a:rPr lang="en-US" dirty="0" smtClean="0"/>
              <a:t>Bandwidth refers to the number of bits per second that a link can send or receive at one time, whereas data rate is the actual amount of data transferred.</a:t>
            </a:r>
          </a:p>
          <a:p>
            <a:pPr marL="228600" lvl="1">
              <a:spcBef>
                <a:spcPts val="1000"/>
              </a:spcBef>
            </a:pPr>
            <a:r>
              <a:rPr lang="en-US" sz="2800" b="1" dirty="0" smtClean="0"/>
              <a:t>Data rate </a:t>
            </a:r>
            <a:r>
              <a:rPr lang="en-US" sz="2800" b="1" dirty="0" err="1" smtClean="0"/>
              <a:t>vs</a:t>
            </a:r>
            <a:r>
              <a:rPr lang="en-US" sz="2800" b="1" dirty="0" smtClean="0"/>
              <a:t> Signal rate</a:t>
            </a:r>
          </a:p>
          <a:p>
            <a:pPr marL="685800" lvl="2">
              <a:spcBef>
                <a:spcPts val="1000"/>
              </a:spcBef>
            </a:pPr>
            <a:r>
              <a:rPr lang="en-US" b="1" dirty="0" smtClean="0"/>
              <a:t>Data rate – Number of data elements transmitted per second.</a:t>
            </a:r>
            <a:r>
              <a:rPr lang="en-US" dirty="0" smtClean="0"/>
              <a:t> </a:t>
            </a:r>
          </a:p>
          <a:p>
            <a:pPr marL="685800" lvl="2">
              <a:spcBef>
                <a:spcPts val="1000"/>
              </a:spcBef>
            </a:pPr>
            <a:r>
              <a:rPr lang="en-US" b="1" dirty="0" smtClean="0"/>
              <a:t>Signal rate – Number of signal elements transmitted per second</a:t>
            </a:r>
            <a:r>
              <a:rPr lang="en-US" dirty="0" smtClean="0"/>
              <a:t>.</a:t>
            </a:r>
          </a:p>
          <a:p>
            <a:r>
              <a:rPr lang="en-US" b="1" dirty="0" smtClean="0"/>
              <a:t>Data rate </a:t>
            </a:r>
            <a:r>
              <a:rPr lang="en-US" b="1" dirty="0" err="1" smtClean="0"/>
              <a:t>vs</a:t>
            </a:r>
            <a:r>
              <a:rPr lang="en-US" b="1" dirty="0" smtClean="0"/>
              <a:t> Baud rate</a:t>
            </a:r>
          </a:p>
          <a:p>
            <a:pPr lvl="1"/>
            <a:r>
              <a:rPr lang="en-US" dirty="0" smtClean="0"/>
              <a:t>Both Bit rate and Baud rate are generally used in data communication to measure the speed of data. </a:t>
            </a:r>
          </a:p>
          <a:p>
            <a:pPr lvl="2"/>
            <a:r>
              <a:rPr lang="en-US" b="1" dirty="0" smtClean="0"/>
              <a:t>Bit rate is the transmission of a number of bits per second.</a:t>
            </a:r>
            <a:r>
              <a:rPr lang="en-US" dirty="0" smtClean="0"/>
              <a:t> </a:t>
            </a:r>
            <a:r>
              <a:rPr lang="en-US" b="1" dirty="0" smtClean="0"/>
              <a:t>On the other hand.</a:t>
            </a:r>
          </a:p>
          <a:p>
            <a:pPr lvl="2"/>
            <a:r>
              <a:rPr lang="en-US" b="1" dirty="0" smtClean="0"/>
              <a:t>Baud rate is defined as the number of signal units per second</a:t>
            </a:r>
            <a:r>
              <a:rPr lang="en-US" dirty="0" smtClean="0"/>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b="1" dirty="0" smtClean="0">
                <a:solidFill>
                  <a:srgbClr val="FF0000"/>
                </a:solidFill>
                <a:latin typeface="Times New Roman" pitchFamily="18" charset="0"/>
                <a:cs typeface="Times New Roman" pitchFamily="18" charset="0"/>
              </a:rPr>
              <a:t>2.	Data Rate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pic>
        <p:nvPicPr>
          <p:cNvPr id="44034" name="Picture 2" descr="Chapter 16 Multimedia Network Communications and Applications 16.1 Quality  of Multimedia Data Transmission 16.2 Multimedia over IP 16.3 Multimedia  over. - ppt download"/>
          <p:cNvPicPr>
            <a:picLocks noChangeAspect="1" noChangeArrowheads="1"/>
          </p:cNvPicPr>
          <p:nvPr/>
        </p:nvPicPr>
        <p:blipFill>
          <a:blip r:embed="rId2"/>
          <a:srcRect/>
          <a:stretch>
            <a:fillRect/>
          </a:stretch>
        </p:blipFill>
        <p:spPr bwMode="auto">
          <a:xfrm>
            <a:off x="2424545" y="1433512"/>
            <a:ext cx="8233353" cy="542448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b="1" dirty="0" smtClean="0">
                <a:solidFill>
                  <a:srgbClr val="FF0000"/>
                </a:solidFill>
                <a:latin typeface="Times New Roman" pitchFamily="18" charset="0"/>
                <a:cs typeface="Times New Roman" pitchFamily="18" charset="0"/>
              </a:rPr>
              <a:t>3.	Audio file format</a:t>
            </a:r>
            <a:endParaRPr lang="en-US" dirty="0">
              <a:solidFill>
                <a:srgbClr val="FF0000"/>
              </a:solidFill>
            </a:endParaRPr>
          </a:p>
        </p:txBody>
      </p:sp>
      <p:sp>
        <p:nvSpPr>
          <p:cNvPr id="3" name="Content Placeholder 2"/>
          <p:cNvSpPr>
            <a:spLocks noGrp="1"/>
          </p:cNvSpPr>
          <p:nvPr>
            <p:ph idx="1"/>
          </p:nvPr>
        </p:nvSpPr>
        <p:spPr>
          <a:xfrm>
            <a:off x="838200" y="1482436"/>
            <a:ext cx="10515600" cy="4694527"/>
          </a:xfrm>
        </p:spPr>
        <p:txBody>
          <a:bodyPr/>
          <a:lstStyle/>
          <a:p>
            <a:r>
              <a:rPr lang="en-US" dirty="0" smtClean="0">
                <a:hlinkClick r:id="rId2"/>
              </a:rPr>
              <a:t>What is an Audio File Format?</a:t>
            </a:r>
            <a:endParaRPr lang="en-US" dirty="0" smtClean="0"/>
          </a:p>
          <a:p>
            <a:pPr lvl="1"/>
            <a:r>
              <a:rPr lang="en-US" b="1" dirty="0" smtClean="0"/>
              <a:t>Audio File Formats and Sound Quality</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sp>
        <p:nvSpPr>
          <p:cNvPr id="47106" name="AutoShape 2" descr="Best Audio File Formats: What They Are And Why They Matter - Headphones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08" name="AutoShape 4" descr="Best Audio File Formats: What They Are And Why They Matter - Headphones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10" name="AutoShape 6" descr="Best Audio File Formats: What They Are And Why They Matter - Headphones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12" name="AutoShape 8" descr="Best Audio File Formats: What They Are And Why They Matter - Headphones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14" name="AutoShape 10" descr="Best Audio File Formats: What They Are And Why They Matter - Headphones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16" name="AutoShape 12" descr="Best Audio File Formats: What They Are And Why They Matter - Headphones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18" name="Picture 14" descr="Audio file types (From: sguru.org)"/>
          <p:cNvPicPr>
            <a:picLocks noChangeAspect="1" noChangeArrowheads="1"/>
          </p:cNvPicPr>
          <p:nvPr/>
        </p:nvPicPr>
        <p:blipFill>
          <a:blip r:embed="rId3"/>
          <a:srcRect/>
          <a:stretch>
            <a:fillRect/>
          </a:stretch>
        </p:blipFill>
        <p:spPr bwMode="auto">
          <a:xfrm>
            <a:off x="2663249" y="2327565"/>
            <a:ext cx="7012270" cy="415636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b="1" dirty="0" smtClean="0">
                <a:solidFill>
                  <a:srgbClr val="FF0000"/>
                </a:solidFill>
                <a:latin typeface="Times New Roman" pitchFamily="18" charset="0"/>
                <a:cs typeface="Times New Roman" pitchFamily="18" charset="0"/>
              </a:rPr>
              <a:t>3.	Audio file format</a:t>
            </a:r>
            <a:endParaRPr lang="en-US" dirty="0"/>
          </a:p>
        </p:txBody>
      </p:sp>
      <p:sp>
        <p:nvSpPr>
          <p:cNvPr id="3" name="Content Placeholder 2"/>
          <p:cNvSpPr>
            <a:spLocks noGrp="1"/>
          </p:cNvSpPr>
          <p:nvPr>
            <p:ph idx="1"/>
          </p:nvPr>
        </p:nvSpPr>
        <p:spPr>
          <a:xfrm>
            <a:off x="838200" y="1454727"/>
            <a:ext cx="10515600" cy="4722236"/>
          </a:xfrm>
        </p:spPr>
        <p:txBody>
          <a:bodyPr>
            <a:normAutofit fontScale="70000" lnSpcReduction="20000"/>
          </a:bodyPr>
          <a:lstStyle/>
          <a:p>
            <a:r>
              <a:rPr lang="en-US" b="1" dirty="0" smtClean="0"/>
              <a:t>Audio Format Comparison</a:t>
            </a:r>
            <a:endParaRPr lang="en-US" dirty="0" smtClean="0"/>
          </a:p>
          <a:p>
            <a:pPr lvl="1"/>
            <a:r>
              <a:rPr lang="en-US" dirty="0" smtClean="0"/>
              <a:t>WAV </a:t>
            </a:r>
            <a:r>
              <a:rPr lang="en-US" b="1" dirty="0" smtClean="0"/>
              <a:t>(Waveform Audio)</a:t>
            </a:r>
            <a:r>
              <a:rPr lang="en-US" dirty="0" smtClean="0"/>
              <a:t> Files in this format are also referred to as wave files, their File extension </a:t>
            </a:r>
            <a:r>
              <a:rPr lang="en-US" dirty="0" err="1" smtClean="0"/>
              <a:t>is</a:t>
            </a:r>
            <a:r>
              <a:rPr lang="en-US" b="1" dirty="0" err="1" smtClean="0"/>
              <a:t>“.wav</a:t>
            </a:r>
            <a:r>
              <a:rPr lang="en-US" b="1" dirty="0" smtClean="0"/>
              <a:t>”</a:t>
            </a:r>
            <a:r>
              <a:rPr lang="en-US" dirty="0" smtClean="0"/>
              <a:t>. Developed by IBM and Microsoft, it was one of the first audio file types developed for the PC.</a:t>
            </a:r>
          </a:p>
          <a:p>
            <a:pPr lvl="1" algn="just"/>
            <a:r>
              <a:rPr lang="en-US" dirty="0" smtClean="0"/>
              <a:t>AIFF (</a:t>
            </a:r>
            <a:r>
              <a:rPr lang="en-US" b="1" dirty="0" smtClean="0"/>
              <a:t>Audio Interchange File Format</a:t>
            </a:r>
            <a:r>
              <a:rPr lang="en-US" dirty="0" smtClean="0"/>
              <a:t>) AIFF files have the File extension is </a:t>
            </a:r>
            <a:r>
              <a:rPr lang="en-US" b="1" dirty="0" smtClean="0"/>
              <a:t>“.</a:t>
            </a:r>
            <a:r>
              <a:rPr lang="en-US" b="1" dirty="0" err="1" smtClean="0"/>
              <a:t>aif</a:t>
            </a:r>
            <a:r>
              <a:rPr lang="en-US" b="1" dirty="0" smtClean="0"/>
              <a:t>”</a:t>
            </a:r>
            <a:r>
              <a:rPr lang="en-US" dirty="0" smtClean="0"/>
              <a:t> Around 1988, Apple developed this format, for Apple products.</a:t>
            </a:r>
          </a:p>
          <a:p>
            <a:pPr lvl="1"/>
            <a:r>
              <a:rPr lang="en-US" dirty="0" smtClean="0"/>
              <a:t>ALAC </a:t>
            </a:r>
            <a:r>
              <a:rPr lang="en-US" b="1" dirty="0" smtClean="0"/>
              <a:t>(Apple Lossless Audio Codec)</a:t>
            </a:r>
            <a:r>
              <a:rPr lang="en-US" dirty="0" smtClean="0"/>
              <a:t> Unlike most of the other formats listed here, it’s file extension is not its name. ALAC files have the File extension is </a:t>
            </a:r>
            <a:r>
              <a:rPr lang="en-US" b="1" dirty="0" smtClean="0"/>
              <a:t>“.m4a”</a:t>
            </a:r>
            <a:r>
              <a:rPr lang="en-US" dirty="0" smtClean="0"/>
              <a:t> . As the name suggests it was developed by Apple.</a:t>
            </a:r>
          </a:p>
          <a:p>
            <a:pPr lvl="1"/>
            <a:r>
              <a:rPr lang="en-US" dirty="0" smtClean="0"/>
              <a:t>FLAC </a:t>
            </a:r>
            <a:r>
              <a:rPr lang="en-US" b="1" dirty="0" smtClean="0"/>
              <a:t>(Free Lossless Audio Codec)</a:t>
            </a:r>
            <a:r>
              <a:rPr lang="en-US" dirty="0" smtClean="0"/>
              <a:t> File extension is </a:t>
            </a:r>
            <a:r>
              <a:rPr lang="en-US" b="1" dirty="0" smtClean="0"/>
              <a:t>“.</a:t>
            </a:r>
            <a:r>
              <a:rPr lang="en-US" b="1" dirty="0" err="1" smtClean="0"/>
              <a:t>flac</a:t>
            </a:r>
            <a:r>
              <a:rPr lang="en-US" b="1" dirty="0" smtClean="0"/>
              <a:t>”</a:t>
            </a:r>
            <a:r>
              <a:rPr lang="en-US" dirty="0" smtClean="0"/>
              <a:t>. FLAC is the format used by Amazon for their HD streaming service.</a:t>
            </a:r>
          </a:p>
          <a:p>
            <a:pPr lvl="1"/>
            <a:r>
              <a:rPr lang="en-US" dirty="0" smtClean="0"/>
              <a:t>MP3</a:t>
            </a:r>
            <a:r>
              <a:rPr lang="en-US" b="1" dirty="0" smtClean="0"/>
              <a:t> </a:t>
            </a:r>
            <a:r>
              <a:rPr lang="en-US" dirty="0" smtClean="0"/>
              <a:t>is an abbreviation of </a:t>
            </a:r>
            <a:r>
              <a:rPr lang="en-US" b="1" dirty="0" smtClean="0"/>
              <a:t>MPEG-1</a:t>
            </a:r>
            <a:r>
              <a:rPr lang="en-US" dirty="0" smtClean="0"/>
              <a:t> </a:t>
            </a:r>
            <a:r>
              <a:rPr lang="en-US" b="1" dirty="0" smtClean="0"/>
              <a:t>(Moving Picture Experts Group - 1) </a:t>
            </a:r>
            <a:r>
              <a:rPr lang="en-US" dirty="0" smtClean="0"/>
              <a:t>Audio Layer 3, a data compression format for encoding digital audio, most commonly music. File extension is </a:t>
            </a:r>
            <a:r>
              <a:rPr lang="en-US" b="1" dirty="0" smtClean="0"/>
              <a:t>“.mp3”</a:t>
            </a:r>
            <a:r>
              <a:rPr lang="en-US" dirty="0" smtClean="0"/>
              <a:t> Introduced in 1993 it quickly became incredibly popular.</a:t>
            </a:r>
          </a:p>
          <a:p>
            <a:pPr lvl="1"/>
            <a:r>
              <a:rPr lang="en-US" dirty="0" smtClean="0"/>
              <a:t>AAC stands for </a:t>
            </a:r>
            <a:r>
              <a:rPr lang="en-US" b="1" dirty="0" smtClean="0"/>
              <a:t>(Advanced Audio Coding)</a:t>
            </a:r>
            <a:r>
              <a:rPr lang="en-US" dirty="0" smtClean="0"/>
              <a:t>. It first appeared in 1997, developed by Bell, </a:t>
            </a:r>
            <a:r>
              <a:rPr lang="en-US" dirty="0" err="1" smtClean="0"/>
              <a:t>Fraunhofer</a:t>
            </a:r>
            <a:r>
              <a:rPr lang="en-US" dirty="0" smtClean="0"/>
              <a:t>, Dolby, Sony, Nokia, LG Electronics, NEC, NTT </a:t>
            </a:r>
            <a:r>
              <a:rPr lang="en-US" dirty="0" err="1" smtClean="0"/>
              <a:t>Docomo</a:t>
            </a:r>
            <a:r>
              <a:rPr lang="en-US" dirty="0" smtClean="0"/>
              <a:t>, and Panasonic, to be the successor to MP3. File extension is </a:t>
            </a:r>
            <a:r>
              <a:rPr lang="en-US" b="1" dirty="0" smtClean="0"/>
              <a:t>“.</a:t>
            </a:r>
            <a:r>
              <a:rPr lang="en-US" b="1" dirty="0" err="1" smtClean="0"/>
              <a:t>aac</a:t>
            </a:r>
            <a:r>
              <a:rPr lang="en-US" b="1" dirty="0" smtClean="0"/>
              <a:t>”</a:t>
            </a:r>
            <a:r>
              <a:rPr lang="en-US" dirty="0" smtClean="0"/>
              <a:t>.</a:t>
            </a:r>
          </a:p>
          <a:p>
            <a:pPr lvl="1"/>
            <a:r>
              <a:rPr lang="en-US" dirty="0" smtClean="0"/>
              <a:t>WMA </a:t>
            </a:r>
            <a:r>
              <a:rPr lang="en-US" b="1" dirty="0" smtClean="0"/>
              <a:t>(Windows Media Audio)</a:t>
            </a:r>
            <a:r>
              <a:rPr lang="en-US" dirty="0" smtClean="0"/>
              <a:t> It was Microsoft’s response to MP3. Like AAC, it attempted to, and succeeded in improving on MP3, sounding better at the same </a:t>
            </a:r>
            <a:r>
              <a:rPr lang="en-US" dirty="0" err="1" smtClean="0"/>
              <a:t>bitrate</a:t>
            </a:r>
            <a:r>
              <a:rPr lang="en-US" dirty="0" smtClean="0"/>
              <a:t>. File extension is </a:t>
            </a:r>
            <a:r>
              <a:rPr lang="en-US" b="1" dirty="0" smtClean="0"/>
              <a:t>“.wma”</a:t>
            </a:r>
          </a:p>
          <a:p>
            <a:pPr lvl="1"/>
            <a:r>
              <a:rPr lang="en-US" dirty="0" smtClean="0"/>
              <a:t>OGG  or </a:t>
            </a:r>
            <a:r>
              <a:rPr lang="en-US" b="1" dirty="0" smtClean="0"/>
              <a:t>OGG </a:t>
            </a:r>
            <a:r>
              <a:rPr lang="en-US" b="1" dirty="0" err="1" smtClean="0"/>
              <a:t>Vorbis</a:t>
            </a:r>
            <a:r>
              <a:rPr lang="en-US" b="1" dirty="0" smtClean="0"/>
              <a:t>,</a:t>
            </a:r>
            <a:r>
              <a:rPr lang="en-US" dirty="0" smtClean="0"/>
              <a:t> to give it its full title, is another format designed to improve on MP3. Its specification is in the public domain, so it is free for commercial or non-commercial use. File extension is </a:t>
            </a:r>
            <a:r>
              <a:rPr lang="en-US" b="1" dirty="0" smtClean="0"/>
              <a:t>“.</a:t>
            </a:r>
            <a:r>
              <a:rPr lang="en-US" b="1" dirty="0" err="1" smtClean="0"/>
              <a:t>ogg</a:t>
            </a:r>
            <a:r>
              <a:rPr lang="en-US" b="1" dirty="0" smtClean="0"/>
              <a: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Sound Synthesis</a:t>
            </a:r>
          </a:p>
        </p:txBody>
      </p:sp>
      <p:sp>
        <p:nvSpPr>
          <p:cNvPr id="3" name="Content Placeholder 2"/>
          <p:cNvSpPr>
            <a:spLocks noGrp="1"/>
          </p:cNvSpPr>
          <p:nvPr>
            <p:ph idx="1"/>
          </p:nvPr>
        </p:nvSpPr>
        <p:spPr/>
        <p:txBody>
          <a:bodyPr>
            <a:noAutofit/>
          </a:bodyPr>
          <a:lstStyle/>
          <a:p>
            <a:pPr marL="0" indent="0" algn="just">
              <a:buNone/>
            </a:pPr>
            <a:r>
              <a:rPr lang="en-US" sz="2400" dirty="0"/>
              <a:t>Sound synthesis is the generation of sounds using algorithms, whether implemented in analogue or digital forms. It is an important application for cinema, multimedia, games and sound installations. It fits within the wider context of sound design, which is the discipline of acquiring, creating and manipulating sounds to achieve a desired effect or mood. Sound synthesis research within the Centre for Digital Music crosses several themes, including Audio Engineering and Augmented Instruments. We seek to uncover new synthesis techniques, as well as enhance existing approaches and adapt them to new applications. With a strong emphasis on performance, expression and evaluation, much of our research is focused on real world applications, empowering users and bringing sound synthesis to the forefront of sound design in the creative industries.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spTree>
    <p:extLst>
      <p:ext uri="{BB962C8B-B14F-4D97-AF65-F5344CB8AC3E}">
        <p14:creationId xmlns:p14="http://schemas.microsoft.com/office/powerpoint/2010/main" xmlns="" val="305358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Sound Synthesis</a:t>
            </a:r>
          </a:p>
        </p:txBody>
      </p:sp>
      <p:sp>
        <p:nvSpPr>
          <p:cNvPr id="3" name="Content Placeholder 2"/>
          <p:cNvSpPr>
            <a:spLocks noGrp="1"/>
          </p:cNvSpPr>
          <p:nvPr>
            <p:ph idx="1"/>
          </p:nvPr>
        </p:nvSpPr>
        <p:spPr/>
        <p:txBody>
          <a:bodyPr>
            <a:noAutofit/>
          </a:bodyPr>
          <a:lstStyle/>
          <a:p>
            <a:pPr marL="0" indent="0">
              <a:buNone/>
            </a:pPr>
            <a:r>
              <a:rPr lang="en-US" sz="1800" dirty="0"/>
              <a:t>There are multiple types of synthesis, among the basics and popular ones are :</a:t>
            </a:r>
          </a:p>
          <a:p>
            <a:pPr marL="0" indent="0">
              <a:buNone/>
            </a:pPr>
            <a:endParaRPr lang="en-US" sz="1800" dirty="0"/>
          </a:p>
          <a:p>
            <a:pPr marL="0" indent="0">
              <a:buNone/>
            </a:pPr>
            <a:r>
              <a:rPr lang="en-US" sz="1800" dirty="0"/>
              <a:t>Subtractive (Sylenth1, GMS, 3xOsc, Synth1)</a:t>
            </a:r>
          </a:p>
          <a:p>
            <a:pPr marL="0" indent="0">
              <a:buNone/>
            </a:pPr>
            <a:r>
              <a:rPr lang="en-US" sz="1800" dirty="0"/>
              <a:t>FM (</a:t>
            </a:r>
            <a:r>
              <a:rPr lang="en-US" sz="1800" dirty="0" err="1"/>
              <a:t>Sytrus</a:t>
            </a:r>
            <a:r>
              <a:rPr lang="en-US" sz="1800" dirty="0"/>
              <a:t>, FM8, Operator, </a:t>
            </a:r>
            <a:r>
              <a:rPr lang="en-US" sz="1800" dirty="0" err="1"/>
              <a:t>Dexed</a:t>
            </a:r>
            <a:r>
              <a:rPr lang="en-US" sz="1800" dirty="0"/>
              <a:t>, DX7)</a:t>
            </a:r>
          </a:p>
          <a:p>
            <a:pPr marL="0" indent="0">
              <a:buNone/>
            </a:pPr>
            <a:r>
              <a:rPr lang="en-US" sz="1800" dirty="0"/>
              <a:t>Additive (</a:t>
            </a:r>
            <a:r>
              <a:rPr lang="en-US" sz="1800" dirty="0" err="1"/>
              <a:t>Harmor</a:t>
            </a:r>
            <a:r>
              <a:rPr lang="en-US" sz="1800" dirty="0"/>
              <a:t>, Harmless, Loom)</a:t>
            </a:r>
          </a:p>
          <a:p>
            <a:pPr marL="0" indent="0">
              <a:buNone/>
            </a:pPr>
            <a:r>
              <a:rPr lang="en-US" sz="1800" dirty="0"/>
              <a:t>*both </a:t>
            </a:r>
            <a:r>
              <a:rPr lang="en-US" sz="1800" dirty="0" err="1"/>
              <a:t>Harmor</a:t>
            </a:r>
            <a:r>
              <a:rPr lang="en-US" sz="1800" dirty="0"/>
              <a:t> and Harmless are actually additive synthesizers that functions like subtractive synthesizers</a:t>
            </a:r>
          </a:p>
          <a:p>
            <a:pPr marL="0" indent="0">
              <a:buNone/>
            </a:pPr>
            <a:r>
              <a:rPr lang="en-US" sz="1800" dirty="0"/>
              <a:t>Wavetable (Serum, Massive)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spTree>
    <p:extLst>
      <p:ext uri="{BB962C8B-B14F-4D97-AF65-F5344CB8AC3E}">
        <p14:creationId xmlns:p14="http://schemas.microsoft.com/office/powerpoint/2010/main" xmlns="" val="817533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Digitization of Sound</a:t>
            </a:r>
            <a:endParaRPr lang="en-US" dirty="0"/>
          </a:p>
        </p:txBody>
      </p:sp>
      <p:sp>
        <p:nvSpPr>
          <p:cNvPr id="3" name="Content Placeholder 2"/>
          <p:cNvSpPr>
            <a:spLocks noGrp="1"/>
          </p:cNvSpPr>
          <p:nvPr>
            <p:ph idx="1"/>
          </p:nvPr>
        </p:nvSpPr>
        <p:spPr>
          <a:xfrm>
            <a:off x="838200" y="1454727"/>
            <a:ext cx="10515600" cy="4722236"/>
          </a:xfrm>
        </p:spPr>
        <p:txBody>
          <a:bodyPr/>
          <a:lstStyle/>
          <a:p>
            <a:pPr algn="just"/>
            <a:r>
              <a:rPr lang="en-US" b="1" i="1" dirty="0" smtClean="0">
                <a:effectLst>
                  <a:outerShdw blurRad="38100" dist="38100" dir="2700000" algn="tl">
                    <a:srgbClr val="C0C0C0"/>
                  </a:outerShdw>
                </a:effectLst>
              </a:rPr>
              <a:t>A digital signal is superior to an analog signal because it is more robust to noise and can easily be recovered, corrected and amplified. For this reason, the tendency today is to change an analog signal to digital data.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5" descr="Analog Signal">
            <a:extLst>
              <a:ext uri="{FF2B5EF4-FFF2-40B4-BE49-F238E27FC236}">
                <a16:creationId xmlns:a16="http://schemas.microsoft.com/office/drawing/2014/main" xmlns="" id="{250A81DD-8D47-8103-30BC-87C6E6C3FF9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2691" y="3142239"/>
            <a:ext cx="5126182" cy="303101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Sound Synthesis</a:t>
            </a:r>
          </a:p>
        </p:txBody>
      </p:sp>
      <p:sp>
        <p:nvSpPr>
          <p:cNvPr id="3" name="Content Placeholder 2"/>
          <p:cNvSpPr>
            <a:spLocks noGrp="1"/>
          </p:cNvSpPr>
          <p:nvPr>
            <p:ph idx="1"/>
          </p:nvPr>
        </p:nvSpPr>
        <p:spPr/>
        <p:txBody>
          <a:bodyPr>
            <a:noAutofit/>
          </a:bodyPr>
          <a:lstStyle/>
          <a:p>
            <a:pPr marL="0" indent="0">
              <a:buNone/>
            </a:pPr>
            <a:r>
              <a:rPr lang="en-US" sz="1800" dirty="0"/>
              <a:t>Subtractive synthesis functions by taking a basic waveform and running it through envelopes, filters, and effects.</a:t>
            </a:r>
          </a:p>
          <a:p>
            <a:pPr marL="0" indent="0">
              <a:buNone/>
            </a:pPr>
            <a:endParaRPr lang="en-US" sz="1800" dirty="0"/>
          </a:p>
          <a:p>
            <a:pPr marL="0" indent="0">
              <a:buNone/>
            </a:pPr>
            <a:r>
              <a:rPr lang="en-US" sz="1800" dirty="0"/>
              <a:t>FM synthesis functions by taking a waveform, and then modulating it with another waveform. You can also use a modulated waveform to modulate another waveform. It also runs through envelopes, filters, and effects.</a:t>
            </a:r>
          </a:p>
          <a:p>
            <a:pPr marL="0" indent="0">
              <a:buNone/>
            </a:pPr>
            <a:endParaRPr lang="en-US" sz="1800" dirty="0"/>
          </a:p>
          <a:p>
            <a:pPr marL="0" indent="0">
              <a:buNone/>
            </a:pPr>
            <a:r>
              <a:rPr lang="en-US" sz="1800" dirty="0"/>
              <a:t>Additive synthesis functions by adding on multiple sines to create a waveform. It too runs through envelopes, filters, and effects.</a:t>
            </a:r>
          </a:p>
          <a:p>
            <a:pPr marL="0" indent="0">
              <a:buNone/>
            </a:pPr>
            <a:endParaRPr lang="en-US" sz="1800" dirty="0"/>
          </a:p>
          <a:p>
            <a:pPr marL="0" indent="0">
              <a:buNone/>
            </a:pPr>
            <a:r>
              <a:rPr lang="en-US" sz="1800" dirty="0"/>
              <a:t>Wavetable synthesis is similar to subtractive synthesis, except that instead of having only basic waveforms, you get more waveforms in addition to them. And yeah, it too runs through envelopes, filters, and effects.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spTree>
    <p:extLst>
      <p:ext uri="{BB962C8B-B14F-4D97-AF65-F5344CB8AC3E}">
        <p14:creationId xmlns:p14="http://schemas.microsoft.com/office/powerpoint/2010/main" xmlns="" val="4070965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Musical Instrument Digitization Interface (MIDI) </a:t>
            </a:r>
          </a:p>
        </p:txBody>
      </p:sp>
      <p:sp>
        <p:nvSpPr>
          <p:cNvPr id="3" name="Content Placeholder 2"/>
          <p:cNvSpPr>
            <a:spLocks noGrp="1"/>
          </p:cNvSpPr>
          <p:nvPr>
            <p:ph idx="1"/>
          </p:nvPr>
        </p:nvSpPr>
        <p:spPr/>
        <p:txBody>
          <a:bodyPr>
            <a:noAutofit/>
          </a:bodyPr>
          <a:lstStyle/>
          <a:p>
            <a:pPr marL="0" indent="0">
              <a:buNone/>
            </a:pPr>
            <a:r>
              <a:rPr lang="en-US" sz="1600" dirty="0"/>
              <a:t>Musical Instrument Digitization Interface (MIDI) provides a protocol or a set of rules, using which the musical note is directly recorded into the computer from musical instruments. A MIDI file is basically a list of commands to produce the sound. For example, pressing of a guitar key can be Unit 13: Multimedia Tools for WWW Lovely professional University 223 represented as a computer command. When the MIDI device processes this command, the result Notes will be the sound from the guitar. The protocol provides an effective means of conveying musical information as electronic data. Since MIDI files are small in size, these can be embedded while loading of Web pages and promptly played. Length of the MIDI files can be changed without degrading the quality of the signal. As the signals are stored as the notes played on the musical instrument, working on the MIDI files require knowledge of the music theory. The MIDI data stream is a unidirectional asynchronous bit stream at 31.25 Kbits/sec with 10 bits transmitted per byte (a start bit, 8 data bits, and one stop bit). The MIDI interface includes three different MIDI connectors, labeled as IN, OUT, and THRU. The MIDI data stream is usually originated by a MIDI controller, such as a musical instrument keyboard, or by a MIDI sequencer. A MIDI controller is a device which is played as an instrument, and it translates that into a MIDI data stream in real time. A MIDI sequencer is a device which allows MIDI data sequences to be captured, stored, edited, combined, and replayed. The MIDI data output from a MIDI controller or sequencer is transmitted via the devices’ MIDI OUT connector. The recipient of this MIDI data stream is commonly a MIDI sound generator or sound module, which will receive MIDI messages at its MIDI IN connector, and respond to these messages by playing sounds. Figure  shows a simple MIDI system, consisting of a MIDI keyboard controller and a MIDI sound module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Tree>
    <p:extLst>
      <p:ext uri="{BB962C8B-B14F-4D97-AF65-F5344CB8AC3E}">
        <p14:creationId xmlns:p14="http://schemas.microsoft.com/office/powerpoint/2010/main" xmlns="" val="2533274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Musical Instrument Digitization Interface (MIDI) </a:t>
            </a:r>
          </a:p>
        </p:txBody>
      </p:sp>
      <p:pic>
        <p:nvPicPr>
          <p:cNvPr id="6" name="Content Placeholder 5">
            <a:extLst>
              <a:ext uri="{FF2B5EF4-FFF2-40B4-BE49-F238E27FC236}">
                <a16:creationId xmlns:a16="http://schemas.microsoft.com/office/drawing/2014/main" xmlns="" id="{DE5C1096-0636-0EF6-896D-BAD462C9CCC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37620" y="1791001"/>
            <a:ext cx="9116760" cy="4465035"/>
          </a:xfrm>
        </p:spPr>
      </p:pic>
      <p:sp>
        <p:nvSpPr>
          <p:cNvPr id="4" name="Slide Number Placeholder 3"/>
          <p:cNvSpPr>
            <a:spLocks noGrp="1"/>
          </p:cNvSpPr>
          <p:nvPr>
            <p:ph type="sldNum" sz="quarter" idx="12"/>
          </p:nvPr>
        </p:nvSpPr>
        <p:spPr/>
        <p:txBody>
          <a:bodyPr/>
          <a:lstStyle/>
          <a:p>
            <a:fld id="{BDCDBBEF-AA6C-4BA6-85B2-A17D7F280E38}" type="slidenum">
              <a:rPr lang="en-US" smtClean="0"/>
              <a:pPr/>
              <a:t>32</a:t>
            </a:fld>
            <a:endParaRPr lang="en-US"/>
          </a:p>
        </p:txBody>
      </p:sp>
    </p:spTree>
    <p:extLst>
      <p:ext uri="{BB962C8B-B14F-4D97-AF65-F5344CB8AC3E}">
        <p14:creationId xmlns:p14="http://schemas.microsoft.com/office/powerpoint/2010/main" xmlns="" val="54833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76289-B678-426E-A4C2-EF1F915B36F0}"/>
              </a:ext>
            </a:extLst>
          </p:cNvPr>
          <p:cNvSpPr>
            <a:spLocks noGrp="1"/>
          </p:cNvSpPr>
          <p:nvPr>
            <p:ph type="title"/>
          </p:nvPr>
        </p:nvSpPr>
        <p:spPr/>
        <p:txBody>
          <a:bodyPr/>
          <a:lstStyle/>
          <a:p>
            <a:r>
              <a:rPr lang="en-US" sz="4400" b="1" dirty="0">
                <a:solidFill>
                  <a:srgbClr val="FF0000"/>
                </a:solidFill>
              </a:rPr>
              <a:t>Musical Instrument Digitization Interface (MIDI) </a:t>
            </a:r>
            <a:endParaRPr lang="en-IN" dirty="0"/>
          </a:p>
        </p:txBody>
      </p:sp>
      <p:pic>
        <p:nvPicPr>
          <p:cNvPr id="6" name="Content Placeholder 5">
            <a:extLst>
              <a:ext uri="{FF2B5EF4-FFF2-40B4-BE49-F238E27FC236}">
                <a16:creationId xmlns:a16="http://schemas.microsoft.com/office/drawing/2014/main" xmlns="" id="{BE8F9ACE-D725-591A-6EEA-EBAA5EFEEC3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99195" y="1951335"/>
            <a:ext cx="9993609" cy="4144368"/>
          </a:xfrm>
        </p:spPr>
      </p:pic>
      <p:sp>
        <p:nvSpPr>
          <p:cNvPr id="4" name="Slide Number Placeholder 3">
            <a:extLst>
              <a:ext uri="{FF2B5EF4-FFF2-40B4-BE49-F238E27FC236}">
                <a16:creationId xmlns:a16="http://schemas.microsoft.com/office/drawing/2014/main" xmlns="" id="{3DBC37FD-FDBD-3464-518F-DD282ECBA206}"/>
              </a:ext>
            </a:extLst>
          </p:cNvPr>
          <p:cNvSpPr>
            <a:spLocks noGrp="1"/>
          </p:cNvSpPr>
          <p:nvPr>
            <p:ph type="sldNum" sz="quarter" idx="12"/>
          </p:nvPr>
        </p:nvSpPr>
        <p:spPr/>
        <p:txBody>
          <a:bodyPr/>
          <a:lstStyle/>
          <a:p>
            <a:fld id="{BDCDBBEF-AA6C-4BA6-85B2-A17D7F280E38}" type="slidenum">
              <a:rPr lang="en-US" smtClean="0"/>
              <a:pPr/>
              <a:t>33</a:t>
            </a:fld>
            <a:endParaRPr lang="en-US"/>
          </a:p>
        </p:txBody>
      </p:sp>
    </p:spTree>
    <p:extLst>
      <p:ext uri="{BB962C8B-B14F-4D97-AF65-F5344CB8AC3E}">
        <p14:creationId xmlns:p14="http://schemas.microsoft.com/office/powerpoint/2010/main" xmlns="" val="1354450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9283" y="400049"/>
            <a:ext cx="7557656" cy="2133167"/>
          </a:xfrm>
        </p:spPr>
        <p:txBody>
          <a:bodyPr>
            <a:normAutofit/>
          </a:bodyPr>
          <a:lstStyle/>
          <a:p>
            <a:pPr algn="l"/>
            <a:r>
              <a:rPr lang="en-US" b="1" dirty="0" smtClean="0">
                <a:solidFill>
                  <a:srgbClr val="FF0000"/>
                </a:solidFill>
              </a:rPr>
              <a:t>Audio fundamental and</a:t>
            </a:r>
            <a:br>
              <a:rPr lang="en-US" b="1" dirty="0" smtClean="0">
                <a:solidFill>
                  <a:srgbClr val="FF0000"/>
                </a:solidFill>
              </a:rPr>
            </a:br>
            <a:r>
              <a:rPr lang="en-US" b="1" dirty="0" smtClean="0">
                <a:solidFill>
                  <a:srgbClr val="FF0000"/>
                </a:solidFill>
              </a:rPr>
              <a:t>representations</a:t>
            </a:r>
            <a:endParaRPr lang="en-US" b="1" dirty="0">
              <a:solidFill>
                <a:srgbClr val="FF0000"/>
              </a:solidFill>
            </a:endParaRPr>
          </a:p>
        </p:txBody>
      </p:sp>
      <p:sp>
        <p:nvSpPr>
          <p:cNvPr id="3" name="Subtitle 2"/>
          <p:cNvSpPr>
            <a:spLocks noGrp="1"/>
          </p:cNvSpPr>
          <p:nvPr>
            <p:ph type="subTitle" idx="1"/>
          </p:nvPr>
        </p:nvSpPr>
        <p:spPr>
          <a:xfrm>
            <a:off x="1135207" y="3030248"/>
            <a:ext cx="10086975" cy="3179619"/>
          </a:xfrm>
        </p:spPr>
        <p:txBody>
          <a:bodyPr>
            <a:normAutofit/>
          </a:bodyPr>
          <a:lstStyle/>
          <a:p>
            <a:pPr algn="l">
              <a:buFont typeface="Arial" pitchFamily="34" charset="0"/>
              <a:buChar char="•"/>
            </a:pPr>
            <a:r>
              <a:rPr lang="en-US" sz="3600" b="1" dirty="0" smtClean="0"/>
              <a:t>Compression and transmission of audio on Internet</a:t>
            </a:r>
          </a:p>
          <a:p>
            <a:pPr algn="l">
              <a:buFont typeface="Arial" pitchFamily="34" charset="0"/>
              <a:buChar char="•"/>
            </a:pPr>
            <a:endParaRPr lang="en-US" sz="3600" dirty="0" smtClean="0"/>
          </a:p>
          <a:p>
            <a:pPr algn="l">
              <a:buFont typeface="Arial" pitchFamily="34" charset="0"/>
              <a:buChar char="•"/>
            </a:pPr>
            <a:r>
              <a:rPr lang="en-US" sz="3600" b="1" dirty="0" smtClean="0"/>
              <a:t>Audio software and hardware  </a:t>
            </a:r>
            <a:endParaRPr lang="en-US" sz="3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solidFill>
                  <a:srgbClr val="FF0000"/>
                </a:solidFill>
              </a:rPr>
              <a:t>Compression and transmission of audio </a:t>
            </a:r>
            <a:br>
              <a:rPr lang="en-US" sz="3200" b="1" dirty="0">
                <a:solidFill>
                  <a:srgbClr val="FF0000"/>
                </a:solidFill>
              </a:rPr>
            </a:br>
            <a:r>
              <a:rPr lang="en-US" sz="3200" b="1" dirty="0">
                <a:solidFill>
                  <a:srgbClr val="FF0000"/>
                </a:solidFill>
              </a:rPr>
              <a:t>on Internet.</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2400" dirty="0"/>
              <a:t>Audio data compression, not to be confused with dynamic range compression, has the potential to reduce the transmission bandwidth and storage requirements of audio data. Audio compression algorithms are implemented in software as audio codecs. In both lossy and lossless compression, information redundancy is reduced, using methods such as coding, quantization, discrete cosine transform and linear prediction to reduce the amount of information used to represent the uncompressed data.</a:t>
            </a:r>
          </a:p>
          <a:p>
            <a:pPr marL="0" indent="0" algn="just">
              <a:buNone/>
            </a:pPr>
            <a:endParaRPr lang="en-US" sz="2400" dirty="0"/>
          </a:p>
          <a:p>
            <a:pPr marL="0" indent="0" algn="just">
              <a:buNone/>
            </a:pPr>
            <a:r>
              <a:rPr lang="en-US" sz="2400" dirty="0"/>
              <a:t>Lossy audio compression algorithms provide higher compression and are used in numerous audio applications including </a:t>
            </a:r>
            <a:r>
              <a:rPr lang="en-US" sz="2400" dirty="0" err="1"/>
              <a:t>Vorbis</a:t>
            </a:r>
            <a:r>
              <a:rPr lang="en-US" sz="2400" dirty="0"/>
              <a:t> and MP3. These algorithms almost all rely on psychoacoustics to eliminate or reduce fidelity of less audible sounds, thereby reducing the space required to store or transmit them.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35</a:t>
            </a:fld>
            <a:endParaRPr lang="en-US"/>
          </a:p>
        </p:txBody>
      </p:sp>
    </p:spTree>
    <p:extLst>
      <p:ext uri="{BB962C8B-B14F-4D97-AF65-F5344CB8AC3E}">
        <p14:creationId xmlns:p14="http://schemas.microsoft.com/office/powerpoint/2010/main" xmlns="" val="305358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solidFill>
                  <a:srgbClr val="FF0000"/>
                </a:solidFill>
              </a:rPr>
              <a:t>Compression and transmission of audio </a:t>
            </a:r>
            <a:br>
              <a:rPr lang="en-US" sz="3200" b="1" dirty="0">
                <a:solidFill>
                  <a:srgbClr val="FF0000"/>
                </a:solidFill>
              </a:rPr>
            </a:br>
            <a:r>
              <a:rPr lang="en-US" sz="3200" b="1" dirty="0">
                <a:solidFill>
                  <a:srgbClr val="FF0000"/>
                </a:solidFill>
              </a:rPr>
              <a:t>on Internet.</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2400" dirty="0"/>
              <a:t>Audio compression the amount of data in a recorded waveform is reduced for transmission. This is used in CD and MP3 encoding, internet radio, and the like. Audio level compression is the dynamic range difference between loud and quiet of an audio waveform is reduced. This is used in guitar effects racks, recording studios, etc. Audio compression is a form of data compression designed to reduce the size of audio files. Audio compression algorithms are implemented in computer software as audio codecs. Generic data compression algorithms work with audio data but the compression ratios are low (around 50-60% of original size) and they do not work in real time and are therefore not practical. Specific audio "lossless" and "lossy" algorithms have been created. Lossy algorithms provide far greater compression ratios and are used in mainstream consumer audio devices.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36</a:t>
            </a:fld>
            <a:endParaRPr lang="en-US"/>
          </a:p>
        </p:txBody>
      </p:sp>
    </p:spTree>
    <p:extLst>
      <p:ext uri="{BB962C8B-B14F-4D97-AF65-F5344CB8AC3E}">
        <p14:creationId xmlns:p14="http://schemas.microsoft.com/office/powerpoint/2010/main" xmlns="" val="2648405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solidFill>
                  <a:srgbClr val="FF0000"/>
                </a:solidFill>
              </a:rPr>
              <a:t>Compression and transmission of audio </a:t>
            </a:r>
            <a:br>
              <a:rPr lang="en-US" sz="3200" b="1" dirty="0">
                <a:solidFill>
                  <a:srgbClr val="FF0000"/>
                </a:solidFill>
              </a:rPr>
            </a:br>
            <a:r>
              <a:rPr lang="en-US" sz="3200" b="1" dirty="0">
                <a:solidFill>
                  <a:srgbClr val="FF0000"/>
                </a:solidFill>
              </a:rPr>
              <a:t>on Internet.</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37</a:t>
            </a:fld>
            <a:endParaRPr lang="en-US"/>
          </a:p>
        </p:txBody>
      </p:sp>
      <p:pic>
        <p:nvPicPr>
          <p:cNvPr id="2050" name="Picture 2"/>
          <p:cNvPicPr>
            <a:picLocks noChangeAspect="1" noChangeArrowheads="1"/>
          </p:cNvPicPr>
          <p:nvPr/>
        </p:nvPicPr>
        <p:blipFill>
          <a:blip r:embed="rId2"/>
          <a:srcRect/>
          <a:stretch>
            <a:fillRect/>
          </a:stretch>
        </p:blipFill>
        <p:spPr bwMode="auto">
          <a:xfrm>
            <a:off x="1967345" y="1213154"/>
            <a:ext cx="8312728" cy="5644846"/>
          </a:xfrm>
          <a:prstGeom prst="rect">
            <a:avLst/>
          </a:prstGeom>
          <a:noFill/>
          <a:ln w="9525">
            <a:noFill/>
            <a:miter lim="800000"/>
            <a:headEnd/>
            <a:tailEnd/>
          </a:ln>
          <a:effectLst/>
        </p:spPr>
      </p:pic>
    </p:spTree>
    <p:extLst>
      <p:ext uri="{BB962C8B-B14F-4D97-AF65-F5344CB8AC3E}">
        <p14:creationId xmlns:p14="http://schemas.microsoft.com/office/powerpoint/2010/main" xmlns="" val="305358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 </a:t>
            </a:r>
            <a:endParaRPr lang="en-US" sz="3200" b="1" dirty="0">
              <a:solidFill>
                <a:srgbClr val="FF0000"/>
              </a:solidFill>
            </a:endParaRPr>
          </a:p>
        </p:txBody>
      </p:sp>
      <p:sp>
        <p:nvSpPr>
          <p:cNvPr id="3" name="Content Placeholder 2"/>
          <p:cNvSpPr>
            <a:spLocks noGrp="1"/>
          </p:cNvSpPr>
          <p:nvPr>
            <p:ph idx="1"/>
          </p:nvPr>
        </p:nvSpPr>
        <p:spPr/>
        <p:txBody>
          <a:bodyPr>
            <a:noAutofit/>
          </a:bodyPr>
          <a:lstStyle/>
          <a:p>
            <a:pPr marL="0" indent="0" algn="just">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38</a:t>
            </a:fld>
            <a:endParaRPr lang="en-US"/>
          </a:p>
        </p:txBody>
      </p:sp>
      <p:pic>
        <p:nvPicPr>
          <p:cNvPr id="3075" name="Picture 3"/>
          <p:cNvPicPr>
            <a:picLocks noChangeAspect="1" noChangeArrowheads="1"/>
          </p:cNvPicPr>
          <p:nvPr/>
        </p:nvPicPr>
        <p:blipFill>
          <a:blip r:embed="rId2"/>
          <a:srcRect/>
          <a:stretch>
            <a:fillRect/>
          </a:stretch>
        </p:blipFill>
        <p:spPr bwMode="auto">
          <a:xfrm>
            <a:off x="3277466" y="225568"/>
            <a:ext cx="5880822" cy="3232733"/>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307772" y="3426401"/>
            <a:ext cx="5750503" cy="3021650"/>
          </a:xfrm>
          <a:prstGeom prst="rect">
            <a:avLst/>
          </a:prstGeom>
          <a:noFill/>
          <a:ln w="9525">
            <a:noFill/>
            <a:miter lim="800000"/>
            <a:headEnd/>
            <a:tailEnd/>
          </a:ln>
          <a:effectLst/>
        </p:spPr>
      </p:pic>
    </p:spTree>
    <p:extLst>
      <p:ext uri="{BB962C8B-B14F-4D97-AF65-F5344CB8AC3E}">
        <p14:creationId xmlns:p14="http://schemas.microsoft.com/office/powerpoint/2010/main" xmlns="" val="40866137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 </a:t>
            </a:r>
            <a:endParaRPr lang="en-US" sz="3200" b="1"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39</a:t>
            </a:fld>
            <a:endParaRPr lang="en-US"/>
          </a:p>
        </p:txBody>
      </p:sp>
      <p:pic>
        <p:nvPicPr>
          <p:cNvPr id="4098" name="Picture 2"/>
          <p:cNvPicPr>
            <a:picLocks noChangeAspect="1" noChangeArrowheads="1"/>
          </p:cNvPicPr>
          <p:nvPr/>
        </p:nvPicPr>
        <p:blipFill>
          <a:blip r:embed="rId2"/>
          <a:srcRect/>
          <a:stretch>
            <a:fillRect/>
          </a:stretch>
        </p:blipFill>
        <p:spPr bwMode="auto">
          <a:xfrm>
            <a:off x="661988" y="0"/>
            <a:ext cx="4772025" cy="3114675"/>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a:stretch>
            <a:fillRect/>
          </a:stretch>
        </p:blipFill>
        <p:spPr bwMode="auto">
          <a:xfrm>
            <a:off x="6087773" y="0"/>
            <a:ext cx="4810125" cy="32004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6093403" y="3206462"/>
            <a:ext cx="4743450" cy="3305175"/>
          </a:xfrm>
          <a:prstGeom prst="rect">
            <a:avLst/>
          </a:prstGeom>
          <a:noFill/>
          <a:ln w="9525">
            <a:noFill/>
            <a:miter lim="800000"/>
            <a:headEnd/>
            <a:tailEnd/>
          </a:ln>
          <a:effectLst/>
        </p:spPr>
      </p:pic>
      <p:pic>
        <p:nvPicPr>
          <p:cNvPr id="7" name="Picture 2"/>
          <p:cNvPicPr>
            <a:picLocks noChangeAspect="1" noChangeArrowheads="1"/>
          </p:cNvPicPr>
          <p:nvPr/>
        </p:nvPicPr>
        <p:blipFill>
          <a:blip r:embed="rId5"/>
          <a:srcRect/>
          <a:stretch>
            <a:fillRect/>
          </a:stretch>
        </p:blipFill>
        <p:spPr bwMode="auto">
          <a:xfrm>
            <a:off x="630901" y="3811905"/>
            <a:ext cx="4629150" cy="1552575"/>
          </a:xfrm>
          <a:prstGeom prst="rect">
            <a:avLst/>
          </a:prstGeom>
          <a:noFill/>
          <a:ln w="9525">
            <a:noFill/>
            <a:miter lim="800000"/>
            <a:headEnd/>
            <a:tailEnd/>
          </a:ln>
          <a:effectLst/>
        </p:spPr>
      </p:pic>
    </p:spTree>
    <p:extLst>
      <p:ext uri="{BB962C8B-B14F-4D97-AF65-F5344CB8AC3E}">
        <p14:creationId xmlns:p14="http://schemas.microsoft.com/office/powerpoint/2010/main" xmlns="" val="38082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Digitization of Sound</a:t>
            </a:r>
            <a:endParaRPr lang="en-US" dirty="0"/>
          </a:p>
        </p:txBody>
      </p:sp>
      <p:sp>
        <p:nvSpPr>
          <p:cNvPr id="3" name="Content Placeholder 2"/>
          <p:cNvSpPr>
            <a:spLocks noGrp="1"/>
          </p:cNvSpPr>
          <p:nvPr>
            <p:ph idx="1"/>
          </p:nvPr>
        </p:nvSpPr>
        <p:spPr/>
        <p:txBody>
          <a:bodyPr/>
          <a:lstStyle/>
          <a:p>
            <a:pPr marL="609600" indent="-609600"/>
            <a:r>
              <a:rPr lang="en-US" dirty="0" smtClean="0"/>
              <a:t>Pulse Code Modulation  consists of three steps to digitize an analog signal:</a:t>
            </a:r>
          </a:p>
          <a:p>
            <a:pPr marL="990600" lvl="1" indent="-533400">
              <a:buFont typeface="Arial" charset="0"/>
              <a:buAutoNum type="arabicPeriod"/>
            </a:pPr>
            <a:r>
              <a:rPr lang="en-US" dirty="0" smtClean="0"/>
              <a:t>Sampling</a:t>
            </a:r>
          </a:p>
          <a:p>
            <a:pPr marL="990600" lvl="1" indent="-533400">
              <a:buFont typeface="Arial" charset="0"/>
              <a:buAutoNum type="arabicPeriod"/>
            </a:pPr>
            <a:r>
              <a:rPr lang="en-US" dirty="0" smtClean="0"/>
              <a:t>Quantization</a:t>
            </a:r>
          </a:p>
          <a:p>
            <a:pPr marL="990600" lvl="1" indent="-533400">
              <a:buFont typeface="Arial" charset="0"/>
              <a:buAutoNum type="arabicPeriod"/>
            </a:pPr>
            <a:r>
              <a:rPr lang="en-US" dirty="0" smtClean="0"/>
              <a:t>Binary encoding</a:t>
            </a:r>
          </a:p>
          <a:p>
            <a:pPr marL="609600" indent="-609600">
              <a:buFont typeface="Wingdings" pitchFamily="1" charset="2"/>
              <a:buChar char="§"/>
            </a:pPr>
            <a:r>
              <a:rPr lang="en-US" dirty="0" smtClean="0"/>
              <a:t>Before we sample, we have to filter the signal to limit the maximum frequency of the signal as it affects the sampling rate.</a:t>
            </a:r>
          </a:p>
          <a:p>
            <a:pPr marL="609600" indent="-609600">
              <a:buFont typeface="Wingdings" pitchFamily="1" charset="2"/>
              <a:buChar char="§"/>
            </a:pPr>
            <a:r>
              <a:rPr lang="en-US" dirty="0" smtClean="0"/>
              <a:t>Filtering should ensure that we do not distort the signal, </a:t>
            </a:r>
            <a:r>
              <a:rPr lang="en-US" dirty="0" err="1" smtClean="0"/>
              <a:t>ie</a:t>
            </a:r>
            <a:r>
              <a:rPr lang="en-US" dirty="0" smtClean="0"/>
              <a:t> remove high frequency components that affect the signal shape.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40</a:t>
            </a:fld>
            <a:endParaRPr lang="en-US"/>
          </a:p>
        </p:txBody>
      </p:sp>
      <p:pic>
        <p:nvPicPr>
          <p:cNvPr id="5122" name="Picture 2"/>
          <p:cNvPicPr>
            <a:picLocks noChangeAspect="1" noChangeArrowheads="1"/>
          </p:cNvPicPr>
          <p:nvPr/>
        </p:nvPicPr>
        <p:blipFill>
          <a:blip r:embed="rId2"/>
          <a:srcRect/>
          <a:stretch>
            <a:fillRect/>
          </a:stretch>
        </p:blipFill>
        <p:spPr bwMode="auto">
          <a:xfrm>
            <a:off x="2840181" y="0"/>
            <a:ext cx="6254481" cy="3851564"/>
          </a:xfrm>
          <a:prstGeom prst="rect">
            <a:avLst/>
          </a:prstGeom>
          <a:noFill/>
          <a:ln w="9525">
            <a:noFill/>
            <a:miter lim="800000"/>
            <a:headEnd/>
            <a:tailEnd/>
          </a:ln>
          <a:effectLst/>
        </p:spPr>
      </p:pic>
      <p:pic>
        <p:nvPicPr>
          <p:cNvPr id="5123" name="Picture 3"/>
          <p:cNvPicPr>
            <a:picLocks noGrp="1" noChangeAspect="1" noChangeArrowheads="1"/>
          </p:cNvPicPr>
          <p:nvPr>
            <p:ph idx="1"/>
          </p:nvPr>
        </p:nvPicPr>
        <p:blipFill>
          <a:blip r:embed="rId3"/>
          <a:srcRect/>
          <a:stretch>
            <a:fillRect/>
          </a:stretch>
        </p:blipFill>
        <p:spPr bwMode="auto">
          <a:xfrm>
            <a:off x="2812038" y="3852356"/>
            <a:ext cx="6269938" cy="2659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41</a:t>
            </a:fld>
            <a:endParaRPr lang="en-US"/>
          </a:p>
        </p:txBody>
      </p:sp>
      <p:pic>
        <p:nvPicPr>
          <p:cNvPr id="6146" name="Picture 2"/>
          <p:cNvPicPr>
            <a:picLocks noChangeAspect="1" noChangeArrowheads="1"/>
          </p:cNvPicPr>
          <p:nvPr/>
        </p:nvPicPr>
        <p:blipFill>
          <a:blip r:embed="rId2"/>
          <a:srcRect/>
          <a:stretch>
            <a:fillRect/>
          </a:stretch>
        </p:blipFill>
        <p:spPr bwMode="auto">
          <a:xfrm>
            <a:off x="1132300" y="1745672"/>
            <a:ext cx="10050977" cy="33805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t>Chapter -4 </a:t>
            </a:r>
            <a:br>
              <a:rPr lang="en-US" sz="4800" b="1" dirty="0" smtClean="0"/>
            </a:br>
            <a:r>
              <a:rPr lang="en-US" b="1" dirty="0" smtClean="0"/>
              <a:t>Image fundamentals and representations</a:t>
            </a:r>
            <a:endParaRPr lang="en-US" b="1"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lstStyle/>
          <a:p>
            <a:pPr algn="l"/>
            <a:r>
              <a:rPr lang="en-US" b="1" i="0" dirty="0">
                <a:effectLst/>
                <a:latin typeface="-apple-system"/>
              </a:rPr>
              <a:t>1. Procedure for Windows Users</a:t>
            </a:r>
          </a:p>
          <a:p>
            <a:pPr algn="l"/>
            <a:r>
              <a:rPr lang="en-US" b="0" i="0" dirty="0">
                <a:solidFill>
                  <a:srgbClr val="000000"/>
                </a:solidFill>
                <a:effectLst/>
                <a:latin typeface="-apple-system"/>
              </a:rPr>
              <a:t>These instructions are tailored for one specific version of PowerPoint, but there’s not typically that much change between PowerPoint versions so you will still find them useful no matter what version you’re running.</a:t>
            </a:r>
          </a:p>
          <a:p>
            <a:pPr algn="l"/>
            <a:r>
              <a:rPr lang="en-US" b="1" i="0" dirty="0">
                <a:effectLst/>
                <a:latin typeface="-apple-system"/>
              </a:rPr>
              <a:t>How To Record Audio On PowerPoint</a:t>
            </a:r>
          </a:p>
          <a:p>
            <a:pPr algn="l"/>
            <a:r>
              <a:rPr lang="en-US" b="0" i="0" dirty="0">
                <a:solidFill>
                  <a:srgbClr val="000000"/>
                </a:solidFill>
                <a:effectLst/>
                <a:latin typeface="-apple-system"/>
              </a:rPr>
              <a:t>For this tutorial, we’ll assume you don’t have an external audio file to include in your presentation. At the same time, however, you badly want to embellish it and make it a unique, standalone piece.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43</a:t>
            </a:fld>
            <a:endParaRPr lang="en-US"/>
          </a:p>
        </p:txBody>
      </p:sp>
    </p:spTree>
    <p:extLst>
      <p:ext uri="{BB962C8B-B14F-4D97-AF65-F5344CB8AC3E}">
        <p14:creationId xmlns="" xmlns:p14="http://schemas.microsoft.com/office/powerpoint/2010/main" val="42155352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44</a:t>
            </a:fld>
            <a:endParaRPr lang="en-US"/>
          </a:p>
        </p:txBody>
      </p:sp>
      <p:pic>
        <p:nvPicPr>
          <p:cNvPr id="7" name="Picture 2" descr="Google slides screenshot">
            <a:extLst>
              <a:ext uri="{FF2B5EF4-FFF2-40B4-BE49-F238E27FC236}">
                <a16:creationId xmlns="" xmlns:a16="http://schemas.microsoft.com/office/drawing/2014/main" id="{9A767E75-FA9E-964C-3C02-487EBE3020EB}"/>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667000" y="4239419"/>
            <a:ext cx="5943600" cy="143827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163562E9-F6BD-12AB-52F9-344A0185D6B5}"/>
              </a:ext>
            </a:extLst>
          </p:cNvPr>
          <p:cNvSpPr txBox="1"/>
          <p:nvPr/>
        </p:nvSpPr>
        <p:spPr>
          <a:xfrm flipH="1">
            <a:off x="916781" y="1690688"/>
            <a:ext cx="10644188" cy="2862322"/>
          </a:xfrm>
          <a:prstGeom prst="rect">
            <a:avLst/>
          </a:prstGeom>
          <a:noFill/>
        </p:spPr>
        <p:txBody>
          <a:bodyPr wrap="square" rtlCol="0">
            <a:spAutoFit/>
          </a:bodyPr>
          <a:lstStyle/>
          <a:p>
            <a:pPr algn="l"/>
            <a:r>
              <a:rPr lang="en-US" b="0" i="0" dirty="0">
                <a:solidFill>
                  <a:srgbClr val="000000"/>
                </a:solidFill>
                <a:effectLst/>
                <a:latin typeface="-apple-system"/>
              </a:rPr>
              <a:t>First things first, ensure your microphone is enabled, and the speakers are working. If everything is set, here’s how to record your voice on PowerPoint:</a:t>
            </a:r>
          </a:p>
          <a:p>
            <a:pPr algn="l"/>
            <a:r>
              <a:rPr lang="en-US" b="1" i="0" dirty="0">
                <a:effectLst/>
                <a:latin typeface="-apple-system"/>
              </a:rPr>
              <a:t>1. For Starters, Design Your Presentation</a:t>
            </a:r>
          </a:p>
          <a:p>
            <a:pPr algn="l"/>
            <a:r>
              <a:rPr lang="en-US" b="0" i="0" dirty="0">
                <a:solidFill>
                  <a:srgbClr val="000000"/>
                </a:solidFill>
                <a:effectLst/>
                <a:latin typeface="-apple-system"/>
              </a:rPr>
              <a:t>Prepare your slides in the most creative and informative way you can. One trick is to limit the use of text, focusing on appropriate images to engage your audience better.</a:t>
            </a:r>
          </a:p>
          <a:p>
            <a:pPr algn="l"/>
            <a:r>
              <a:rPr lang="en-US" b="1" i="0" dirty="0">
                <a:effectLst/>
                <a:latin typeface="-apple-system"/>
              </a:rPr>
              <a:t>2. Select the “Slide Show” Tab</a:t>
            </a:r>
          </a:p>
          <a:p>
            <a:pPr algn="l"/>
            <a:r>
              <a:rPr lang="en-US" b="0" i="0" dirty="0">
                <a:solidFill>
                  <a:srgbClr val="000000"/>
                </a:solidFill>
                <a:effectLst/>
                <a:latin typeface="-apple-system"/>
              </a:rPr>
              <a:t>You have to be careful not to add your audio under the</a:t>
            </a:r>
            <a:r>
              <a:rPr lang="en-US" b="1" i="0" dirty="0">
                <a:solidFill>
                  <a:srgbClr val="000000"/>
                </a:solidFill>
                <a:effectLst/>
                <a:latin typeface="-apple-system"/>
              </a:rPr>
              <a:t> Insert</a:t>
            </a:r>
            <a:r>
              <a:rPr lang="en-US" b="0" i="0" dirty="0">
                <a:solidFill>
                  <a:srgbClr val="000000"/>
                </a:solidFill>
                <a:effectLst/>
                <a:latin typeface="-apple-system"/>
              </a:rPr>
              <a:t> option, as it only allows you to save your presentation as a video. The timings won’t be perfectly synchronized to move the slides automatically with the audio.</a:t>
            </a:r>
          </a:p>
          <a:p>
            <a:endParaRPr lang="en-IN" dirty="0"/>
          </a:p>
        </p:txBody>
      </p:sp>
    </p:spTree>
    <p:extLst>
      <p:ext uri="{BB962C8B-B14F-4D97-AF65-F5344CB8AC3E}">
        <p14:creationId xmlns="" xmlns:p14="http://schemas.microsoft.com/office/powerpoint/2010/main" val="1754266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lstStyle/>
          <a:p>
            <a:pPr algn="l"/>
            <a:r>
              <a:rPr lang="en-US" b="1" i="0" dirty="0">
                <a:effectLst/>
                <a:latin typeface="-apple-system"/>
              </a:rPr>
              <a:t>3. Click On the “Record Slide Show” Option</a:t>
            </a:r>
          </a:p>
          <a:p>
            <a:pPr algn="l"/>
            <a:r>
              <a:rPr lang="en-US" b="0" i="0" dirty="0">
                <a:solidFill>
                  <a:srgbClr val="000000"/>
                </a:solidFill>
                <a:effectLst/>
                <a:latin typeface="-apple-system"/>
              </a:rPr>
              <a:t>Older versions of PowerPoint tend to start recording automatically. However, such versions still work, although they tend to have reduced functionality.</a:t>
            </a:r>
          </a:p>
          <a:p>
            <a:pPr algn="l"/>
            <a:r>
              <a:rPr lang="en-US" b="1" i="0" dirty="0">
                <a:effectLst/>
                <a:latin typeface="-apple-system"/>
              </a:rPr>
              <a:t>4. Select “Record from Beginning”</a:t>
            </a:r>
          </a:p>
          <a:p>
            <a:pPr algn="l"/>
            <a:r>
              <a:rPr lang="en-US" b="0" i="0" dirty="0">
                <a:solidFill>
                  <a:srgbClr val="000000"/>
                </a:solidFill>
                <a:effectLst/>
                <a:latin typeface="-apple-system"/>
              </a:rPr>
              <a:t>This isn’t cast in stone. You could still select </a:t>
            </a:r>
            <a:r>
              <a:rPr lang="en-US" b="1" i="0" dirty="0">
                <a:solidFill>
                  <a:srgbClr val="000000"/>
                </a:solidFill>
                <a:effectLst/>
                <a:latin typeface="-apple-system"/>
              </a:rPr>
              <a:t>Record from Current Slide </a:t>
            </a:r>
            <a:r>
              <a:rPr lang="en-US" b="0" i="0" dirty="0">
                <a:solidFill>
                  <a:srgbClr val="000000"/>
                </a:solidFill>
                <a:effectLst/>
                <a:latin typeface="-apple-system"/>
              </a:rPr>
              <a:t>as your needs dictate. It’s also worth noting that you can re-record any PowerPoint slide using either of these options.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45</a:t>
            </a:fld>
            <a:endParaRPr lang="en-US"/>
          </a:p>
        </p:txBody>
      </p:sp>
    </p:spTree>
    <p:extLst>
      <p:ext uri="{BB962C8B-B14F-4D97-AF65-F5344CB8AC3E}">
        <p14:creationId xmlns="" xmlns:p14="http://schemas.microsoft.com/office/powerpoint/2010/main" val="25061257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normAutofit lnSpcReduction="10000"/>
          </a:bodyPr>
          <a:lstStyle/>
          <a:p>
            <a:pPr algn="l"/>
            <a:r>
              <a:rPr lang="en-US" b="1" i="0" dirty="0">
                <a:effectLst/>
                <a:latin typeface="-apple-system"/>
              </a:rPr>
              <a:t>5. Click On the “Record” Icon</a:t>
            </a:r>
          </a:p>
          <a:p>
            <a:pPr algn="l"/>
            <a:r>
              <a:rPr lang="en-US" b="0" i="0" dirty="0">
                <a:solidFill>
                  <a:srgbClr val="000000"/>
                </a:solidFill>
                <a:effectLst/>
                <a:latin typeface="-apple-system"/>
              </a:rPr>
              <a:t>Naturally, this is the button with a red dot. For newer versions of PowerPoint, for example, the one in Office 2019, a dialog box will pop up, and all you need to do is click </a:t>
            </a:r>
            <a:r>
              <a:rPr lang="en-US" b="1" i="0" dirty="0">
                <a:solidFill>
                  <a:srgbClr val="000000"/>
                </a:solidFill>
                <a:effectLst/>
                <a:latin typeface="-apple-system"/>
              </a:rPr>
              <a:t>Start Recording</a:t>
            </a:r>
            <a:r>
              <a:rPr lang="en-US" b="0" i="0" dirty="0">
                <a:solidFill>
                  <a:srgbClr val="000000"/>
                </a:solidFill>
                <a:effectLst/>
                <a:latin typeface="-apple-system"/>
              </a:rPr>
              <a:t>.</a:t>
            </a:r>
          </a:p>
          <a:p>
            <a:pPr algn="l"/>
            <a:r>
              <a:rPr lang="en-US" b="0" i="0" dirty="0">
                <a:solidFill>
                  <a:srgbClr val="000000"/>
                </a:solidFill>
                <a:effectLst/>
                <a:latin typeface="-apple-system"/>
              </a:rPr>
              <a:t>Unless you’ve rehearsed and are a skilled speaker, you might be better off if you read carefully from a prepared script. In the checkboxes, PowerPoint will ask you to select what you want to record before your audio starts. Usually, these are:</a:t>
            </a:r>
          </a:p>
          <a:p>
            <a:pPr algn="l">
              <a:buFont typeface="Arial" panose="020B0604020202020204" pitchFamily="34" charset="0"/>
              <a:buChar char="•"/>
            </a:pPr>
            <a:r>
              <a:rPr lang="en-US" b="0" i="0" dirty="0">
                <a:solidFill>
                  <a:srgbClr val="000000"/>
                </a:solidFill>
                <a:effectLst/>
                <a:latin typeface="-apple-system"/>
              </a:rPr>
              <a:t>Slide and animation timings</a:t>
            </a:r>
          </a:p>
          <a:p>
            <a:pPr algn="l">
              <a:buFont typeface="Arial" panose="020B0604020202020204" pitchFamily="34" charset="0"/>
              <a:buChar char="•"/>
            </a:pPr>
            <a:r>
              <a:rPr lang="en-US" b="0" i="0" dirty="0">
                <a:solidFill>
                  <a:srgbClr val="000000"/>
                </a:solidFill>
                <a:effectLst/>
                <a:latin typeface="-apple-system"/>
              </a:rPr>
              <a:t>Narrations, ink, and laser pointer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46</a:t>
            </a:fld>
            <a:endParaRPr lang="en-US"/>
          </a:p>
        </p:txBody>
      </p:sp>
    </p:spTree>
    <p:extLst>
      <p:ext uri="{BB962C8B-B14F-4D97-AF65-F5344CB8AC3E}">
        <p14:creationId xmlns="" xmlns:p14="http://schemas.microsoft.com/office/powerpoint/2010/main" val="8756184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normAutofit fontScale="70000" lnSpcReduction="20000"/>
          </a:bodyPr>
          <a:lstStyle/>
          <a:p>
            <a:pPr algn="l"/>
            <a:r>
              <a:rPr lang="en-US" b="1" i="0" dirty="0">
                <a:effectLst/>
                <a:latin typeface="-apple-system"/>
              </a:rPr>
              <a:t>6. Record Your Narration</a:t>
            </a:r>
          </a:p>
          <a:p>
            <a:pPr algn="l"/>
            <a:r>
              <a:rPr lang="en-US" b="0" i="0" dirty="0">
                <a:solidFill>
                  <a:srgbClr val="000000"/>
                </a:solidFill>
                <a:effectLst/>
                <a:latin typeface="-apple-system"/>
              </a:rPr>
              <a:t>Here’s how to narrate a PowerPoint:</a:t>
            </a:r>
          </a:p>
          <a:p>
            <a:pPr algn="l"/>
            <a:r>
              <a:rPr lang="en-US" b="0" i="0" dirty="0">
                <a:solidFill>
                  <a:srgbClr val="000000"/>
                </a:solidFill>
                <a:effectLst/>
                <a:latin typeface="-apple-system"/>
              </a:rPr>
              <a:t>While you record, ensure you are relaxed and avoid reading too loudly or in a monotone. You need to read at a good volume and ideally, you want to sound natural (like you’re having a conversation). You can always click the </a:t>
            </a:r>
            <a:r>
              <a:rPr lang="en-US" b="1" i="0" dirty="0">
                <a:solidFill>
                  <a:srgbClr val="000000"/>
                </a:solidFill>
                <a:effectLst/>
                <a:latin typeface="-apple-system"/>
              </a:rPr>
              <a:t>Replay </a:t>
            </a:r>
            <a:r>
              <a:rPr lang="en-US" b="0" i="0" dirty="0">
                <a:solidFill>
                  <a:srgbClr val="000000"/>
                </a:solidFill>
                <a:effectLst/>
                <a:latin typeface="-apple-system"/>
              </a:rPr>
              <a:t>button if you would like to listen to your progress or confirm whether it was recorded in the first place.</a:t>
            </a:r>
          </a:p>
          <a:p>
            <a:pPr algn="l"/>
            <a:r>
              <a:rPr lang="en-US" b="0" i="0" dirty="0">
                <a:solidFill>
                  <a:srgbClr val="000000"/>
                </a:solidFill>
                <a:effectLst/>
                <a:latin typeface="-apple-system"/>
              </a:rPr>
              <a:t>For more recent versions of PowerPoint, there’s the </a:t>
            </a:r>
            <a:r>
              <a:rPr lang="en-US" b="1" i="0" dirty="0">
                <a:solidFill>
                  <a:srgbClr val="000000"/>
                </a:solidFill>
                <a:effectLst/>
                <a:latin typeface="-apple-system"/>
              </a:rPr>
              <a:t>Repeat </a:t>
            </a:r>
            <a:r>
              <a:rPr lang="en-US" b="0" i="0" dirty="0">
                <a:solidFill>
                  <a:srgbClr val="000000"/>
                </a:solidFill>
                <a:effectLst/>
                <a:latin typeface="-apple-system"/>
              </a:rPr>
              <a:t>icon. It’s a backward-pointing arrow very similar to the Undo button you see on your text editor. If you click this, everything starts all over again on the current slide.</a:t>
            </a:r>
          </a:p>
          <a:p>
            <a:pPr algn="l"/>
            <a:r>
              <a:rPr lang="en-US" b="1" i="0" dirty="0">
                <a:effectLst/>
                <a:latin typeface="-apple-system"/>
              </a:rPr>
              <a:t>7. Move to the Next Slide</a:t>
            </a:r>
          </a:p>
          <a:p>
            <a:pPr algn="l"/>
            <a:r>
              <a:rPr lang="en-US" b="0" i="0" dirty="0">
                <a:solidFill>
                  <a:srgbClr val="000000"/>
                </a:solidFill>
                <a:effectLst/>
                <a:latin typeface="-apple-system"/>
              </a:rPr>
              <a:t>Once you finish recording, simply click the </a:t>
            </a:r>
            <a:r>
              <a:rPr lang="en-US" b="1" i="0" dirty="0">
                <a:solidFill>
                  <a:srgbClr val="000000"/>
                </a:solidFill>
                <a:effectLst/>
                <a:latin typeface="-apple-system"/>
              </a:rPr>
              <a:t>STOP</a:t>
            </a:r>
            <a:r>
              <a:rPr lang="en-US" b="0" i="0" dirty="0">
                <a:solidFill>
                  <a:srgbClr val="000000"/>
                </a:solidFill>
                <a:effectLst/>
                <a:latin typeface="-apple-system"/>
              </a:rPr>
              <a:t> button. It’s the middle one with a square. If you’re recording for more than one slide, click the </a:t>
            </a:r>
            <a:r>
              <a:rPr lang="en-US" b="1" i="0" dirty="0">
                <a:solidFill>
                  <a:srgbClr val="000000"/>
                </a:solidFill>
                <a:effectLst/>
                <a:latin typeface="-apple-system"/>
              </a:rPr>
              <a:t>Advance</a:t>
            </a:r>
            <a:r>
              <a:rPr lang="en-US" b="0" i="0" dirty="0">
                <a:solidFill>
                  <a:srgbClr val="000000"/>
                </a:solidFill>
                <a:effectLst/>
                <a:latin typeface="-apple-system"/>
              </a:rPr>
              <a:t> button. It will tell you to advance to the following animation or slide.</a:t>
            </a:r>
          </a:p>
          <a:p>
            <a:pPr algn="l"/>
            <a:r>
              <a:rPr lang="en-US" b="0" i="0" dirty="0">
                <a:solidFill>
                  <a:srgbClr val="000000"/>
                </a:solidFill>
                <a:effectLst/>
                <a:latin typeface="-apple-system"/>
              </a:rPr>
              <a:t>For newer versions, simply select the </a:t>
            </a:r>
            <a:r>
              <a:rPr lang="en-US" b="1" i="0" dirty="0">
                <a:solidFill>
                  <a:srgbClr val="000000"/>
                </a:solidFill>
                <a:effectLst/>
                <a:latin typeface="-apple-system"/>
              </a:rPr>
              <a:t>Next</a:t>
            </a:r>
            <a:r>
              <a:rPr lang="en-US" b="0" i="0" dirty="0">
                <a:solidFill>
                  <a:srgbClr val="000000"/>
                </a:solidFill>
                <a:effectLst/>
                <a:latin typeface="-apple-system"/>
              </a:rPr>
              <a:t> button. It’s the short forward-pointing arrow just to the left of the </a:t>
            </a:r>
            <a:r>
              <a:rPr lang="en-US" b="1" i="0" dirty="0">
                <a:solidFill>
                  <a:srgbClr val="000000"/>
                </a:solidFill>
                <a:effectLst/>
                <a:latin typeface="-apple-system"/>
              </a:rPr>
              <a:t>Pause</a:t>
            </a:r>
            <a:r>
              <a:rPr lang="en-US" b="0" i="0" dirty="0">
                <a:solidFill>
                  <a:srgbClr val="000000"/>
                </a:solidFill>
                <a:effectLst/>
                <a:latin typeface="-apple-system"/>
              </a:rPr>
              <a:t> button. Be sure to stop speaking for a second or two to prevent the audio from cutting out in the next slide. You need to do this for all slides.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47</a:t>
            </a:fld>
            <a:endParaRPr lang="en-US"/>
          </a:p>
        </p:txBody>
      </p:sp>
    </p:spTree>
    <p:extLst>
      <p:ext uri="{BB962C8B-B14F-4D97-AF65-F5344CB8AC3E}">
        <p14:creationId xmlns="" xmlns:p14="http://schemas.microsoft.com/office/powerpoint/2010/main" val="30006665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normAutofit fontScale="70000" lnSpcReduction="20000"/>
          </a:bodyPr>
          <a:lstStyle/>
          <a:p>
            <a:pPr algn="l"/>
            <a:r>
              <a:rPr lang="en-US" b="1" i="0" dirty="0">
                <a:effectLst/>
                <a:latin typeface="-apple-system"/>
              </a:rPr>
              <a:t>8. Exit Recording</a:t>
            </a:r>
          </a:p>
          <a:p>
            <a:pPr algn="l"/>
            <a:r>
              <a:rPr lang="en-US" b="0" i="0" dirty="0">
                <a:solidFill>
                  <a:srgbClr val="000000"/>
                </a:solidFill>
                <a:effectLst/>
                <a:latin typeface="-apple-system"/>
              </a:rPr>
              <a:t>Press the </a:t>
            </a:r>
            <a:r>
              <a:rPr lang="en-US" b="1" i="0" dirty="0">
                <a:solidFill>
                  <a:srgbClr val="000000"/>
                </a:solidFill>
                <a:effectLst/>
                <a:latin typeface="-apple-system"/>
              </a:rPr>
              <a:t>Escape</a:t>
            </a:r>
            <a:r>
              <a:rPr lang="en-US" b="0" i="0" dirty="0">
                <a:solidFill>
                  <a:srgbClr val="000000"/>
                </a:solidFill>
                <a:effectLst/>
                <a:latin typeface="-apple-system"/>
              </a:rPr>
              <a:t> button (Esc) on your keyboard or simply click the X button on your screen when the recordings are complete. A speaker icon will appear on all slides that have audio.</a:t>
            </a:r>
          </a:p>
          <a:p>
            <a:pPr algn="l"/>
            <a:r>
              <a:rPr lang="en-US" b="1" i="0" dirty="0">
                <a:effectLst/>
                <a:latin typeface="-apple-system"/>
              </a:rPr>
              <a:t>9. Saving the Presentation</a:t>
            </a:r>
          </a:p>
          <a:p>
            <a:pPr algn="l"/>
            <a:r>
              <a:rPr lang="en-US" b="0" i="0" dirty="0">
                <a:solidFill>
                  <a:srgbClr val="000000"/>
                </a:solidFill>
                <a:effectLst/>
                <a:latin typeface="-apple-system"/>
              </a:rPr>
              <a:t>Click </a:t>
            </a:r>
            <a:r>
              <a:rPr lang="en-US" b="1" i="0" dirty="0">
                <a:solidFill>
                  <a:srgbClr val="000000"/>
                </a:solidFill>
                <a:effectLst/>
                <a:latin typeface="-apple-system"/>
              </a:rPr>
              <a:t>File</a:t>
            </a:r>
            <a:r>
              <a:rPr lang="en-US" b="0" i="0" dirty="0">
                <a:solidFill>
                  <a:srgbClr val="000000"/>
                </a:solidFill>
                <a:effectLst/>
                <a:latin typeface="-apple-system"/>
              </a:rPr>
              <a:t> and first save as a regular PowerPoint presentation with the .pptx extension.</a:t>
            </a:r>
          </a:p>
          <a:p>
            <a:pPr algn="l"/>
            <a:r>
              <a:rPr lang="en-US" b="1" i="0" dirty="0">
                <a:effectLst/>
                <a:latin typeface="-apple-system"/>
              </a:rPr>
              <a:t>10. Exporting the File</a:t>
            </a:r>
          </a:p>
          <a:p>
            <a:pPr algn="l"/>
            <a:r>
              <a:rPr lang="en-US" b="0" i="0" dirty="0">
                <a:solidFill>
                  <a:srgbClr val="000000"/>
                </a:solidFill>
                <a:effectLst/>
                <a:latin typeface="-apple-system"/>
              </a:rPr>
              <a:t>Select </a:t>
            </a:r>
            <a:r>
              <a:rPr lang="en-US" b="1" i="0" dirty="0">
                <a:solidFill>
                  <a:srgbClr val="000000"/>
                </a:solidFill>
                <a:effectLst/>
                <a:latin typeface="-apple-system"/>
              </a:rPr>
              <a:t>Export</a:t>
            </a:r>
            <a:r>
              <a:rPr lang="en-US" b="0" i="0" dirty="0">
                <a:solidFill>
                  <a:srgbClr val="000000"/>
                </a:solidFill>
                <a:effectLst/>
                <a:latin typeface="-apple-system"/>
              </a:rPr>
              <a:t>, then proceed to </a:t>
            </a:r>
            <a:r>
              <a:rPr lang="en-US" b="1" i="0" dirty="0">
                <a:solidFill>
                  <a:srgbClr val="000000"/>
                </a:solidFill>
                <a:effectLst/>
                <a:latin typeface="-apple-system"/>
              </a:rPr>
              <a:t>Create a Video. </a:t>
            </a:r>
            <a:r>
              <a:rPr lang="en-US" b="0" i="0" dirty="0">
                <a:solidFill>
                  <a:srgbClr val="000000"/>
                </a:solidFill>
                <a:effectLst/>
                <a:latin typeface="-apple-system"/>
              </a:rPr>
              <a:t>Although it’s optional, you should go for the Full HD (1080P). Next, choose </a:t>
            </a:r>
            <a:r>
              <a:rPr lang="en-US" b="1" i="0" dirty="0">
                <a:solidFill>
                  <a:srgbClr val="000000"/>
                </a:solidFill>
                <a:effectLst/>
                <a:latin typeface="-apple-system"/>
              </a:rPr>
              <a:t>Use Recorded Timings and Narrations </a:t>
            </a:r>
            <a:r>
              <a:rPr lang="en-US" b="0" i="0" dirty="0">
                <a:solidFill>
                  <a:srgbClr val="000000"/>
                </a:solidFill>
                <a:effectLst/>
                <a:latin typeface="-apple-system"/>
              </a:rPr>
              <a:t>and click on the icon labeled </a:t>
            </a:r>
            <a:r>
              <a:rPr lang="en-US" b="1" i="0" dirty="0">
                <a:solidFill>
                  <a:srgbClr val="000000"/>
                </a:solidFill>
                <a:effectLst/>
                <a:latin typeface="-apple-system"/>
              </a:rPr>
              <a:t>Create Video.</a:t>
            </a:r>
            <a:endParaRPr lang="en-US" b="0" i="0" dirty="0">
              <a:solidFill>
                <a:srgbClr val="000000"/>
              </a:solidFill>
              <a:effectLst/>
              <a:latin typeface="-apple-system"/>
            </a:endParaRPr>
          </a:p>
          <a:p>
            <a:pPr algn="l"/>
            <a:r>
              <a:rPr lang="en-US" b="0" i="0" dirty="0">
                <a:solidFill>
                  <a:srgbClr val="000000"/>
                </a:solidFill>
                <a:effectLst/>
                <a:latin typeface="-apple-system"/>
              </a:rPr>
              <a:t>Follow the next pop-up window to save your video in your chosen location. You might want to monitor the progress indicator (PowerPoint won’t tell you the average time needed. You won’t receive any notification when it’s finished, either).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48</a:t>
            </a:fld>
            <a:endParaRPr lang="en-US"/>
          </a:p>
        </p:txBody>
      </p:sp>
    </p:spTree>
    <p:extLst>
      <p:ext uri="{BB962C8B-B14F-4D97-AF65-F5344CB8AC3E}">
        <p14:creationId xmlns="" xmlns:p14="http://schemas.microsoft.com/office/powerpoint/2010/main" val="2005411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normAutofit lnSpcReduction="10000"/>
          </a:bodyPr>
          <a:lstStyle/>
          <a:p>
            <a:pPr algn="l"/>
            <a:r>
              <a:rPr lang="en-US" b="1" i="0" dirty="0">
                <a:effectLst/>
                <a:latin typeface="-apple-system"/>
              </a:rPr>
              <a:t>Add External Audio</a:t>
            </a:r>
          </a:p>
          <a:p>
            <a:pPr algn="l"/>
            <a:r>
              <a:rPr lang="en-US" b="0" i="0" dirty="0">
                <a:solidFill>
                  <a:srgbClr val="000000"/>
                </a:solidFill>
                <a:effectLst/>
                <a:latin typeface="-apple-system"/>
              </a:rPr>
              <a:t>If you’re not up to the task of recording audio directly on PowerPoint, you only need to use a supported audio file type like MP3 or WAV. Here are the detailed steps on how to add audio to PowerPoint:</a:t>
            </a:r>
          </a:p>
          <a:p>
            <a:pPr algn="l"/>
            <a:r>
              <a:rPr lang="en-US" b="1" i="0" dirty="0">
                <a:effectLst/>
                <a:latin typeface="-apple-system"/>
              </a:rPr>
              <a:t>1. Select a Slide</a:t>
            </a:r>
          </a:p>
          <a:p>
            <a:pPr algn="l"/>
            <a:r>
              <a:rPr lang="en-US" b="0" i="0" dirty="0">
                <a:solidFill>
                  <a:srgbClr val="000000"/>
                </a:solidFill>
                <a:effectLst/>
                <a:latin typeface="-apple-system"/>
              </a:rPr>
              <a:t>Open PowerPoint and select a slide. Click </a:t>
            </a:r>
            <a:r>
              <a:rPr lang="en-US" b="1" i="0" dirty="0">
                <a:solidFill>
                  <a:srgbClr val="000000"/>
                </a:solidFill>
                <a:effectLst/>
                <a:latin typeface="-apple-system"/>
              </a:rPr>
              <a:t>Insert.</a:t>
            </a:r>
            <a:endParaRPr lang="en-US" b="0" i="0" dirty="0">
              <a:solidFill>
                <a:srgbClr val="000000"/>
              </a:solidFill>
              <a:effectLst/>
              <a:latin typeface="-apple-system"/>
            </a:endParaRPr>
          </a:p>
          <a:p>
            <a:pPr algn="l"/>
            <a:r>
              <a:rPr lang="en-US" b="1" i="0" dirty="0">
                <a:effectLst/>
                <a:latin typeface="-apple-system"/>
              </a:rPr>
              <a:t>2. Select “Audio”</a:t>
            </a:r>
          </a:p>
          <a:p>
            <a:pPr algn="l"/>
            <a:r>
              <a:rPr lang="en-US" b="0" i="0" dirty="0">
                <a:solidFill>
                  <a:srgbClr val="000000"/>
                </a:solidFill>
                <a:effectLst/>
                <a:latin typeface="-apple-system"/>
              </a:rPr>
              <a:t>Just click on that speaker icon and from the tiny dropdown menu, select </a:t>
            </a:r>
            <a:r>
              <a:rPr lang="en-US" b="1" i="0" dirty="0">
                <a:solidFill>
                  <a:srgbClr val="000000"/>
                </a:solidFill>
                <a:effectLst/>
                <a:latin typeface="-apple-system"/>
              </a:rPr>
              <a:t>Audio on My PC</a:t>
            </a:r>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49</a:t>
            </a:fld>
            <a:endParaRPr lang="en-US"/>
          </a:p>
        </p:txBody>
      </p:sp>
    </p:spTree>
    <p:extLst>
      <p:ext uri="{BB962C8B-B14F-4D97-AF65-F5344CB8AC3E}">
        <p14:creationId xmlns="" xmlns:p14="http://schemas.microsoft.com/office/powerpoint/2010/main" val="1930972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Digitization of Sound</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6"/>
          <p:cNvPicPr>
            <a:picLocks noGrp="1" noChangeAspect="1" noChangeArrowheads="1"/>
          </p:cNvPicPr>
          <p:nvPr>
            <p:ph idx="1"/>
          </p:nvPr>
        </p:nvPicPr>
        <p:blipFill>
          <a:blip r:embed="rId2"/>
          <a:srcRect/>
          <a:stretch>
            <a:fillRect/>
          </a:stretch>
        </p:blipFill>
        <p:spPr bwMode="auto">
          <a:xfrm>
            <a:off x="1281052" y="1825625"/>
            <a:ext cx="9629895"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50</a:t>
            </a:fld>
            <a:endParaRPr lang="en-US"/>
          </a:p>
        </p:txBody>
      </p:sp>
      <p:pic>
        <p:nvPicPr>
          <p:cNvPr id="3074" name="Picture 2" descr="Google slides screenshot">
            <a:extLst>
              <a:ext uri="{FF2B5EF4-FFF2-40B4-BE49-F238E27FC236}">
                <a16:creationId xmlns="" xmlns:a16="http://schemas.microsoft.com/office/drawing/2014/main" id="{2864DF46-FA58-3C3C-9D00-DF4560090ABB}"/>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428874" y="2620962"/>
            <a:ext cx="6343651" cy="26574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800374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Adding sound to your multimedia </a:t>
            </a:r>
            <a:br>
              <a:rPr lang="en-US" sz="3200" b="1" dirty="0">
                <a:solidFill>
                  <a:srgbClr val="FF0000"/>
                </a:solidFill>
              </a:rPr>
            </a:br>
            <a:r>
              <a:rPr lang="en-US" sz="3200" b="1" dirty="0">
                <a:solidFill>
                  <a:srgbClr val="FF0000"/>
                </a:solidFill>
              </a:rPr>
              <a:t>project:-</a:t>
            </a:r>
          </a:p>
        </p:txBody>
      </p:sp>
      <p:sp>
        <p:nvSpPr>
          <p:cNvPr id="3" name="Content Placeholder 2"/>
          <p:cNvSpPr>
            <a:spLocks noGrp="1"/>
          </p:cNvSpPr>
          <p:nvPr>
            <p:ph idx="1"/>
          </p:nvPr>
        </p:nvSpPr>
        <p:spPr/>
        <p:txBody>
          <a:bodyPr/>
          <a:lstStyle/>
          <a:p>
            <a:pPr algn="l"/>
            <a:r>
              <a:rPr lang="en-US" b="1" i="0" dirty="0">
                <a:effectLst/>
                <a:latin typeface="-apple-system"/>
              </a:rPr>
              <a:t>3. Locate the Audio File and Finish</a:t>
            </a:r>
          </a:p>
          <a:p>
            <a:pPr algn="l"/>
            <a:r>
              <a:rPr lang="en-US" b="0" i="0" dirty="0">
                <a:solidFill>
                  <a:srgbClr val="000000"/>
                </a:solidFill>
                <a:effectLst/>
                <a:latin typeface="-apple-system"/>
              </a:rPr>
              <a:t>Locate the audio file you want to insert from your PC and click the </a:t>
            </a:r>
            <a:r>
              <a:rPr lang="en-US" b="1" i="0" dirty="0">
                <a:solidFill>
                  <a:srgbClr val="000000"/>
                </a:solidFill>
                <a:effectLst/>
                <a:latin typeface="-apple-system"/>
              </a:rPr>
              <a:t>Insert</a:t>
            </a:r>
            <a:r>
              <a:rPr lang="en-US" b="0" i="0" dirty="0">
                <a:solidFill>
                  <a:srgbClr val="000000"/>
                </a:solidFill>
                <a:effectLst/>
                <a:latin typeface="-apple-system"/>
              </a:rPr>
              <a:t> button again.</a:t>
            </a:r>
          </a:p>
          <a:p>
            <a:pPr algn="l"/>
            <a:r>
              <a:rPr lang="en-US" b="0" i="0" dirty="0">
                <a:solidFill>
                  <a:srgbClr val="000000"/>
                </a:solidFill>
                <a:effectLst/>
                <a:latin typeface="-apple-system"/>
              </a:rPr>
              <a:t>The inserted audio appears as a speaker icon. When you select it, you will see playback options. During the presentation, simply hover over the icon to reveal playback options.</a:t>
            </a:r>
            <a:r>
              <a:rPr lang="en-US" b="1" i="0" dirty="0">
                <a:solidFill>
                  <a:srgbClr val="000000"/>
                </a:solidFill>
                <a:effectLst/>
                <a:latin typeface="-apple-system"/>
              </a:rPr>
              <a:t> </a:t>
            </a:r>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51</a:t>
            </a:fld>
            <a:endParaRPr lang="en-US"/>
          </a:p>
        </p:txBody>
      </p:sp>
    </p:spTree>
    <p:extLst>
      <p:ext uri="{BB962C8B-B14F-4D97-AF65-F5344CB8AC3E}">
        <p14:creationId xmlns="" xmlns:p14="http://schemas.microsoft.com/office/powerpoint/2010/main" val="16828058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p:txBody>
          <a:bodyPr/>
          <a:lstStyle/>
          <a:p>
            <a:pPr algn="l"/>
            <a:r>
              <a:rPr lang="en-US" dirty="0"/>
              <a:t>Color science encompasses many technologies, one of which is multimedia. Looking at the breadth of activities and industries that define color science can provide insight into current and future problems for multimedia imaging and their solutions</a:t>
            </a:r>
            <a:r>
              <a:rPr lang="en-US" dirty="0" smtClean="0"/>
              <a:t>.</a:t>
            </a:r>
          </a:p>
          <a:p>
            <a:r>
              <a:rPr lang="en-US" dirty="0" smtClean="0"/>
              <a:t>There are several established color models used in computer graphics, but the two most common are the </a:t>
            </a:r>
            <a:r>
              <a:rPr lang="en-US" b="1" dirty="0" smtClean="0"/>
              <a:t>RGB model (Red-Green-Blue) for computer display and the CMYK model (Cyan-Magenta-Yellow-</a:t>
            </a:r>
            <a:r>
              <a:rPr lang="en-US" b="1" dirty="0" err="1" smtClean="0"/>
              <a:t>blacK</a:t>
            </a:r>
            <a:r>
              <a:rPr lang="en-US" b="1" smtClean="0"/>
              <a:t>) for printing</a:t>
            </a:r>
            <a:r>
              <a:rPr lang="en-US"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52</a:t>
            </a:fld>
            <a:endParaRPr lang="en-US"/>
          </a:p>
        </p:txBody>
      </p:sp>
    </p:spTree>
    <p:extLst>
      <p:ext uri="{BB962C8B-B14F-4D97-AF65-F5344CB8AC3E}">
        <p14:creationId xmlns:p14="http://schemas.microsoft.com/office/powerpoint/2010/main" xmlns="" val="42155352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fontScale="92500"/>
          </a:bodyPr>
          <a:lstStyle/>
          <a:p>
            <a:pPr algn="l"/>
            <a:r>
              <a:rPr lang="en-US" dirty="0"/>
              <a:t>Multimedia imaging requires the fundamental knowledge that constitutes such disciplines as mathematics, physics, chemistry, physiology, and psychology. We further require applied knowledge that constitutes disciplines including computer science, information processing, imaging science, and color science. This view of multimedia imaging places color science in a subordinate position. However, it can be worthwhile to exchange the positions. That is, multimedia imaging is but one of many technologies that exemplify color science. This approach has been described previously by the author regarding educational imperatives</a:t>
            </a:r>
          </a:p>
          <a:p>
            <a:pPr marL="0" indent="0" algn="l">
              <a:buNone/>
            </a:pPr>
            <a:r>
              <a:rPr lang="en-US" dirty="0"/>
              <a:t> (1) and as a pedantic vehicle for describing the relationships between user controls and resulting color for various color technologies </a:t>
            </a:r>
          </a:p>
          <a:p>
            <a:pPr marL="0" indent="0" algn="l">
              <a:buNone/>
            </a:pPr>
            <a:r>
              <a:rPr lang="en-US" dirty="0"/>
              <a:t>(2). This approach will be revisited within the context of multimedia imaging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53</a:t>
            </a:fld>
            <a:endParaRPr lang="en-US"/>
          </a:p>
        </p:txBody>
      </p:sp>
    </p:spTree>
    <p:extLst>
      <p:ext uri="{BB962C8B-B14F-4D97-AF65-F5344CB8AC3E}">
        <p14:creationId xmlns:p14="http://schemas.microsoft.com/office/powerpoint/2010/main" xmlns="" val="13787676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a:bodyPr>
          <a:lstStyle/>
          <a:p>
            <a:pPr marL="0" indent="0" algn="l">
              <a:buNone/>
            </a:pPr>
            <a:r>
              <a:rPr lang="en-US" dirty="0"/>
              <a:t>Human Vision</a:t>
            </a:r>
          </a:p>
          <a:p>
            <a:pPr algn="l"/>
            <a:endParaRPr lang="en-US" dirty="0"/>
          </a:p>
          <a:p>
            <a:pPr algn="l"/>
            <a:r>
              <a:rPr lang="en-US" dirty="0"/>
              <a:t>The eye works like a camera, with the lens focusing an image onto the retina (upside - down and left - right reversed). The retina consists of an array of rods and three kinds of cones, so named because of their shape. The rods come into play when light levels are low and produce an image in shades of gray ("At night, all cats are gray!"). For higher light levels, the cones each produce a signal. Because of their differing pigments, the three kinds of cones are most sensitive to red (R), green (G), and blue {B) light.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54</a:t>
            </a:fld>
            <a:endParaRPr lang="en-US"/>
          </a:p>
        </p:txBody>
      </p:sp>
    </p:spTree>
    <p:extLst>
      <p:ext uri="{BB962C8B-B14F-4D97-AF65-F5344CB8AC3E}">
        <p14:creationId xmlns:p14="http://schemas.microsoft.com/office/powerpoint/2010/main" xmlns="" val="12203022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lnSpcReduction="10000"/>
          </a:bodyPr>
          <a:lstStyle/>
          <a:p>
            <a:pPr marL="0" indent="0" algn="l">
              <a:buNone/>
            </a:pPr>
            <a:r>
              <a:rPr lang="en-US" dirty="0"/>
              <a:t>Spectral Sensitivity of the Eye</a:t>
            </a:r>
          </a:p>
          <a:p>
            <a:pPr algn="l"/>
            <a:endParaRPr lang="en-US" dirty="0"/>
          </a:p>
          <a:p>
            <a:pPr algn="l"/>
            <a:r>
              <a:rPr lang="en-US" dirty="0"/>
              <a:t>The eye is most sensitive to light in the middle of the visible spectrum. Like the SPD profile of a light source for receptors we show the relative sensitivity as a function of wavelength. The blue receptor sensitivity is not shown to scale, because it is much smaller than the curves for red or green. Blue is a late addition in evolution (and, statistically, is the favorite color of humans, regardless of nationality — perhaps for this reason: blue is a bit surprising!). The following figure shows the overall sensitivity as a dashed line, called the luminous - efficiency function. It is usually denoted V(X) and is the sum of the response curves to red, green, and blue.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55</a:t>
            </a:fld>
            <a:endParaRPr lang="en-US"/>
          </a:p>
        </p:txBody>
      </p:sp>
    </p:spTree>
    <p:extLst>
      <p:ext uri="{BB962C8B-B14F-4D97-AF65-F5344CB8AC3E}">
        <p14:creationId xmlns:p14="http://schemas.microsoft.com/office/powerpoint/2010/main" xmlns="" val="26452653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normAutofit/>
          </a:bodyPr>
          <a:lstStyle/>
          <a:p>
            <a:pPr algn="l"/>
            <a:r>
              <a:rPr lang="en-US" sz="3200" b="0" i="0" dirty="0">
                <a:solidFill>
                  <a:srgbClr val="000000"/>
                </a:solidFill>
                <a:effectLst/>
                <a:latin typeface="ff2"/>
              </a:rPr>
              <a:t>Palettes or color look up tables (CLUT) are mathematical tables that </a:t>
            </a:r>
          </a:p>
          <a:p>
            <a:pPr algn="l"/>
            <a:r>
              <a:rPr lang="en-US" sz="3200" dirty="0">
                <a:solidFill>
                  <a:srgbClr val="000000"/>
                </a:solidFill>
                <a:latin typeface="ff2"/>
              </a:rPr>
              <a:t>D</a:t>
            </a:r>
            <a:r>
              <a:rPr lang="en-US" sz="3200" b="0" i="0" dirty="0">
                <a:solidFill>
                  <a:srgbClr val="000000"/>
                </a:solidFill>
                <a:effectLst/>
                <a:latin typeface="ff2"/>
              </a:rPr>
              <a:t>efine the color of a pixel displayed on the screen Paint programs provide a palette tools for displaying available colors – not uniform across programs or platforms Color graphics adaptors work with 256 shades of each color producing over 16 million colors (256 x 256x 256).</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56</a:t>
            </a:fld>
            <a:endParaRPr lang="en-US"/>
          </a:p>
        </p:txBody>
      </p:sp>
    </p:spTree>
    <p:extLst>
      <p:ext uri="{BB962C8B-B14F-4D97-AF65-F5344CB8AC3E}">
        <p14:creationId xmlns="" xmlns:p14="http://schemas.microsoft.com/office/powerpoint/2010/main" val="42155352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normAutofit/>
          </a:bodyPr>
          <a:lstStyle/>
          <a:p>
            <a:pPr algn="l"/>
            <a:r>
              <a:rPr lang="en-US" sz="3200" b="0" i="0" dirty="0">
                <a:solidFill>
                  <a:srgbClr val="000000"/>
                </a:solidFill>
                <a:effectLst/>
                <a:latin typeface="ff2"/>
              </a:rPr>
              <a:t>Palette Flashing Problem</a:t>
            </a:r>
          </a:p>
          <a:p>
            <a:pPr marL="0" indent="0" algn="l">
              <a:buNone/>
            </a:pPr>
            <a:r>
              <a:rPr lang="en-US" sz="3200" b="0" i="0" dirty="0">
                <a:solidFill>
                  <a:srgbClr val="000000"/>
                </a:solidFill>
                <a:effectLst/>
                <a:latin typeface="ff2"/>
              </a:rPr>
              <a:t>• Palette Flashing occurs when you use a series of images each with its own color palette. When the new image replaces the older one a flash occurs on the screen  - a serious problem in multimedia</a:t>
            </a:r>
          </a:p>
          <a:p>
            <a:pPr marL="0" indent="0" algn="l">
              <a:buNone/>
            </a:pPr>
            <a:r>
              <a:rPr lang="en-US" sz="3200" b="0" i="0" dirty="0">
                <a:solidFill>
                  <a:srgbClr val="000000"/>
                </a:solidFill>
                <a:effectLst/>
                <a:latin typeface="ff2"/>
              </a:rPr>
              <a:t>• Solution –  use a single palette for all project images or–  fade each image to white or black before showing the next image since white and black are present in most palettes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57</a:t>
            </a:fld>
            <a:endParaRPr lang="en-US"/>
          </a:p>
        </p:txBody>
      </p:sp>
    </p:spTree>
    <p:extLst>
      <p:ext uri="{BB962C8B-B14F-4D97-AF65-F5344CB8AC3E}">
        <p14:creationId xmlns="" xmlns:p14="http://schemas.microsoft.com/office/powerpoint/2010/main" val="4148758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normAutofit/>
          </a:bodyPr>
          <a:lstStyle/>
          <a:p>
            <a:pPr marL="0" indent="0" algn="l">
              <a:buNone/>
            </a:pPr>
            <a:r>
              <a:rPr lang="en-US" sz="3200" b="0" i="0" dirty="0">
                <a:solidFill>
                  <a:srgbClr val="000000"/>
                </a:solidFill>
                <a:effectLst/>
                <a:latin typeface="ff2"/>
              </a:rPr>
              <a:t>Dithering</a:t>
            </a:r>
          </a:p>
          <a:p>
            <a:pPr marL="0" indent="0" algn="l">
              <a:buNone/>
            </a:pPr>
            <a:r>
              <a:rPr lang="en-US" sz="3200" b="0" i="0" dirty="0">
                <a:solidFill>
                  <a:srgbClr val="000000"/>
                </a:solidFill>
                <a:effectLst/>
                <a:latin typeface="ff2"/>
              </a:rPr>
              <a:t>• Dithering is a process where the color value of each pixel is changes to the closest matching color value in the target palette, using a mathematical algorithm.</a:t>
            </a:r>
          </a:p>
          <a:p>
            <a:pPr marL="0" indent="0" algn="l">
              <a:buNone/>
            </a:pPr>
            <a:r>
              <a:rPr lang="en-US" sz="3200" b="0" i="0" dirty="0">
                <a:solidFill>
                  <a:srgbClr val="000000"/>
                </a:solidFill>
                <a:effectLst/>
                <a:latin typeface="ff2"/>
              </a:rPr>
              <a:t>• It “averages” the color over an area and is usually close to the original color.</a:t>
            </a:r>
          </a:p>
          <a:p>
            <a:pPr marL="0" indent="0" algn="l">
              <a:buNone/>
            </a:pPr>
            <a:r>
              <a:rPr lang="en-US" sz="3200" b="0" i="0" dirty="0">
                <a:solidFill>
                  <a:srgbClr val="000000"/>
                </a:solidFill>
                <a:effectLst/>
                <a:latin typeface="ff2"/>
              </a:rPr>
              <a:t>• Dithering software is usually built into image editing and multimedia program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58</a:t>
            </a:fld>
            <a:endParaRPr lang="en-US"/>
          </a:p>
        </p:txBody>
      </p:sp>
    </p:spTree>
    <p:extLst>
      <p:ext uri="{BB962C8B-B14F-4D97-AF65-F5344CB8AC3E}">
        <p14:creationId xmlns="" xmlns:p14="http://schemas.microsoft.com/office/powerpoint/2010/main" val="9196167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normAutofit/>
          </a:bodyPr>
          <a:lstStyle/>
          <a:p>
            <a:pPr marL="0" indent="0" algn="l">
              <a:buNone/>
            </a:pPr>
            <a:r>
              <a:rPr lang="en-US" sz="3200" b="0" i="0" dirty="0">
                <a:solidFill>
                  <a:srgbClr val="000000"/>
                </a:solidFill>
                <a:effectLst/>
                <a:latin typeface="ff2"/>
              </a:rPr>
              <a:t>Image File Formats</a:t>
            </a:r>
          </a:p>
          <a:p>
            <a:pPr marL="0" indent="0" algn="l">
              <a:buNone/>
            </a:pPr>
            <a:r>
              <a:rPr lang="en-US" sz="3200" b="0" i="0" dirty="0">
                <a:solidFill>
                  <a:srgbClr val="000000"/>
                </a:solidFill>
                <a:effectLst/>
                <a:latin typeface="ff2"/>
              </a:rPr>
              <a:t>• MAC has a single standard format PICT</a:t>
            </a:r>
          </a:p>
          <a:p>
            <a:pPr marL="0" indent="0" algn="l">
              <a:buNone/>
            </a:pPr>
            <a:r>
              <a:rPr lang="en-US" sz="3200" b="0" i="0" dirty="0">
                <a:solidFill>
                  <a:srgbClr val="000000"/>
                </a:solidFill>
                <a:effectLst/>
                <a:latin typeface="ff2"/>
              </a:rPr>
              <a:t>• Windows uses device independent bitmaps DIBs written as .bmp files, which is a windows bitmap file</a:t>
            </a:r>
          </a:p>
          <a:p>
            <a:pPr marL="0" indent="0" algn="l">
              <a:buNone/>
            </a:pPr>
            <a:r>
              <a:rPr lang="en-US" sz="3200" b="0" i="0" dirty="0">
                <a:solidFill>
                  <a:srgbClr val="000000"/>
                </a:solidFill>
                <a:effectLst/>
                <a:latin typeface="ff2"/>
              </a:rPr>
              <a:t>• TIFF ( tagged interchange file formats) are universal bitmap files – used in desktop publishing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59</a:t>
            </a:fld>
            <a:endParaRPr lang="en-US"/>
          </a:p>
        </p:txBody>
      </p:sp>
    </p:spTree>
    <p:extLst>
      <p:ext uri="{BB962C8B-B14F-4D97-AF65-F5344CB8AC3E}">
        <p14:creationId xmlns="" xmlns:p14="http://schemas.microsoft.com/office/powerpoint/2010/main" val="2999054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Digitization of Sound</a:t>
            </a:r>
            <a:endParaRPr lang="en-US" dirty="0"/>
          </a:p>
        </p:txBody>
      </p:sp>
      <p:sp>
        <p:nvSpPr>
          <p:cNvPr id="3" name="Content Placeholder 2"/>
          <p:cNvSpPr>
            <a:spLocks noGrp="1"/>
          </p:cNvSpPr>
          <p:nvPr>
            <p:ph idx="1"/>
          </p:nvPr>
        </p:nvSpPr>
        <p:spPr/>
        <p:txBody>
          <a:bodyPr/>
          <a:lstStyle/>
          <a:p>
            <a:r>
              <a:rPr lang="en-US" dirty="0" smtClean="0">
                <a:solidFill>
                  <a:srgbClr val="FF0000"/>
                </a:solidFill>
              </a:rPr>
              <a:t>Sampling</a:t>
            </a:r>
          </a:p>
          <a:p>
            <a:pPr lvl="1"/>
            <a:r>
              <a:rPr lang="en-US" dirty="0" smtClean="0"/>
              <a:t>Analog signal is sampled every T</a:t>
            </a:r>
            <a:r>
              <a:rPr lang="en-US" baseline="-25000" dirty="0" smtClean="0"/>
              <a:t>S</a:t>
            </a:r>
            <a:r>
              <a:rPr lang="en-US" dirty="0" smtClean="0"/>
              <a:t> sec.</a:t>
            </a:r>
          </a:p>
          <a:p>
            <a:pPr lvl="1"/>
            <a:r>
              <a:rPr lang="en-US" dirty="0" smtClean="0"/>
              <a:t>T</a:t>
            </a:r>
            <a:r>
              <a:rPr lang="en-US" baseline="-25000" dirty="0" smtClean="0"/>
              <a:t>s</a:t>
            </a:r>
            <a:r>
              <a:rPr lang="en-US" dirty="0" smtClean="0"/>
              <a:t> is referred to as the sampling interval. </a:t>
            </a:r>
          </a:p>
          <a:p>
            <a:pPr lvl="1"/>
            <a:r>
              <a:rPr lang="en-US" dirty="0" err="1" smtClean="0"/>
              <a:t>f</a:t>
            </a:r>
            <a:r>
              <a:rPr lang="en-US" baseline="-25000" dirty="0" err="1" smtClean="0"/>
              <a:t>s</a:t>
            </a:r>
            <a:r>
              <a:rPr lang="en-US" dirty="0" smtClean="0"/>
              <a:t> = 1/T</a:t>
            </a:r>
            <a:r>
              <a:rPr lang="en-US" baseline="-25000" dirty="0" smtClean="0"/>
              <a:t>s</a:t>
            </a:r>
            <a:r>
              <a:rPr lang="en-US" dirty="0" smtClean="0"/>
              <a:t> is called the sampling rate or sampling frequency.</a:t>
            </a:r>
          </a:p>
          <a:p>
            <a:pPr>
              <a:buNone/>
            </a:pPr>
            <a:r>
              <a:rPr lang="en-US" dirty="0" smtClean="0"/>
              <a:t>	</a:t>
            </a:r>
            <a:r>
              <a:rPr lang="en-US" sz="2400" dirty="0" smtClean="0"/>
              <a:t>There are 3 sampling methods:</a:t>
            </a:r>
          </a:p>
          <a:p>
            <a:pPr lvl="1"/>
            <a:r>
              <a:rPr lang="en-US" dirty="0" smtClean="0"/>
              <a:t>Ideal - an impulse at each sampling instant</a:t>
            </a:r>
          </a:p>
          <a:p>
            <a:pPr lvl="1"/>
            <a:r>
              <a:rPr lang="en-US" dirty="0" smtClean="0"/>
              <a:t>Natural - a pulse of short width with varying amplitude</a:t>
            </a:r>
          </a:p>
          <a:p>
            <a:pPr lvl="1"/>
            <a:r>
              <a:rPr lang="en-US" dirty="0" smtClean="0"/>
              <a:t>Flattop - sample and hold, like natural but with single amplitude value</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A1B3E1-08F5-6EE2-6528-F6412CEF6BF2}"/>
              </a:ext>
            </a:extLst>
          </p:cNvPr>
          <p:cNvSpPr>
            <a:spLocks noGrp="1"/>
          </p:cNvSpPr>
          <p:nvPr>
            <p:ph type="title"/>
          </p:nvPr>
        </p:nvSpPr>
        <p:spPr/>
        <p:txBody>
          <a:bodyPr/>
          <a:lstStyle/>
          <a:p>
            <a:r>
              <a:rPr lang="en-US" sz="4400" b="1" dirty="0">
                <a:solidFill>
                  <a:srgbClr val="FF0000"/>
                </a:solidFill>
              </a:rPr>
              <a:t>Color Palettes:-</a:t>
            </a:r>
            <a:endParaRPr lang="en-IN" dirty="0"/>
          </a:p>
        </p:txBody>
      </p:sp>
      <p:sp>
        <p:nvSpPr>
          <p:cNvPr id="3" name="Content Placeholder 2">
            <a:extLst>
              <a:ext uri="{FF2B5EF4-FFF2-40B4-BE49-F238E27FC236}">
                <a16:creationId xmlns="" xmlns:a16="http://schemas.microsoft.com/office/drawing/2014/main" id="{7F5DE7D8-6DB8-F982-0A32-FCCD3D5DC727}"/>
              </a:ext>
            </a:extLst>
          </p:cNvPr>
          <p:cNvSpPr>
            <a:spLocks noGrp="1"/>
          </p:cNvSpPr>
          <p:nvPr>
            <p:ph idx="1"/>
          </p:nvPr>
        </p:nvSpPr>
        <p:spPr/>
        <p:txBody>
          <a:bodyPr/>
          <a:lstStyle/>
          <a:p>
            <a:pPr marL="0" indent="0" algn="l" fontAlgn="base">
              <a:buNone/>
            </a:pPr>
            <a:r>
              <a:rPr lang="en-US" b="1" i="0" dirty="0">
                <a:solidFill>
                  <a:srgbClr val="333333"/>
                </a:solidFill>
                <a:effectLst/>
                <a:latin typeface="Noto Serif" panose="02020600060500020200" pitchFamily="18" charset="0"/>
              </a:rPr>
              <a:t>Adaptive Palette</a:t>
            </a:r>
          </a:p>
          <a:p>
            <a:pPr marL="0" indent="0" algn="l" fontAlgn="base">
              <a:buNone/>
            </a:pPr>
            <a:endParaRPr lang="en-US" b="1" i="0" dirty="0">
              <a:solidFill>
                <a:srgbClr val="333333"/>
              </a:solidFill>
              <a:effectLst/>
              <a:latin typeface="Noto Serif" panose="02020600060500020200" pitchFamily="18" charset="0"/>
            </a:endParaRPr>
          </a:p>
          <a:p>
            <a:pPr algn="just" fontAlgn="base"/>
            <a:r>
              <a:rPr lang="en-US" b="0" i="0" dirty="0">
                <a:solidFill>
                  <a:srgbClr val="333333"/>
                </a:solidFill>
                <a:effectLst/>
                <a:latin typeface="Noto Serif" panose="02020600060500020200" pitchFamily="18" charset="0"/>
              </a:rPr>
              <a:t>Instead of specifying a Standard Palette that includes entries for </a:t>
            </a:r>
            <a:r>
              <a:rPr lang="en-US" b="0" i="1" dirty="0">
                <a:solidFill>
                  <a:srgbClr val="333333"/>
                </a:solidFill>
                <a:effectLst/>
                <a:latin typeface="inherit"/>
              </a:rPr>
              <a:t>any</a:t>
            </a:r>
            <a:r>
              <a:rPr lang="en-US" b="0" i="0" dirty="0">
                <a:solidFill>
                  <a:srgbClr val="333333"/>
                </a:solidFill>
                <a:effectLst/>
                <a:latin typeface="Noto Serif" panose="02020600060500020200" pitchFamily="18" charset="0"/>
              </a:rPr>
              <a:t> image, you can instead specify a palette that is restricted only to colors that are most appropriate for the image that you want to palettize. Such palettes are called </a:t>
            </a:r>
            <a:r>
              <a:rPr lang="en-US" b="1" i="0" dirty="0">
                <a:solidFill>
                  <a:srgbClr val="333333"/>
                </a:solidFill>
                <a:effectLst/>
                <a:latin typeface="inherit"/>
              </a:rPr>
              <a:t>Adaptive Palettes</a:t>
            </a:r>
            <a:r>
              <a:rPr lang="en-US" b="0" i="0" dirty="0">
                <a:solidFill>
                  <a:srgbClr val="333333"/>
                </a:solidFill>
                <a:effectLst/>
                <a:latin typeface="Noto Serif" panose="02020600060500020200" pitchFamily="18" charset="0"/>
              </a:rPr>
              <a:t>. Most modern graphics software can create an Adaptive Palette for any image automatically, so this is no longer a difficult proposition.</a:t>
            </a:r>
          </a:p>
          <a:p>
            <a:endParaRPr lang="en-IN" dirty="0"/>
          </a:p>
        </p:txBody>
      </p:sp>
      <p:sp>
        <p:nvSpPr>
          <p:cNvPr id="4" name="Slide Number Placeholder 3">
            <a:extLst>
              <a:ext uri="{FF2B5EF4-FFF2-40B4-BE49-F238E27FC236}">
                <a16:creationId xmlns="" xmlns:a16="http://schemas.microsoft.com/office/drawing/2014/main" id="{4BDAA234-2A7B-6D78-491A-5CD92756023B}"/>
              </a:ext>
            </a:extLst>
          </p:cNvPr>
          <p:cNvSpPr>
            <a:spLocks noGrp="1"/>
          </p:cNvSpPr>
          <p:nvPr>
            <p:ph type="sldNum" sz="quarter" idx="12"/>
          </p:nvPr>
        </p:nvSpPr>
        <p:spPr/>
        <p:txBody>
          <a:bodyPr/>
          <a:lstStyle/>
          <a:p>
            <a:fld id="{BDCDBBEF-AA6C-4BA6-85B2-A17D7F280E38}" type="slidenum">
              <a:rPr lang="en-US" smtClean="0"/>
              <a:pPr/>
              <a:t>60</a:t>
            </a:fld>
            <a:endParaRPr lang="en-US"/>
          </a:p>
        </p:txBody>
      </p:sp>
    </p:spTree>
    <p:extLst>
      <p:ext uri="{BB962C8B-B14F-4D97-AF65-F5344CB8AC3E}">
        <p14:creationId xmlns="" xmlns:p14="http://schemas.microsoft.com/office/powerpoint/2010/main" val="15509037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DF571-D6A0-41CA-5BB9-41A18F48688B}"/>
              </a:ext>
            </a:extLst>
          </p:cNvPr>
          <p:cNvSpPr>
            <a:spLocks noGrp="1"/>
          </p:cNvSpPr>
          <p:nvPr>
            <p:ph type="title"/>
          </p:nvPr>
        </p:nvSpPr>
        <p:spPr/>
        <p:txBody>
          <a:bodyPr/>
          <a:lstStyle/>
          <a:p>
            <a:r>
              <a:rPr lang="en-US" sz="4400" b="1" dirty="0">
                <a:solidFill>
                  <a:srgbClr val="FF0000"/>
                </a:solidFill>
              </a:rPr>
              <a:t>Color Palettes:-</a:t>
            </a:r>
            <a:endParaRPr lang="en-IN" dirty="0"/>
          </a:p>
        </p:txBody>
      </p:sp>
      <p:sp>
        <p:nvSpPr>
          <p:cNvPr id="3" name="Content Placeholder 2">
            <a:extLst>
              <a:ext uri="{FF2B5EF4-FFF2-40B4-BE49-F238E27FC236}">
                <a16:creationId xmlns="" xmlns:a16="http://schemas.microsoft.com/office/drawing/2014/main" id="{CCABE5C9-E37A-DA92-51B9-B27014416D7A}"/>
              </a:ext>
            </a:extLst>
          </p:cNvPr>
          <p:cNvSpPr>
            <a:spLocks noGrp="1"/>
          </p:cNvSpPr>
          <p:nvPr>
            <p:ph idx="1"/>
          </p:nvPr>
        </p:nvSpPr>
        <p:spPr/>
        <p:txBody>
          <a:bodyPr>
            <a:normAutofit lnSpcReduction="10000"/>
          </a:bodyPr>
          <a:lstStyle/>
          <a:p>
            <a:pPr marL="0" indent="0" algn="l" fontAlgn="base">
              <a:buNone/>
            </a:pPr>
            <a:r>
              <a:rPr lang="en-US" b="1" i="0" dirty="0">
                <a:solidFill>
                  <a:srgbClr val="333333"/>
                </a:solidFill>
                <a:effectLst/>
                <a:latin typeface="Noto Serif" panose="02020600060500020200" pitchFamily="18" charset="0"/>
              </a:rPr>
              <a:t>Hardware Palette</a:t>
            </a:r>
          </a:p>
          <a:p>
            <a:pPr algn="just" fontAlgn="base"/>
            <a:r>
              <a:rPr lang="en-US" b="0" i="0" dirty="0">
                <a:solidFill>
                  <a:srgbClr val="333333"/>
                </a:solidFill>
                <a:effectLst/>
                <a:latin typeface="Noto Serif" panose="02020600060500020200" pitchFamily="18" charset="0"/>
              </a:rPr>
              <a:t>In the early days of computer graphics, memory was expensive and capacities were small. It made economic sense to maximize the use of digital color palettes where possible, to minimize the amount and size of memory required. This was particularly important in the design of graphics display cards, which required sufficient memory to store at least one full frame of the display. By adding a small special area of memory on the card for use as a palette, it was possible to reduce the size of the main frame memory substantially. This was achieved at the expense of complexity, because now every image that was displayed had to have a palette.</a:t>
            </a:r>
          </a:p>
          <a:p>
            <a:endParaRPr lang="en-IN" dirty="0"/>
          </a:p>
        </p:txBody>
      </p:sp>
      <p:sp>
        <p:nvSpPr>
          <p:cNvPr id="4" name="Slide Number Placeholder 3">
            <a:extLst>
              <a:ext uri="{FF2B5EF4-FFF2-40B4-BE49-F238E27FC236}">
                <a16:creationId xmlns="" xmlns:a16="http://schemas.microsoft.com/office/drawing/2014/main" id="{A23AEDFA-3CD8-C68C-8F95-138EE2B2BB99}"/>
              </a:ext>
            </a:extLst>
          </p:cNvPr>
          <p:cNvSpPr>
            <a:spLocks noGrp="1"/>
          </p:cNvSpPr>
          <p:nvPr>
            <p:ph type="sldNum" sz="quarter" idx="12"/>
          </p:nvPr>
        </p:nvSpPr>
        <p:spPr/>
        <p:txBody>
          <a:bodyPr/>
          <a:lstStyle/>
          <a:p>
            <a:fld id="{BDCDBBEF-AA6C-4BA6-85B2-A17D7F280E38}" type="slidenum">
              <a:rPr lang="en-US" smtClean="0"/>
              <a:pPr/>
              <a:t>61</a:t>
            </a:fld>
            <a:endParaRPr lang="en-US"/>
          </a:p>
        </p:txBody>
      </p:sp>
    </p:spTree>
    <p:extLst>
      <p:ext uri="{BB962C8B-B14F-4D97-AF65-F5344CB8AC3E}">
        <p14:creationId xmlns="" xmlns:p14="http://schemas.microsoft.com/office/powerpoint/2010/main" val="34324070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p:txBody>
          <a:bodyPr/>
          <a:lstStyle/>
          <a:p>
            <a:pPr algn="l"/>
            <a:r>
              <a:rPr lang="en-US" dirty="0"/>
              <a:t>Color science encompasses many technologies, one of which is multimedia. Looking at the breadth of activities and industries that define color science can provide insight into current and future problems for multimedia imaging and their solutions.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62</a:t>
            </a:fld>
            <a:endParaRPr lang="en-US"/>
          </a:p>
        </p:txBody>
      </p:sp>
    </p:spTree>
    <p:extLst>
      <p:ext uri="{BB962C8B-B14F-4D97-AF65-F5344CB8AC3E}">
        <p14:creationId xmlns="" xmlns:p14="http://schemas.microsoft.com/office/powerpoint/2010/main" val="42155352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fontScale="92500"/>
          </a:bodyPr>
          <a:lstStyle/>
          <a:p>
            <a:pPr algn="just"/>
            <a:r>
              <a:rPr lang="en-US" dirty="0"/>
              <a:t>Multimedia imaging requires the fundamental knowledge that constitutes such disciplines as mathematics, physics, chemistry, physiology, and psychology. We further require applied knowledge that constitutes disciplines including computer science, information processing, imaging science, and color science. This view of multimedia imaging places color science in a subordinate position. However, it can be worthwhile to exchange the positions. That is, multimedia imaging is but one of many technologies that exemplify color science. This approach has been described previously by the author regarding educational imperatives</a:t>
            </a:r>
          </a:p>
          <a:p>
            <a:pPr marL="0" indent="0" algn="l">
              <a:buNone/>
            </a:pPr>
            <a:r>
              <a:rPr lang="en-US" dirty="0"/>
              <a:t> (1) and as a pedantic vehicle for describing the relationships between user controls and resulting color for various color technologies </a:t>
            </a:r>
          </a:p>
          <a:p>
            <a:pPr marL="0" indent="0" algn="l">
              <a:buNone/>
            </a:pPr>
            <a:r>
              <a:rPr lang="en-US" dirty="0"/>
              <a:t>(2). This approach will be revisited within the context of multimedia imaging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63</a:t>
            </a:fld>
            <a:endParaRPr lang="en-US"/>
          </a:p>
        </p:txBody>
      </p:sp>
    </p:spTree>
    <p:extLst>
      <p:ext uri="{BB962C8B-B14F-4D97-AF65-F5344CB8AC3E}">
        <p14:creationId xmlns="" xmlns:p14="http://schemas.microsoft.com/office/powerpoint/2010/main" val="13787676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a:bodyPr>
          <a:lstStyle/>
          <a:p>
            <a:pPr marL="0" indent="0" algn="l">
              <a:buNone/>
            </a:pPr>
            <a:r>
              <a:rPr lang="en-US" dirty="0"/>
              <a:t>Human Vision</a:t>
            </a:r>
          </a:p>
          <a:p>
            <a:pPr algn="l"/>
            <a:endParaRPr lang="en-US" dirty="0"/>
          </a:p>
          <a:p>
            <a:pPr algn="l"/>
            <a:r>
              <a:rPr lang="en-US" dirty="0"/>
              <a:t>The eye works like a camera, with the lens focusing an image onto the retina (upside - down and left - right reversed). The retina consists of an array of rods and three kinds of cones, so named because of their shape. The rods come into play when light levels are low and produce an image in shades of gray ("At night, all cats are gray!"). For higher light levels, the cones each produce a signal. Because of their differing pigments, the three kinds of cones are most sensitive to red (R), green (G), and blue {B) light.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64</a:t>
            </a:fld>
            <a:endParaRPr lang="en-US"/>
          </a:p>
        </p:txBody>
      </p:sp>
    </p:spTree>
    <p:extLst>
      <p:ext uri="{BB962C8B-B14F-4D97-AF65-F5344CB8AC3E}">
        <p14:creationId xmlns="" xmlns:p14="http://schemas.microsoft.com/office/powerpoint/2010/main" val="12203022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lnSpcReduction="10000"/>
          </a:bodyPr>
          <a:lstStyle/>
          <a:p>
            <a:pPr marL="0" indent="0" algn="l">
              <a:buNone/>
            </a:pPr>
            <a:r>
              <a:rPr lang="en-US" dirty="0"/>
              <a:t>Spectral Sensitivity of the Eye</a:t>
            </a:r>
          </a:p>
          <a:p>
            <a:pPr algn="l"/>
            <a:endParaRPr lang="en-US" dirty="0"/>
          </a:p>
          <a:p>
            <a:pPr algn="just"/>
            <a:r>
              <a:rPr lang="en-US" dirty="0"/>
              <a:t>The eye is most sensitive to light in the middle of the visible spectrum. Like the SPD profile of a light source for receptors we show the relative sensitivity as a function of wavelength. The blue receptor sensitivity is not shown to scale, because it is much smaller than the curves for red or green. Blue is a late addition in evolution (and, statistically, is the favorite color of humans, regardless of nationality — perhaps for this reason: blue is a bit surprising!). The following figure shows the overall sensitivity as a dashed line, called the luminous - efficiency function. It is usually denoted V(X) and is the sum of the response curves to red, green, and blue.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65</a:t>
            </a:fld>
            <a:endParaRPr lang="en-US"/>
          </a:p>
        </p:txBody>
      </p:sp>
    </p:spTree>
    <p:extLst>
      <p:ext uri="{BB962C8B-B14F-4D97-AF65-F5344CB8AC3E}">
        <p14:creationId xmlns="" xmlns:p14="http://schemas.microsoft.com/office/powerpoint/2010/main" val="26452653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57AF3D-66CF-A4E1-2B46-7F8EFE363C7B}"/>
              </a:ext>
            </a:extLst>
          </p:cNvPr>
          <p:cNvSpPr>
            <a:spLocks noGrp="1"/>
          </p:cNvSpPr>
          <p:nvPr>
            <p:ph type="title"/>
          </p:nvPr>
        </p:nvSpPr>
        <p:spPr/>
        <p:txBody>
          <a:bodyPr/>
          <a:lstStyle/>
          <a:p>
            <a:r>
              <a:rPr lang="en-US" sz="4400" b="1" dirty="0">
                <a:solidFill>
                  <a:srgbClr val="FF0000"/>
                </a:solidFill>
              </a:rPr>
              <a:t>Color science</a:t>
            </a:r>
            <a:endParaRPr lang="en-IN" dirty="0"/>
          </a:p>
        </p:txBody>
      </p:sp>
      <p:sp>
        <p:nvSpPr>
          <p:cNvPr id="3" name="Content Placeholder 2">
            <a:extLst>
              <a:ext uri="{FF2B5EF4-FFF2-40B4-BE49-F238E27FC236}">
                <a16:creationId xmlns="" xmlns:a16="http://schemas.microsoft.com/office/drawing/2014/main" id="{713BEF93-B59C-08F4-5757-42FA21BB23C4}"/>
              </a:ext>
            </a:extLst>
          </p:cNvPr>
          <p:cNvSpPr>
            <a:spLocks noGrp="1"/>
          </p:cNvSpPr>
          <p:nvPr>
            <p:ph idx="1"/>
          </p:nvPr>
        </p:nvSpPr>
        <p:spPr/>
        <p:txBody>
          <a:bodyPr/>
          <a:lstStyle/>
          <a:p>
            <a:pPr marL="0" indent="0">
              <a:buNone/>
            </a:pPr>
            <a:r>
              <a:rPr lang="en-US" dirty="0"/>
              <a:t>Light and Spectra</a:t>
            </a:r>
          </a:p>
          <a:p>
            <a:endParaRPr lang="en-US" dirty="0"/>
          </a:p>
          <a:p>
            <a:r>
              <a:rPr lang="en-US" dirty="0"/>
              <a:t>Recall from high school that light is an electromagnetic wave and that its color is characterized by the wavelength of the wave. Laser light consists of a single wavelength — for example, a ruby laser produces a bright, scarlet beam. So if we were to plot the light intensity versus wavelength, we would see a spike at the appropriate red wavelength and no other contribution to the light.</a:t>
            </a:r>
            <a:endParaRPr lang="en-IN" dirty="0"/>
          </a:p>
        </p:txBody>
      </p:sp>
      <p:sp>
        <p:nvSpPr>
          <p:cNvPr id="4" name="Slide Number Placeholder 3">
            <a:extLst>
              <a:ext uri="{FF2B5EF4-FFF2-40B4-BE49-F238E27FC236}">
                <a16:creationId xmlns="" xmlns:a16="http://schemas.microsoft.com/office/drawing/2014/main" id="{6DF19F73-667C-1BDE-F4F8-A66BB8BFD63F}"/>
              </a:ext>
            </a:extLst>
          </p:cNvPr>
          <p:cNvSpPr>
            <a:spLocks noGrp="1"/>
          </p:cNvSpPr>
          <p:nvPr>
            <p:ph type="sldNum" sz="quarter" idx="12"/>
          </p:nvPr>
        </p:nvSpPr>
        <p:spPr/>
        <p:txBody>
          <a:bodyPr/>
          <a:lstStyle/>
          <a:p>
            <a:fld id="{BDCDBBEF-AA6C-4BA6-85B2-A17D7F280E38}" type="slidenum">
              <a:rPr lang="en-US" smtClean="0"/>
              <a:pPr/>
              <a:t>66</a:t>
            </a:fld>
            <a:endParaRPr lang="en-US"/>
          </a:p>
        </p:txBody>
      </p:sp>
    </p:spTree>
    <p:extLst>
      <p:ext uri="{BB962C8B-B14F-4D97-AF65-F5344CB8AC3E}">
        <p14:creationId xmlns="" xmlns:p14="http://schemas.microsoft.com/office/powerpoint/2010/main" val="3408706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789607-8F56-117A-916D-8E2241447B04}"/>
              </a:ext>
            </a:extLst>
          </p:cNvPr>
          <p:cNvSpPr>
            <a:spLocks noGrp="1"/>
          </p:cNvSpPr>
          <p:nvPr>
            <p:ph type="title"/>
          </p:nvPr>
        </p:nvSpPr>
        <p:spPr/>
        <p:txBody>
          <a:bodyPr>
            <a:normAutofit/>
          </a:bodyPr>
          <a:lstStyle/>
          <a:p>
            <a:r>
              <a:rPr lang="en-US" b="1" i="0" cap="all" dirty="0">
                <a:solidFill>
                  <a:srgbClr val="CF2026"/>
                </a:solidFill>
                <a:effectLst/>
                <a:latin typeface="Roboto" panose="02000000000000000000" pitchFamily="2" charset="0"/>
              </a:rPr>
              <a:t>COLOR MODELS IN IMAGES - MULTIMEDIA</a:t>
            </a:r>
            <a:endParaRPr lang="en-IN" dirty="0"/>
          </a:p>
        </p:txBody>
      </p:sp>
      <p:sp>
        <p:nvSpPr>
          <p:cNvPr id="3" name="Content Placeholder 2">
            <a:extLst>
              <a:ext uri="{FF2B5EF4-FFF2-40B4-BE49-F238E27FC236}">
                <a16:creationId xmlns="" xmlns:a16="http://schemas.microsoft.com/office/drawing/2014/main" id="{A8806ECE-2705-5C5B-15A8-EFCAB62988CD}"/>
              </a:ext>
            </a:extLst>
          </p:cNvPr>
          <p:cNvSpPr>
            <a:spLocks noGrp="1"/>
          </p:cNvSpPr>
          <p:nvPr>
            <p:ph idx="1"/>
          </p:nvPr>
        </p:nvSpPr>
        <p:spPr/>
        <p:txBody>
          <a:bodyPr>
            <a:normAutofit fontScale="55000" lnSpcReduction="20000"/>
          </a:bodyPr>
          <a:lstStyle/>
          <a:p>
            <a:r>
              <a:rPr lang="en-US" dirty="0"/>
              <a:t>We now have had an introduction to color science and some of the problems that crop up with respect to color for image displays. But how are color models and coordinates systems really used for stored, displayed, and printed images?</a:t>
            </a:r>
          </a:p>
          <a:p>
            <a:endParaRPr lang="en-US" dirty="0"/>
          </a:p>
          <a:p>
            <a:r>
              <a:rPr lang="en-US" dirty="0"/>
              <a:t>RGB Color Model for CRT Displays</a:t>
            </a:r>
          </a:p>
          <a:p>
            <a:endParaRPr lang="en-US" dirty="0"/>
          </a:p>
          <a:p>
            <a:r>
              <a:rPr lang="en-US" dirty="0"/>
              <a:t>We usually store color information directly in RGB form. However, we note from the previous section that such a coordinate system is in fact device - dependent.</a:t>
            </a:r>
          </a:p>
          <a:p>
            <a:endParaRPr lang="en-US" dirty="0"/>
          </a:p>
          <a:p>
            <a:r>
              <a:rPr lang="en-US" dirty="0"/>
              <a:t>We expect to be able to use 8 bits per color channel for color that is accurate enough. In fact, we have to use about 12 bits per channel to avoid an aliasing effect in dark image areas — contour bands that result from gamma correction, since gamma correction results in many fewer available integer levels.</a:t>
            </a:r>
          </a:p>
          <a:p>
            <a:endParaRPr lang="en-US" dirty="0"/>
          </a:p>
          <a:p>
            <a:r>
              <a:rPr lang="en-US" dirty="0"/>
              <a:t>For images produced from computer graphics, we store integers proportional to intensity in the frame buffer. Then we should have a gamma correction LUT between the frame buffer and the CRT. If gamma correction is applied to floats before quantizing to integers, before storage in the frame buffer, then we can use only 8 bits per channel and still avoid contouring artifacts.</a:t>
            </a:r>
            <a:endParaRPr lang="en-IN" dirty="0"/>
          </a:p>
        </p:txBody>
      </p:sp>
      <p:sp>
        <p:nvSpPr>
          <p:cNvPr id="4" name="Slide Number Placeholder 3">
            <a:extLst>
              <a:ext uri="{FF2B5EF4-FFF2-40B4-BE49-F238E27FC236}">
                <a16:creationId xmlns="" xmlns:a16="http://schemas.microsoft.com/office/drawing/2014/main" id="{50EB8E8D-F17B-7D7D-7ED3-A5F907F379EB}"/>
              </a:ext>
            </a:extLst>
          </p:cNvPr>
          <p:cNvSpPr>
            <a:spLocks noGrp="1"/>
          </p:cNvSpPr>
          <p:nvPr>
            <p:ph type="sldNum" sz="quarter" idx="12"/>
          </p:nvPr>
        </p:nvSpPr>
        <p:spPr/>
        <p:txBody>
          <a:bodyPr/>
          <a:lstStyle/>
          <a:p>
            <a:fld id="{BDCDBBEF-AA6C-4BA6-85B2-A17D7F280E38}" type="slidenum">
              <a:rPr lang="en-US" smtClean="0"/>
              <a:pPr/>
              <a:t>67</a:t>
            </a:fld>
            <a:endParaRPr lang="en-US"/>
          </a:p>
        </p:txBody>
      </p:sp>
    </p:spTree>
    <p:extLst>
      <p:ext uri="{BB962C8B-B14F-4D97-AF65-F5344CB8AC3E}">
        <p14:creationId xmlns="" xmlns:p14="http://schemas.microsoft.com/office/powerpoint/2010/main" val="30658749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7B6A27-F2CC-189E-609C-6CBE0EAEFEA5}"/>
              </a:ext>
            </a:extLst>
          </p:cNvPr>
          <p:cNvSpPr>
            <a:spLocks noGrp="1"/>
          </p:cNvSpPr>
          <p:nvPr>
            <p:ph type="title"/>
          </p:nvPr>
        </p:nvSpPr>
        <p:spPr/>
        <p:txBody>
          <a:bodyPr/>
          <a:lstStyle/>
          <a:p>
            <a:r>
              <a:rPr lang="en-US" dirty="0"/>
              <a:t>RGB and CMY color cubes. (This figure also appears in the color insert section.)</a:t>
            </a:r>
            <a:endParaRPr lang="en-IN" dirty="0"/>
          </a:p>
        </p:txBody>
      </p:sp>
      <p:sp>
        <p:nvSpPr>
          <p:cNvPr id="4" name="Slide Number Placeholder 3">
            <a:extLst>
              <a:ext uri="{FF2B5EF4-FFF2-40B4-BE49-F238E27FC236}">
                <a16:creationId xmlns="" xmlns:a16="http://schemas.microsoft.com/office/drawing/2014/main" id="{5231EFEE-14D2-4037-2BAF-4F09AF4F4EAF}"/>
              </a:ext>
            </a:extLst>
          </p:cNvPr>
          <p:cNvSpPr>
            <a:spLocks noGrp="1"/>
          </p:cNvSpPr>
          <p:nvPr>
            <p:ph type="sldNum" sz="quarter" idx="12"/>
          </p:nvPr>
        </p:nvSpPr>
        <p:spPr/>
        <p:txBody>
          <a:bodyPr/>
          <a:lstStyle/>
          <a:p>
            <a:fld id="{BDCDBBEF-AA6C-4BA6-85B2-A17D7F280E38}" type="slidenum">
              <a:rPr lang="en-US" smtClean="0"/>
              <a:pPr/>
              <a:t>68</a:t>
            </a:fld>
            <a:endParaRPr lang="en-US"/>
          </a:p>
        </p:txBody>
      </p:sp>
      <p:pic>
        <p:nvPicPr>
          <p:cNvPr id="2050" name="Picture 2" descr="RGB and CMY color cubes">
            <a:extLst>
              <a:ext uri="{FF2B5EF4-FFF2-40B4-BE49-F238E27FC236}">
                <a16:creationId xmlns="" xmlns:a16="http://schemas.microsoft.com/office/drawing/2014/main" id="{B2A7C2A0-3B64-8A7C-CBD8-9A0B4F686C77}"/>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595562" y="2783924"/>
            <a:ext cx="6157913" cy="35176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321941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CF7EA6-DEA3-9A60-15C5-CD0F7C1CD984}"/>
              </a:ext>
            </a:extLst>
          </p:cNvPr>
          <p:cNvSpPr>
            <a:spLocks noGrp="1"/>
          </p:cNvSpPr>
          <p:nvPr>
            <p:ph type="title"/>
          </p:nvPr>
        </p:nvSpPr>
        <p:spPr/>
        <p:txBody>
          <a:bodyPr/>
          <a:lstStyle/>
          <a:p>
            <a:r>
              <a:rPr lang="en-US" b="1" i="0" cap="all" dirty="0">
                <a:solidFill>
                  <a:srgbClr val="CF2026"/>
                </a:solidFill>
                <a:effectLst/>
                <a:latin typeface="Roboto" panose="02000000000000000000" pitchFamily="2" charset="0"/>
              </a:rPr>
              <a:t>COLOR MODELS IN IMAGES - MULTIMEDIA</a:t>
            </a:r>
            <a:endParaRPr lang="en-IN" dirty="0"/>
          </a:p>
        </p:txBody>
      </p:sp>
      <p:sp>
        <p:nvSpPr>
          <p:cNvPr id="3" name="Content Placeholder 2">
            <a:extLst>
              <a:ext uri="{FF2B5EF4-FFF2-40B4-BE49-F238E27FC236}">
                <a16:creationId xmlns="" xmlns:a16="http://schemas.microsoft.com/office/drawing/2014/main" id="{2D4DBA57-6BB7-8628-7046-CA71D59E054F}"/>
              </a:ext>
            </a:extLst>
          </p:cNvPr>
          <p:cNvSpPr>
            <a:spLocks noGrp="1"/>
          </p:cNvSpPr>
          <p:nvPr>
            <p:ph idx="1"/>
          </p:nvPr>
        </p:nvSpPr>
        <p:spPr/>
        <p:txBody>
          <a:bodyPr>
            <a:normAutofit fontScale="70000" lnSpcReduction="20000"/>
          </a:bodyPr>
          <a:lstStyle/>
          <a:p>
            <a:r>
              <a:rPr lang="en-US" dirty="0"/>
              <a:t>Subtractive Color: CMY Color Model</a:t>
            </a:r>
          </a:p>
          <a:p>
            <a:endParaRPr lang="en-US" dirty="0"/>
          </a:p>
          <a:p>
            <a:r>
              <a:rPr lang="en-US" dirty="0"/>
              <a:t>So far, we have effectively been dealing only with additive color. Namely, when two light beams impinge on a target, their colors add; when two phosphors on a CRT screen are turned on, their colors add. So, for example, red phosphor + green phosphor makes yellow light.</a:t>
            </a:r>
          </a:p>
          <a:p>
            <a:endParaRPr lang="en-US" dirty="0"/>
          </a:p>
          <a:p>
            <a:r>
              <a:rPr lang="en-US" dirty="0"/>
              <a:t>But for ink deposited on paper, in essence the opposite situation holds: yellow ink subtracts blue from white illumination but reflects red and green; which is why it appears yellow!</a:t>
            </a:r>
          </a:p>
          <a:p>
            <a:endParaRPr lang="en-US" dirty="0"/>
          </a:p>
          <a:p>
            <a:r>
              <a:rPr lang="en-US" dirty="0"/>
              <a:t>So, instead of red, green, and blue primaries, we need primaries that amount to — red, — green, and — blue; we need to subtract R, G, or B. These subtractive color primaries are cyan (C), magenta (M), and yellow (Y) inks. The above figure shows how the two systems, RGB and CMY, are connected. In the additive (RGB) system, black is "no light", RGB — (0, 0, 0). In the subtractive CMY system, black arises from ^subtracting all the light by laying down inks with C = M = Y = 1.</a:t>
            </a:r>
            <a:endParaRPr lang="en-IN" dirty="0"/>
          </a:p>
        </p:txBody>
      </p:sp>
      <p:sp>
        <p:nvSpPr>
          <p:cNvPr id="4" name="Slide Number Placeholder 3">
            <a:extLst>
              <a:ext uri="{FF2B5EF4-FFF2-40B4-BE49-F238E27FC236}">
                <a16:creationId xmlns="" xmlns:a16="http://schemas.microsoft.com/office/drawing/2014/main" id="{1B4F39B2-B74E-2382-70B4-F0BD759EEDB8}"/>
              </a:ext>
            </a:extLst>
          </p:cNvPr>
          <p:cNvSpPr>
            <a:spLocks noGrp="1"/>
          </p:cNvSpPr>
          <p:nvPr>
            <p:ph type="sldNum" sz="quarter" idx="12"/>
          </p:nvPr>
        </p:nvSpPr>
        <p:spPr/>
        <p:txBody>
          <a:bodyPr/>
          <a:lstStyle/>
          <a:p>
            <a:fld id="{BDCDBBEF-AA6C-4BA6-85B2-A17D7F280E38}" type="slidenum">
              <a:rPr lang="en-US" smtClean="0"/>
              <a:pPr/>
              <a:t>69</a:t>
            </a:fld>
            <a:endParaRPr lang="en-US"/>
          </a:p>
        </p:txBody>
      </p:sp>
    </p:spTree>
    <p:extLst>
      <p:ext uri="{BB962C8B-B14F-4D97-AF65-F5344CB8AC3E}">
        <p14:creationId xmlns="" xmlns:p14="http://schemas.microsoft.com/office/powerpoint/2010/main" val="3943539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Digitization of Sound</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6"/>
          <p:cNvPicPr>
            <a:picLocks noGrp="1" noChangeAspect="1" noChangeArrowheads="1"/>
          </p:cNvPicPr>
          <p:nvPr>
            <p:ph idx="1"/>
          </p:nvPr>
        </p:nvPicPr>
        <p:blipFill>
          <a:blip r:embed="rId2"/>
          <a:srcRect/>
          <a:stretch>
            <a:fillRect/>
          </a:stretch>
        </p:blipFill>
        <p:spPr bwMode="auto">
          <a:xfrm>
            <a:off x="2113950" y="1825625"/>
            <a:ext cx="7964100"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0DF35-C0F5-E582-8DBC-B3B85EDAAA88}"/>
              </a:ext>
            </a:extLst>
          </p:cNvPr>
          <p:cNvSpPr>
            <a:spLocks noGrp="1"/>
          </p:cNvSpPr>
          <p:nvPr>
            <p:ph type="title"/>
          </p:nvPr>
        </p:nvSpPr>
        <p:spPr>
          <a:xfrm>
            <a:off x="838200" y="307975"/>
            <a:ext cx="10515600" cy="1325563"/>
          </a:xfrm>
        </p:spPr>
        <p:txBody>
          <a:bodyPr/>
          <a:lstStyle/>
          <a:p>
            <a:r>
              <a:rPr lang="en-US" b="1" i="0" cap="all" dirty="0">
                <a:solidFill>
                  <a:srgbClr val="CF2026"/>
                </a:solidFill>
                <a:effectLst/>
                <a:latin typeface="Roboto" panose="02000000000000000000" pitchFamily="2" charset="0"/>
              </a:rPr>
              <a:t>COLOR MODELS IN IMAGES - MULTIMEDIA</a:t>
            </a:r>
            <a:endParaRPr lang="en-IN" dirty="0"/>
          </a:p>
        </p:txBody>
      </p:sp>
      <p:sp>
        <p:nvSpPr>
          <p:cNvPr id="4" name="Slide Number Placeholder 3">
            <a:extLst>
              <a:ext uri="{FF2B5EF4-FFF2-40B4-BE49-F238E27FC236}">
                <a16:creationId xmlns="" xmlns:a16="http://schemas.microsoft.com/office/drawing/2014/main" id="{59536E69-C8F7-A550-AB60-F75757579B78}"/>
              </a:ext>
            </a:extLst>
          </p:cNvPr>
          <p:cNvSpPr>
            <a:spLocks noGrp="1"/>
          </p:cNvSpPr>
          <p:nvPr>
            <p:ph type="sldNum" sz="quarter" idx="12"/>
          </p:nvPr>
        </p:nvSpPr>
        <p:spPr/>
        <p:txBody>
          <a:bodyPr/>
          <a:lstStyle/>
          <a:p>
            <a:fld id="{BDCDBBEF-AA6C-4BA6-85B2-A17D7F280E38}" type="slidenum">
              <a:rPr lang="en-US" smtClean="0"/>
              <a:pPr/>
              <a:t>70</a:t>
            </a:fld>
            <a:endParaRPr lang="en-US"/>
          </a:p>
        </p:txBody>
      </p:sp>
      <p:sp>
        <p:nvSpPr>
          <p:cNvPr id="5" name="Rectangle 1">
            <a:extLst>
              <a:ext uri="{FF2B5EF4-FFF2-40B4-BE49-F238E27FC236}">
                <a16:creationId xmlns="" xmlns:a16="http://schemas.microsoft.com/office/drawing/2014/main" id="{091C3A2A-C96E-EC40-0B18-4A49F21DA219}"/>
              </a:ext>
            </a:extLst>
          </p:cNvPr>
          <p:cNvSpPr>
            <a:spLocks noChangeArrowheads="1"/>
          </p:cNvSpPr>
          <p:nvPr/>
        </p:nvSpPr>
        <p:spPr bwMode="auto">
          <a:xfrm>
            <a:off x="768350" y="2284750"/>
            <a:ext cx="10833100" cy="20313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i="0" u="none" strike="noStrike" cap="none" normalizeH="0" baseline="0" dirty="0">
                <a:ln>
                  <a:noFill/>
                </a:ln>
                <a:solidFill>
                  <a:srgbClr val="000000"/>
                </a:solidFill>
                <a:effectLst/>
                <a:latin typeface="Roboto" panose="02000000000000000000" pitchFamily="2" charset="0"/>
              </a:rPr>
              <a:t>Transformation from RGB to CMY</a:t>
            </a:r>
            <a:endParaRPr kumimoji="0" lang="en-US" altLang="en-US" sz="11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i="0" u="none" strike="noStrike" cap="none" normalizeH="0" baseline="0" dirty="0">
                <a:ln>
                  <a:noFill/>
                </a:ln>
                <a:solidFill>
                  <a:srgbClr val="000000"/>
                </a:solidFill>
                <a:effectLst/>
                <a:latin typeface="Roboto" panose="02000000000000000000" pitchFamily="2" charset="0"/>
              </a:rPr>
              <a:t>Given our identification of the role of inks in subtractive systems, the simplest model we can invent to specify what ink density to lay down on paper, to make a certain desired RGB color, is as follows:</a:t>
            </a:r>
            <a:endParaRPr kumimoji="0" lang="en-US" altLang="en-US" sz="11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i="0" u="none" strike="noStrike" cap="none" normalizeH="0" baseline="0" dirty="0">
                <a:ln>
                  <a:noFill/>
                </a:ln>
                <a:solidFill>
                  <a:srgbClr val="000000"/>
                </a:solidFill>
                <a:effectLst/>
                <a:latin typeface="Roboto" panose="02000000000000000000" pitchFamily="2" charset="0"/>
              </a:rPr>
              <a:t>  </a:t>
            </a:r>
            <a:r>
              <a:rPr kumimoji="0" lang="en-US" altLang="en-US" sz="5200" i="0" u="none" strike="noStrike" cap="none" normalizeH="0" baseline="0" dirty="0">
                <a:ln>
                  <a:noFill/>
                </a:ln>
                <a:solidFill>
                  <a:srgbClr val="000000"/>
                </a:solidFill>
                <a:effectLst/>
                <a:latin typeface="Roboto" panose="02000000000000000000" pitchFamily="2" charset="0"/>
              </a:rPr>
              <a:t>               </a:t>
            </a:r>
            <a:endParaRPr kumimoji="0" lang="en-US" altLang="en-US" sz="11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i="1" u="none" strike="noStrike" cap="none" normalizeH="0" baseline="0" dirty="0">
                <a:ln>
                  <a:noFill/>
                </a:ln>
                <a:solidFill>
                  <a:srgbClr val="000000"/>
                </a:solidFill>
                <a:effectLst/>
                <a:latin typeface="Roboto" panose="02000000000000000000" pitchFamily="2" charset="0"/>
              </a:rPr>
              <a:t>Additive and subtractive color: (a) RGB is used to specify additive color; (b) CMY is </a:t>
            </a:r>
            <a:r>
              <a:rPr kumimoji="0" lang="en-US" altLang="en-US" sz="1100" i="1" u="none" strike="noStrike" cap="none" normalizeH="0" baseline="0" dirty="0" err="1">
                <a:ln>
                  <a:noFill/>
                </a:ln>
                <a:solidFill>
                  <a:srgbClr val="000000"/>
                </a:solidFill>
                <a:effectLst/>
                <a:latin typeface="Roboto" panose="02000000000000000000" pitchFamily="2" charset="0"/>
              </a:rPr>
              <a:t>ased</a:t>
            </a:r>
            <a:r>
              <a:rPr kumimoji="0" lang="en-US" altLang="en-US" sz="1100" i="1" u="none" strike="noStrike" cap="none" normalizeH="0" baseline="0" dirty="0">
                <a:ln>
                  <a:noFill/>
                </a:ln>
                <a:solidFill>
                  <a:srgbClr val="000000"/>
                </a:solidFill>
                <a:effectLst/>
                <a:latin typeface="Roboto" panose="02000000000000000000" pitchFamily="2" charset="0"/>
              </a:rPr>
              <a:t> to specify subtractive color. (This figure also appears in the color insert section.)</a:t>
            </a:r>
            <a:endParaRPr kumimoji="0" lang="en-US" altLang="en-US" sz="11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a:r>
            <a:br>
              <a:rPr kumimoji="0" lang="en-US" altLang="en-US" i="0" u="none" strike="noStrike" cap="none" normalizeH="0" baseline="0" dirty="0">
                <a:ln>
                  <a:noFill/>
                </a:ln>
                <a:solidFill>
                  <a:schemeClr val="tx1"/>
                </a:solidFill>
                <a:effectLst/>
                <a:latin typeface="Arial" panose="020B0604020202020204" pitchFamily="34" charset="0"/>
              </a:rPr>
            </a:br>
            <a:endParaRPr kumimoji="0" lang="en-US" altLang="en-US" i="0" u="none" strike="noStrike" cap="none" normalizeH="0" baseline="0" dirty="0">
              <a:ln>
                <a:noFill/>
              </a:ln>
              <a:solidFill>
                <a:schemeClr val="tx1"/>
              </a:solidFill>
              <a:effectLst/>
              <a:latin typeface="Arial" panose="020B0604020202020204" pitchFamily="34" charset="0"/>
            </a:endParaRPr>
          </a:p>
        </p:txBody>
      </p:sp>
      <p:pic>
        <p:nvPicPr>
          <p:cNvPr id="3074" name="Picture 2" descr="Transformation from RGB to CMY">
            <a:extLst>
              <a:ext uri="{FF2B5EF4-FFF2-40B4-BE49-F238E27FC236}">
                <a16:creationId xmlns="" xmlns:a16="http://schemas.microsoft.com/office/drawing/2014/main" id="{70997370-A45E-9753-A450-9443D6E54A3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81388" y="2715875"/>
            <a:ext cx="2073523" cy="838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515624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36ABE4-C173-FF80-B236-EE722C8FD59E}"/>
              </a:ext>
            </a:extLst>
          </p:cNvPr>
          <p:cNvSpPr>
            <a:spLocks noGrp="1"/>
          </p:cNvSpPr>
          <p:nvPr>
            <p:ph type="title"/>
          </p:nvPr>
        </p:nvSpPr>
        <p:spPr/>
        <p:txBody>
          <a:bodyPr/>
          <a:lstStyle/>
          <a:p>
            <a:r>
              <a:rPr lang="en-US" b="1" i="0" cap="all" dirty="0">
                <a:solidFill>
                  <a:srgbClr val="CF2026"/>
                </a:solidFill>
                <a:effectLst/>
                <a:latin typeface="Roboto" panose="02000000000000000000" pitchFamily="2" charset="0"/>
              </a:rPr>
              <a:t>COLOR MODELS IN IMAGES - MULTIMEDIA</a:t>
            </a:r>
            <a:endParaRPr lang="en-IN" dirty="0"/>
          </a:p>
        </p:txBody>
      </p:sp>
      <p:sp>
        <p:nvSpPr>
          <p:cNvPr id="4" name="Slide Number Placeholder 3">
            <a:extLst>
              <a:ext uri="{FF2B5EF4-FFF2-40B4-BE49-F238E27FC236}">
                <a16:creationId xmlns="" xmlns:a16="http://schemas.microsoft.com/office/drawing/2014/main" id="{639B8106-4281-CA3B-7FF2-4BB4C3259CD4}"/>
              </a:ext>
            </a:extLst>
          </p:cNvPr>
          <p:cNvSpPr>
            <a:spLocks noGrp="1"/>
          </p:cNvSpPr>
          <p:nvPr>
            <p:ph type="sldNum" sz="quarter" idx="12"/>
          </p:nvPr>
        </p:nvSpPr>
        <p:spPr/>
        <p:txBody>
          <a:bodyPr/>
          <a:lstStyle/>
          <a:p>
            <a:fld id="{BDCDBBEF-AA6C-4BA6-85B2-A17D7F280E38}" type="slidenum">
              <a:rPr lang="en-US" smtClean="0"/>
              <a:pPr/>
              <a:t>71</a:t>
            </a:fld>
            <a:endParaRPr lang="en-US"/>
          </a:p>
        </p:txBody>
      </p:sp>
      <p:pic>
        <p:nvPicPr>
          <p:cNvPr id="4098" name="Picture 2" descr="Additive and subtractive color">
            <a:extLst>
              <a:ext uri="{FF2B5EF4-FFF2-40B4-BE49-F238E27FC236}">
                <a16:creationId xmlns="" xmlns:a16="http://schemas.microsoft.com/office/drawing/2014/main" id="{1438BEAF-48C3-6CB6-DF77-EEE2BCE3DFFE}"/>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988593" y="2553494"/>
            <a:ext cx="4214813" cy="20976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971148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1500" b="1" dirty="0" smtClean="0">
                <a:solidFill>
                  <a:srgbClr val="FF0000"/>
                </a:solidFill>
              </a:rPr>
              <a:t>Color palettes</a:t>
            </a:r>
            <a:endParaRPr lang="en-US" sz="11500"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lstStyle/>
          <a:p>
            <a:pPr algn="just"/>
            <a:r>
              <a:rPr lang="en-US" dirty="0" smtClean="0"/>
              <a:t>A color palette, in the digital world, refers to </a:t>
            </a:r>
            <a:r>
              <a:rPr lang="en-US" b="1" dirty="0" smtClean="0"/>
              <a:t>the full range of colors that can be displayed on a device screen or other interface, or in some cases, a collection of colors and tools for use in paint and illustration programs</a:t>
            </a:r>
            <a:r>
              <a:rPr lang="en-US" dirty="0" smtClean="0"/>
              <a:t>.</a:t>
            </a:r>
            <a:endParaRPr lang="en-US" dirty="0"/>
          </a:p>
          <a:p>
            <a:pPr algn="just"/>
            <a:r>
              <a:rPr lang="en-US" dirty="0" smtClean="0"/>
              <a:t>A color palette is a combination of colors used by designers </a:t>
            </a:r>
            <a:r>
              <a:rPr lang="en-US" b="1" dirty="0" smtClean="0"/>
              <a:t>when designing an interface</a:t>
            </a:r>
            <a:r>
              <a:rPr lang="en-US" dirty="0" smtClean="0"/>
              <a:t>. When used correctly, color palettes form the visual foundation of your brand, help to maintain consistency, and make your user interface aesthetically pleasing and enjoyable to use.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73</a:t>
            </a:fld>
            <a:endParaRPr lang="en-US"/>
          </a:p>
        </p:txBody>
      </p:sp>
    </p:spTree>
    <p:extLst>
      <p:ext uri="{BB962C8B-B14F-4D97-AF65-F5344CB8AC3E}">
        <p14:creationId xmlns:p14="http://schemas.microsoft.com/office/powerpoint/2010/main" xmlns="" val="42155352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a:xfrm>
            <a:off x="838200" y="1191491"/>
            <a:ext cx="10515600" cy="4985472"/>
          </a:xfrm>
        </p:spPr>
        <p:txBody>
          <a:bodyPr>
            <a:normAutofit fontScale="70000" lnSpcReduction="20000"/>
          </a:bodyPr>
          <a:lstStyle/>
          <a:p>
            <a:pPr>
              <a:buNone/>
            </a:pPr>
            <a:r>
              <a:rPr lang="en-US" dirty="0" smtClean="0"/>
              <a:t> </a:t>
            </a:r>
            <a:r>
              <a:rPr lang="en-US" sz="3300" b="1" dirty="0" smtClean="0"/>
              <a:t>7 different kinds of color schemes?</a:t>
            </a:r>
          </a:p>
          <a:p>
            <a:r>
              <a:rPr lang="en-US" dirty="0" smtClean="0"/>
              <a:t>The seven major color schemes are monochromatic, analogous, complementary, split complementary, triadic, square, and </a:t>
            </a:r>
            <a:r>
              <a:rPr lang="en-US" dirty="0" err="1" smtClean="0"/>
              <a:t>rectange</a:t>
            </a:r>
            <a:r>
              <a:rPr lang="en-US" dirty="0" smtClean="0"/>
              <a:t> (or </a:t>
            </a:r>
            <a:r>
              <a:rPr lang="en-US" dirty="0" err="1" smtClean="0"/>
              <a:t>tetradic</a:t>
            </a:r>
            <a:r>
              <a:rPr lang="en-US" dirty="0" smtClean="0"/>
              <a:t>).</a:t>
            </a:r>
            <a:br>
              <a:rPr lang="en-US" dirty="0" smtClean="0"/>
            </a:br>
            <a:r>
              <a:rPr lang="en-US" dirty="0" smtClean="0"/>
              <a:t>...</a:t>
            </a:r>
            <a:br>
              <a:rPr lang="en-US" dirty="0" smtClean="0"/>
            </a:br>
            <a:r>
              <a:rPr lang="en-US" b="1" dirty="0" smtClean="0"/>
              <a:t>Let's examine each in more detail.</a:t>
            </a:r>
            <a:endParaRPr lang="en-US" dirty="0" smtClean="0"/>
          </a:p>
          <a:p>
            <a:r>
              <a:rPr lang="en-US" dirty="0" smtClean="0"/>
              <a:t>Monochromatic. ...</a:t>
            </a:r>
          </a:p>
          <a:p>
            <a:r>
              <a:rPr lang="en-US" dirty="0" smtClean="0"/>
              <a:t>Analogous. ...</a:t>
            </a:r>
          </a:p>
          <a:p>
            <a:r>
              <a:rPr lang="en-US" dirty="0" smtClean="0"/>
              <a:t>Complementary. ...</a:t>
            </a:r>
          </a:p>
          <a:p>
            <a:r>
              <a:rPr lang="en-US" dirty="0" smtClean="0"/>
              <a:t>Split Complementary. ...</a:t>
            </a:r>
          </a:p>
          <a:p>
            <a:r>
              <a:rPr lang="en-US" dirty="0" smtClean="0"/>
              <a:t>Triadic. ...</a:t>
            </a:r>
          </a:p>
          <a:p>
            <a:r>
              <a:rPr lang="en-US" dirty="0" smtClean="0"/>
              <a:t>Square. ...</a:t>
            </a:r>
          </a:p>
          <a:p>
            <a:r>
              <a:rPr lang="en-US" dirty="0" smtClean="0"/>
              <a:t>Rectangle.</a:t>
            </a:r>
          </a:p>
          <a:p>
            <a:pPr>
              <a:buNone/>
            </a:pPr>
            <a:r>
              <a:rPr lang="en-US" sz="3300" b="1" dirty="0" err="1" smtClean="0"/>
              <a:t>Colours</a:t>
            </a:r>
            <a:r>
              <a:rPr lang="en-US" sz="3300" b="1" dirty="0" smtClean="0"/>
              <a:t> are there in color palette?</a:t>
            </a:r>
          </a:p>
          <a:p>
            <a:r>
              <a:rPr lang="en-US" dirty="0" err="1" smtClean="0"/>
              <a:t>Dichrome</a:t>
            </a:r>
            <a:r>
              <a:rPr lang="en-US" dirty="0" smtClean="0"/>
              <a:t> palettes</a:t>
            </a:r>
            <a:br>
              <a:rPr lang="en-US" dirty="0" smtClean="0"/>
            </a:br>
            <a:r>
              <a:rPr lang="en-US" dirty="0" smtClean="0"/>
              <a:t/>
            </a:r>
            <a:br>
              <a:rPr lang="en-US" dirty="0" smtClean="0"/>
            </a:br>
            <a:r>
              <a:rPr lang="en-US" dirty="0" smtClean="0"/>
              <a:t>Each permuted pair of red, green, and blue (16-bit color palette, with 65,536 colors)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74</a:t>
            </a:fld>
            <a:endParaRPr lang="en-US"/>
          </a:p>
        </p:txBody>
      </p:sp>
    </p:spTree>
    <p:extLst>
      <p:ext uri="{BB962C8B-B14F-4D97-AF65-F5344CB8AC3E}">
        <p14:creationId xmlns:p14="http://schemas.microsoft.com/office/powerpoint/2010/main" xmlns="" val="41138783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a:xfrm>
            <a:off x="810490" y="1233055"/>
            <a:ext cx="10515600" cy="4943908"/>
          </a:xfrm>
        </p:spPr>
        <p:txBody>
          <a:bodyPr/>
          <a:lstStyle/>
          <a:p>
            <a:pPr>
              <a:buNone/>
            </a:pPr>
            <a:r>
              <a:rPr lang="en-US" sz="3200" b="1" dirty="0" smtClean="0"/>
              <a:t>Color palette in computer?</a:t>
            </a:r>
          </a:p>
          <a:p>
            <a:r>
              <a:rPr lang="en-US" dirty="0" smtClean="0"/>
              <a:t>In computer graphics, a palette is </a:t>
            </a:r>
            <a:r>
              <a:rPr lang="en-US" b="1" dirty="0" smtClean="0"/>
              <a:t>the set of available colors from which an image can be made</a:t>
            </a:r>
            <a:r>
              <a:rPr lang="en-US" dirty="0"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75</a:t>
            </a:fld>
            <a:endParaRPr lang="en-US"/>
          </a:p>
        </p:txBody>
      </p:sp>
    </p:spTree>
    <p:extLst>
      <p:ext uri="{BB962C8B-B14F-4D97-AF65-F5344CB8AC3E}">
        <p14:creationId xmlns:p14="http://schemas.microsoft.com/office/powerpoint/2010/main" xmlns="" val="20813447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76</a:t>
            </a:fld>
            <a:endParaRPr lang="en-US"/>
          </a:p>
        </p:txBody>
      </p:sp>
      <p:pic>
        <p:nvPicPr>
          <p:cNvPr id="1026" name="Picture 2"/>
          <p:cNvPicPr>
            <a:picLocks noChangeAspect="1" noChangeArrowheads="1"/>
          </p:cNvPicPr>
          <p:nvPr/>
        </p:nvPicPr>
        <p:blipFill>
          <a:blip r:embed="rId2"/>
          <a:srcRect/>
          <a:stretch>
            <a:fillRect/>
          </a:stretch>
        </p:blipFill>
        <p:spPr bwMode="auto">
          <a:xfrm>
            <a:off x="687099" y="932150"/>
            <a:ext cx="10801479" cy="5427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77</a:t>
            </a:fld>
            <a:endParaRPr lang="en-US"/>
          </a:p>
        </p:txBody>
      </p:sp>
      <p:pic>
        <p:nvPicPr>
          <p:cNvPr id="2051" name="Picture 3"/>
          <p:cNvPicPr>
            <a:picLocks noChangeAspect="1" noChangeArrowheads="1"/>
          </p:cNvPicPr>
          <p:nvPr/>
        </p:nvPicPr>
        <p:blipFill>
          <a:blip r:embed="rId2"/>
          <a:srcRect/>
          <a:stretch>
            <a:fillRect/>
          </a:stretch>
        </p:blipFill>
        <p:spPr bwMode="auto">
          <a:xfrm>
            <a:off x="967068" y="906561"/>
            <a:ext cx="10505310" cy="59514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78</a:t>
            </a:fld>
            <a:endParaRPr lang="en-US"/>
          </a:p>
        </p:txBody>
      </p:sp>
      <p:pic>
        <p:nvPicPr>
          <p:cNvPr id="3074" name="Picture 2"/>
          <p:cNvPicPr>
            <a:picLocks noChangeAspect="1" noChangeArrowheads="1"/>
          </p:cNvPicPr>
          <p:nvPr/>
        </p:nvPicPr>
        <p:blipFill>
          <a:blip r:embed="rId2"/>
          <a:srcRect/>
          <a:stretch>
            <a:fillRect/>
          </a:stretch>
        </p:blipFill>
        <p:spPr bwMode="auto">
          <a:xfrm>
            <a:off x="954741" y="831690"/>
            <a:ext cx="9816353" cy="60263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79</a:t>
            </a:fld>
            <a:endParaRPr lang="en-US"/>
          </a:p>
        </p:txBody>
      </p:sp>
      <p:pic>
        <p:nvPicPr>
          <p:cNvPr id="4098" name="Picture 2"/>
          <p:cNvPicPr>
            <a:picLocks noChangeAspect="1" noChangeArrowheads="1"/>
          </p:cNvPicPr>
          <p:nvPr/>
        </p:nvPicPr>
        <p:blipFill>
          <a:blip r:embed="rId2"/>
          <a:srcRect/>
          <a:stretch>
            <a:fillRect/>
          </a:stretch>
        </p:blipFill>
        <p:spPr bwMode="auto">
          <a:xfrm>
            <a:off x="1390930" y="879101"/>
            <a:ext cx="9541529" cy="57835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Quantization and Encoding of a sampled signal</a:t>
            </a:r>
            <a:r>
              <a:rPr lang="en-US" b="1" i="1" dirty="0" smtClean="0"/>
              <a:t/>
            </a:r>
            <a:br>
              <a:rPr lang="en-US" b="1" i="1" dirty="0" smtClean="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5" name="Picture 7"/>
          <p:cNvPicPr>
            <a:picLocks noGrp="1" noChangeAspect="1" noChangeArrowheads="1"/>
          </p:cNvPicPr>
          <p:nvPr>
            <p:ph idx="1"/>
          </p:nvPr>
        </p:nvPicPr>
        <p:blipFill>
          <a:blip r:embed="rId2"/>
          <a:srcRect/>
          <a:stretch>
            <a:fillRect/>
          </a:stretch>
        </p:blipFill>
        <p:spPr bwMode="auto">
          <a:xfrm>
            <a:off x="1330036" y="1368294"/>
            <a:ext cx="9587346" cy="53696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80</a:t>
            </a:fld>
            <a:endParaRPr lang="en-US"/>
          </a:p>
        </p:txBody>
      </p:sp>
      <p:pic>
        <p:nvPicPr>
          <p:cNvPr id="5122" name="Picture 2"/>
          <p:cNvPicPr>
            <a:picLocks noChangeAspect="1" noChangeArrowheads="1"/>
          </p:cNvPicPr>
          <p:nvPr/>
        </p:nvPicPr>
        <p:blipFill>
          <a:blip r:embed="rId2"/>
          <a:srcRect/>
          <a:stretch>
            <a:fillRect/>
          </a:stretch>
        </p:blipFill>
        <p:spPr bwMode="auto">
          <a:xfrm>
            <a:off x="1479177" y="1071235"/>
            <a:ext cx="9439835" cy="57867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81</a:t>
            </a:fld>
            <a:endParaRPr lang="en-US"/>
          </a:p>
        </p:txBody>
      </p:sp>
      <p:pic>
        <p:nvPicPr>
          <p:cNvPr id="6146" name="Picture 2"/>
          <p:cNvPicPr>
            <a:picLocks noChangeAspect="1" noChangeArrowheads="1"/>
          </p:cNvPicPr>
          <p:nvPr/>
        </p:nvPicPr>
        <p:blipFill>
          <a:blip r:embed="rId2"/>
          <a:srcRect/>
          <a:stretch>
            <a:fillRect/>
          </a:stretch>
        </p:blipFill>
        <p:spPr bwMode="auto">
          <a:xfrm>
            <a:off x="1048871" y="1045810"/>
            <a:ext cx="10287000" cy="5811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1B3E1-08F5-6EE2-6528-F6412CEF6BF2}"/>
              </a:ext>
            </a:extLst>
          </p:cNvPr>
          <p:cNvSpPr>
            <a:spLocks noGrp="1"/>
          </p:cNvSpPr>
          <p:nvPr>
            <p:ph type="title"/>
          </p:nvPr>
        </p:nvSpPr>
        <p:spPr/>
        <p:txBody>
          <a:bodyPr/>
          <a:lstStyle/>
          <a:p>
            <a:r>
              <a:rPr lang="en-US" sz="4400" b="1" dirty="0">
                <a:solidFill>
                  <a:srgbClr val="FF0000"/>
                </a:solidFill>
              </a:rPr>
              <a:t>Color </a:t>
            </a:r>
            <a:r>
              <a:rPr lang="en-US" sz="4400" b="1" dirty="0" smtClean="0">
                <a:solidFill>
                  <a:srgbClr val="FF0000"/>
                </a:solidFill>
              </a:rPr>
              <a:t>Palettes</a:t>
            </a:r>
            <a:endParaRPr lang="en-IN" dirty="0"/>
          </a:p>
        </p:txBody>
      </p:sp>
      <p:sp>
        <p:nvSpPr>
          <p:cNvPr id="3" name="Content Placeholder 2">
            <a:extLst>
              <a:ext uri="{FF2B5EF4-FFF2-40B4-BE49-F238E27FC236}">
                <a16:creationId xmlns:a16="http://schemas.microsoft.com/office/drawing/2014/main" xmlns="" id="{7F5DE7D8-6DB8-F982-0A32-FCCD3D5DC727}"/>
              </a:ext>
            </a:extLst>
          </p:cNvPr>
          <p:cNvSpPr>
            <a:spLocks noGrp="1"/>
          </p:cNvSpPr>
          <p:nvPr>
            <p:ph idx="1"/>
          </p:nvPr>
        </p:nvSpPr>
        <p:spPr/>
        <p:txBody>
          <a:bodyPr/>
          <a:lstStyle/>
          <a:p>
            <a:pPr marL="0" indent="0" algn="l" fontAlgn="base">
              <a:buNone/>
            </a:pPr>
            <a:r>
              <a:rPr lang="en-US" b="1" i="0" dirty="0">
                <a:solidFill>
                  <a:srgbClr val="333333"/>
                </a:solidFill>
                <a:effectLst/>
                <a:latin typeface="Noto Serif" panose="02020600060500020200" pitchFamily="18" charset="0"/>
              </a:rPr>
              <a:t>Adaptive Palette</a:t>
            </a:r>
          </a:p>
          <a:p>
            <a:pPr marL="0" indent="0" algn="l" fontAlgn="base">
              <a:buNone/>
            </a:pPr>
            <a:endParaRPr lang="en-US" b="1" i="0" dirty="0">
              <a:solidFill>
                <a:srgbClr val="333333"/>
              </a:solidFill>
              <a:effectLst/>
              <a:latin typeface="Noto Serif" panose="02020600060500020200" pitchFamily="18" charset="0"/>
            </a:endParaRPr>
          </a:p>
          <a:p>
            <a:pPr algn="l" fontAlgn="base"/>
            <a:r>
              <a:rPr lang="en-US" b="0" i="0" dirty="0">
                <a:solidFill>
                  <a:srgbClr val="333333"/>
                </a:solidFill>
                <a:effectLst/>
                <a:latin typeface="Noto Serif" panose="02020600060500020200" pitchFamily="18" charset="0"/>
              </a:rPr>
              <a:t>Instead of specifying a Standard Palette that includes entries for </a:t>
            </a:r>
            <a:r>
              <a:rPr lang="en-US" b="0" i="1" dirty="0">
                <a:solidFill>
                  <a:srgbClr val="333333"/>
                </a:solidFill>
                <a:effectLst/>
                <a:latin typeface="inherit"/>
              </a:rPr>
              <a:t>any</a:t>
            </a:r>
            <a:r>
              <a:rPr lang="en-US" b="0" i="0" dirty="0">
                <a:solidFill>
                  <a:srgbClr val="333333"/>
                </a:solidFill>
                <a:effectLst/>
                <a:latin typeface="Noto Serif" panose="02020600060500020200" pitchFamily="18" charset="0"/>
              </a:rPr>
              <a:t> image, you can instead specify a palette that is restricted only to colors that are most appropriate for the image that you want to palettize. Such palettes are called </a:t>
            </a:r>
            <a:r>
              <a:rPr lang="en-US" b="1" i="0" dirty="0">
                <a:solidFill>
                  <a:srgbClr val="333333"/>
                </a:solidFill>
                <a:effectLst/>
                <a:latin typeface="inherit"/>
              </a:rPr>
              <a:t>Adaptive Palettes</a:t>
            </a:r>
            <a:r>
              <a:rPr lang="en-US" b="0" i="0" dirty="0">
                <a:solidFill>
                  <a:srgbClr val="333333"/>
                </a:solidFill>
                <a:effectLst/>
                <a:latin typeface="Noto Serif" panose="02020600060500020200" pitchFamily="18" charset="0"/>
              </a:rPr>
              <a:t>. Most modern graphics software can create an Adaptive Palette for any image automatically, so this is no longer a difficult proposition.</a:t>
            </a:r>
          </a:p>
          <a:p>
            <a:endParaRPr lang="en-IN" dirty="0"/>
          </a:p>
        </p:txBody>
      </p:sp>
      <p:sp>
        <p:nvSpPr>
          <p:cNvPr id="4" name="Slide Number Placeholder 3">
            <a:extLst>
              <a:ext uri="{FF2B5EF4-FFF2-40B4-BE49-F238E27FC236}">
                <a16:creationId xmlns:a16="http://schemas.microsoft.com/office/drawing/2014/main" xmlns="" id="{4BDAA234-2A7B-6D78-491A-5CD92756023B}"/>
              </a:ext>
            </a:extLst>
          </p:cNvPr>
          <p:cNvSpPr>
            <a:spLocks noGrp="1"/>
          </p:cNvSpPr>
          <p:nvPr>
            <p:ph type="sldNum" sz="quarter" idx="12"/>
          </p:nvPr>
        </p:nvSpPr>
        <p:spPr/>
        <p:txBody>
          <a:bodyPr/>
          <a:lstStyle/>
          <a:p>
            <a:fld id="{BDCDBBEF-AA6C-4BA6-85B2-A17D7F280E38}" type="slidenum">
              <a:rPr lang="en-US" smtClean="0"/>
              <a:pPr/>
              <a:t>82</a:t>
            </a:fld>
            <a:endParaRPr lang="en-US"/>
          </a:p>
        </p:txBody>
      </p:sp>
    </p:spTree>
    <p:extLst>
      <p:ext uri="{BB962C8B-B14F-4D97-AF65-F5344CB8AC3E}">
        <p14:creationId xmlns:p14="http://schemas.microsoft.com/office/powerpoint/2010/main" xmlns="" val="155090374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DF571-D6A0-41CA-5BB9-41A18F48688B}"/>
              </a:ext>
            </a:extLst>
          </p:cNvPr>
          <p:cNvSpPr>
            <a:spLocks noGrp="1"/>
          </p:cNvSpPr>
          <p:nvPr>
            <p:ph type="title"/>
          </p:nvPr>
        </p:nvSpPr>
        <p:spPr/>
        <p:txBody>
          <a:bodyPr/>
          <a:lstStyle/>
          <a:p>
            <a:r>
              <a:rPr lang="en-US" sz="4400" b="1" dirty="0">
                <a:solidFill>
                  <a:srgbClr val="FF0000"/>
                </a:solidFill>
              </a:rPr>
              <a:t>Color Palettes:-</a:t>
            </a:r>
            <a:endParaRPr lang="en-IN" dirty="0"/>
          </a:p>
        </p:txBody>
      </p:sp>
      <p:sp>
        <p:nvSpPr>
          <p:cNvPr id="3" name="Content Placeholder 2">
            <a:extLst>
              <a:ext uri="{FF2B5EF4-FFF2-40B4-BE49-F238E27FC236}">
                <a16:creationId xmlns:a16="http://schemas.microsoft.com/office/drawing/2014/main" xmlns="" id="{CCABE5C9-E37A-DA92-51B9-B27014416D7A}"/>
              </a:ext>
            </a:extLst>
          </p:cNvPr>
          <p:cNvSpPr>
            <a:spLocks noGrp="1"/>
          </p:cNvSpPr>
          <p:nvPr>
            <p:ph idx="1"/>
          </p:nvPr>
        </p:nvSpPr>
        <p:spPr/>
        <p:txBody>
          <a:bodyPr>
            <a:normAutofit lnSpcReduction="10000"/>
          </a:bodyPr>
          <a:lstStyle/>
          <a:p>
            <a:pPr marL="0" indent="0" algn="l" fontAlgn="base">
              <a:buNone/>
            </a:pPr>
            <a:r>
              <a:rPr lang="en-US" b="1" i="0" dirty="0">
                <a:solidFill>
                  <a:srgbClr val="333333"/>
                </a:solidFill>
                <a:effectLst/>
                <a:latin typeface="Noto Serif" panose="02020600060500020200" pitchFamily="18" charset="0"/>
              </a:rPr>
              <a:t>Hardware Palette</a:t>
            </a:r>
          </a:p>
          <a:p>
            <a:pPr algn="l" fontAlgn="base"/>
            <a:r>
              <a:rPr lang="en-US" b="0" i="0" dirty="0">
                <a:solidFill>
                  <a:srgbClr val="333333"/>
                </a:solidFill>
                <a:effectLst/>
                <a:latin typeface="Noto Serif" panose="02020600060500020200" pitchFamily="18" charset="0"/>
              </a:rPr>
              <a:t>In the early days of computer graphics, memory was expensive and capacities were small. It made economic sense to maximize the use of digital color palettes where possible, to minimize the amount and size of memory required. This was particularly important in the design of graphics display cards, which required sufficient memory to store at least one full frame of the display. By adding a small special area of memory on the card for use as a palette, it was possible to reduce the size of the main frame memory substantially. This was achieved at the expense of complexity, because now every image that was displayed had to have a palette.</a:t>
            </a:r>
          </a:p>
          <a:p>
            <a:endParaRPr lang="en-IN" dirty="0"/>
          </a:p>
        </p:txBody>
      </p:sp>
      <p:sp>
        <p:nvSpPr>
          <p:cNvPr id="4" name="Slide Number Placeholder 3">
            <a:extLst>
              <a:ext uri="{FF2B5EF4-FFF2-40B4-BE49-F238E27FC236}">
                <a16:creationId xmlns:a16="http://schemas.microsoft.com/office/drawing/2014/main" xmlns="" id="{A23AEDFA-3CD8-C68C-8F95-138EE2B2BB99}"/>
              </a:ext>
            </a:extLst>
          </p:cNvPr>
          <p:cNvSpPr>
            <a:spLocks noGrp="1"/>
          </p:cNvSpPr>
          <p:nvPr>
            <p:ph type="sldNum" sz="quarter" idx="12"/>
          </p:nvPr>
        </p:nvSpPr>
        <p:spPr/>
        <p:txBody>
          <a:bodyPr/>
          <a:lstStyle/>
          <a:p>
            <a:fld id="{BDCDBBEF-AA6C-4BA6-85B2-A17D7F280E38}" type="slidenum">
              <a:rPr lang="en-US" smtClean="0"/>
              <a:pPr/>
              <a:t>83</a:t>
            </a:fld>
            <a:endParaRPr lang="en-US"/>
          </a:p>
        </p:txBody>
      </p:sp>
    </p:spTree>
    <p:extLst>
      <p:ext uri="{BB962C8B-B14F-4D97-AF65-F5344CB8AC3E}">
        <p14:creationId xmlns:p14="http://schemas.microsoft.com/office/powerpoint/2010/main" xmlns="" val="34324070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Basic Image Processing </a:t>
            </a:r>
          </a:p>
        </p:txBody>
      </p:sp>
      <p:sp>
        <p:nvSpPr>
          <p:cNvPr id="3" name="Content Placeholder 2"/>
          <p:cNvSpPr>
            <a:spLocks noGrp="1"/>
          </p:cNvSpPr>
          <p:nvPr>
            <p:ph idx="1"/>
          </p:nvPr>
        </p:nvSpPr>
        <p:spPr/>
        <p:txBody>
          <a:bodyPr/>
          <a:lstStyle/>
          <a:p>
            <a:pPr algn="just"/>
            <a:r>
              <a:rPr lang="en-US" dirty="0"/>
              <a:t>Before we jump into image processing, we need to first understand what exactly constitutes an image. An image is represented by its dimensions (height and width) based on the number of pixels. For example, if the dimensions of an image are 500 x 400 (width x height), the total number of pixels in the image is 200000.</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84</a:t>
            </a:fld>
            <a:endParaRPr lang="en-US"/>
          </a:p>
        </p:txBody>
      </p:sp>
    </p:spTree>
    <p:extLst>
      <p:ext uri="{BB962C8B-B14F-4D97-AF65-F5344CB8AC3E}">
        <p14:creationId xmlns="" xmlns:p14="http://schemas.microsoft.com/office/powerpoint/2010/main" val="42155352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Basic Image Processing </a:t>
            </a:r>
          </a:p>
        </p:txBody>
      </p:sp>
      <p:sp>
        <p:nvSpPr>
          <p:cNvPr id="3" name="Content Placeholder 2"/>
          <p:cNvSpPr>
            <a:spLocks noGrp="1"/>
          </p:cNvSpPr>
          <p:nvPr>
            <p:ph idx="1"/>
          </p:nvPr>
        </p:nvSpPr>
        <p:spPr/>
        <p:txBody>
          <a:bodyPr/>
          <a:lstStyle/>
          <a:p>
            <a:pPr algn="just"/>
            <a:r>
              <a:rPr lang="en-US" dirty="0"/>
              <a:t>This pixel is a point on the image that takes on a specific shade, opacity or color. It is usually represented in one of the following:</a:t>
            </a:r>
          </a:p>
          <a:p>
            <a:pPr algn="just"/>
            <a:endParaRPr lang="en-US" dirty="0"/>
          </a:p>
          <a:p>
            <a:pPr algn="just"/>
            <a:r>
              <a:rPr lang="en-US" dirty="0"/>
              <a:t>Grayscale - A pixel is an integer with a value between 0 to 255 (0 is completely black and 255 is completely white).</a:t>
            </a:r>
          </a:p>
          <a:p>
            <a:pPr algn="just"/>
            <a:r>
              <a:rPr lang="en-US" dirty="0"/>
              <a:t>RGB - A pixel is made up of 3 integers between 0 to 255 (the integers represent the intensity of red, green, and blue).</a:t>
            </a:r>
          </a:p>
          <a:p>
            <a:pPr algn="just"/>
            <a:r>
              <a:rPr lang="en-US" dirty="0"/>
              <a:t>RGBA - It is an extension of RGB with an added alpha field, which represents the opacity of the image.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85</a:t>
            </a:fld>
            <a:endParaRPr lang="en-US"/>
          </a:p>
        </p:txBody>
      </p:sp>
    </p:spTree>
    <p:extLst>
      <p:ext uri="{BB962C8B-B14F-4D97-AF65-F5344CB8AC3E}">
        <p14:creationId xmlns="" xmlns:p14="http://schemas.microsoft.com/office/powerpoint/2010/main" val="16670530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CB268-EC95-AA50-AFE0-49988B19585F}"/>
              </a:ext>
            </a:extLst>
          </p:cNvPr>
          <p:cNvSpPr>
            <a:spLocks noGrp="1"/>
          </p:cNvSpPr>
          <p:nvPr>
            <p:ph type="title"/>
          </p:nvPr>
        </p:nvSpPr>
        <p:spPr/>
        <p:txBody>
          <a:bodyPr/>
          <a:lstStyle/>
          <a:p>
            <a:r>
              <a:rPr lang="en-US" sz="4400" b="1" dirty="0">
                <a:solidFill>
                  <a:srgbClr val="FF0000"/>
                </a:solidFill>
              </a:rPr>
              <a:t>Basic Image Processing </a:t>
            </a:r>
            <a:endParaRPr lang="en-IN" dirty="0"/>
          </a:p>
        </p:txBody>
      </p:sp>
      <p:sp>
        <p:nvSpPr>
          <p:cNvPr id="3" name="Content Placeholder 2">
            <a:extLst>
              <a:ext uri="{FF2B5EF4-FFF2-40B4-BE49-F238E27FC236}">
                <a16:creationId xmlns="" xmlns:a16="http://schemas.microsoft.com/office/drawing/2014/main" id="{5CBE4B00-93D6-02FB-D12B-FC94F8D08BC4}"/>
              </a:ext>
            </a:extLst>
          </p:cNvPr>
          <p:cNvSpPr>
            <a:spLocks noGrp="1"/>
          </p:cNvSpPr>
          <p:nvPr>
            <p:ph idx="1"/>
          </p:nvPr>
        </p:nvSpPr>
        <p:spPr/>
        <p:txBody>
          <a:bodyPr>
            <a:normAutofit fontScale="92500" lnSpcReduction="10000"/>
          </a:bodyPr>
          <a:lstStyle/>
          <a:p>
            <a:pPr marL="0" indent="0">
              <a:buNone/>
            </a:pPr>
            <a:r>
              <a:rPr lang="en-US" dirty="0"/>
              <a:t>Image processing is the process of transforming an image into a digital form and performing certain operations to get some useful information from it. The image processing system usually treats all images as 2D signals when applying certain predetermined signal processing methods.</a:t>
            </a:r>
          </a:p>
          <a:p>
            <a:pPr marL="0" indent="0">
              <a:buNone/>
            </a:pPr>
            <a:endParaRPr lang="en-US" dirty="0"/>
          </a:p>
          <a:p>
            <a:pPr marL="0" indent="0">
              <a:buNone/>
            </a:pPr>
            <a:r>
              <a:rPr lang="en-US" dirty="0"/>
              <a:t>There are five main types of image processing:</a:t>
            </a:r>
          </a:p>
          <a:p>
            <a:pPr marL="0" indent="0">
              <a:buNone/>
            </a:pPr>
            <a:endParaRPr lang="en-US" dirty="0"/>
          </a:p>
          <a:p>
            <a:pPr marL="0" indent="0">
              <a:buNone/>
            </a:pPr>
            <a:r>
              <a:rPr lang="en-US" dirty="0"/>
              <a:t>Visualization - Find objects that are not visible in the image</a:t>
            </a:r>
          </a:p>
          <a:p>
            <a:pPr marL="0" indent="0">
              <a:buNone/>
            </a:pPr>
            <a:r>
              <a:rPr lang="en-US" dirty="0"/>
              <a:t>Recognition - Distinguish or detect objects in the image</a:t>
            </a:r>
          </a:p>
          <a:p>
            <a:pPr marL="0" indent="0">
              <a:buNone/>
            </a:pPr>
            <a:r>
              <a:rPr lang="en-US" dirty="0"/>
              <a:t>Sharpening and restoration - Create an enhanced image from the original image</a:t>
            </a:r>
            <a:endParaRPr lang="en-IN" dirty="0"/>
          </a:p>
        </p:txBody>
      </p:sp>
      <p:sp>
        <p:nvSpPr>
          <p:cNvPr id="4" name="Slide Number Placeholder 3">
            <a:extLst>
              <a:ext uri="{FF2B5EF4-FFF2-40B4-BE49-F238E27FC236}">
                <a16:creationId xmlns="" xmlns:a16="http://schemas.microsoft.com/office/drawing/2014/main" id="{8BAFB59A-C3DB-9AB3-82D3-182A3CE703B1}"/>
              </a:ext>
            </a:extLst>
          </p:cNvPr>
          <p:cNvSpPr>
            <a:spLocks noGrp="1"/>
          </p:cNvSpPr>
          <p:nvPr>
            <p:ph type="sldNum" sz="quarter" idx="12"/>
          </p:nvPr>
        </p:nvSpPr>
        <p:spPr/>
        <p:txBody>
          <a:bodyPr/>
          <a:lstStyle/>
          <a:p>
            <a:fld id="{BDCDBBEF-AA6C-4BA6-85B2-A17D7F280E38}" type="slidenum">
              <a:rPr lang="en-US" smtClean="0"/>
              <a:pPr/>
              <a:t>86</a:t>
            </a:fld>
            <a:endParaRPr lang="en-US"/>
          </a:p>
        </p:txBody>
      </p:sp>
    </p:spTree>
    <p:extLst>
      <p:ext uri="{BB962C8B-B14F-4D97-AF65-F5344CB8AC3E}">
        <p14:creationId xmlns="" xmlns:p14="http://schemas.microsoft.com/office/powerpoint/2010/main" val="6234218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CB268-EC95-AA50-AFE0-49988B19585F}"/>
              </a:ext>
            </a:extLst>
          </p:cNvPr>
          <p:cNvSpPr>
            <a:spLocks noGrp="1"/>
          </p:cNvSpPr>
          <p:nvPr>
            <p:ph type="title"/>
          </p:nvPr>
        </p:nvSpPr>
        <p:spPr/>
        <p:txBody>
          <a:bodyPr/>
          <a:lstStyle/>
          <a:p>
            <a:r>
              <a:rPr lang="en-US" sz="4400" b="1" dirty="0">
                <a:solidFill>
                  <a:srgbClr val="FF0000"/>
                </a:solidFill>
              </a:rPr>
              <a:t>Basic Image Processing </a:t>
            </a:r>
            <a:endParaRPr lang="en-IN" dirty="0"/>
          </a:p>
        </p:txBody>
      </p:sp>
      <p:sp>
        <p:nvSpPr>
          <p:cNvPr id="3" name="Content Placeholder 2">
            <a:extLst>
              <a:ext uri="{FF2B5EF4-FFF2-40B4-BE49-F238E27FC236}">
                <a16:creationId xmlns="" xmlns:a16="http://schemas.microsoft.com/office/drawing/2014/main" id="{5CBE4B00-93D6-02FB-D12B-FC94F8D08BC4}"/>
              </a:ext>
            </a:extLst>
          </p:cNvPr>
          <p:cNvSpPr>
            <a:spLocks noGrp="1"/>
          </p:cNvSpPr>
          <p:nvPr>
            <p:ph idx="1"/>
          </p:nvPr>
        </p:nvSpPr>
        <p:spPr/>
        <p:txBody>
          <a:bodyPr>
            <a:normAutofit/>
          </a:bodyPr>
          <a:lstStyle/>
          <a:p>
            <a:pPr marL="0" indent="0">
              <a:buNone/>
            </a:pPr>
            <a:r>
              <a:rPr lang="en-US" dirty="0"/>
              <a:t>Pattern recognition - Measure the various patterns around the objects in the image</a:t>
            </a:r>
          </a:p>
          <a:p>
            <a:pPr marL="0" indent="0">
              <a:buNone/>
            </a:pPr>
            <a:r>
              <a:rPr lang="en-US" dirty="0"/>
              <a:t>Retrieval - Browse and search images from a large database of digital images that are similar to the original image</a:t>
            </a:r>
            <a:endParaRPr lang="en-IN" dirty="0"/>
          </a:p>
        </p:txBody>
      </p:sp>
      <p:sp>
        <p:nvSpPr>
          <p:cNvPr id="4" name="Slide Number Placeholder 3">
            <a:extLst>
              <a:ext uri="{FF2B5EF4-FFF2-40B4-BE49-F238E27FC236}">
                <a16:creationId xmlns="" xmlns:a16="http://schemas.microsoft.com/office/drawing/2014/main" id="{8BAFB59A-C3DB-9AB3-82D3-182A3CE703B1}"/>
              </a:ext>
            </a:extLst>
          </p:cNvPr>
          <p:cNvSpPr>
            <a:spLocks noGrp="1"/>
          </p:cNvSpPr>
          <p:nvPr>
            <p:ph type="sldNum" sz="quarter" idx="12"/>
          </p:nvPr>
        </p:nvSpPr>
        <p:spPr/>
        <p:txBody>
          <a:bodyPr/>
          <a:lstStyle/>
          <a:p>
            <a:fld id="{BDCDBBEF-AA6C-4BA6-85B2-A17D7F280E38}" type="slidenum">
              <a:rPr lang="en-US" smtClean="0"/>
              <a:pPr/>
              <a:t>87</a:t>
            </a:fld>
            <a:endParaRPr lang="en-US"/>
          </a:p>
        </p:txBody>
      </p:sp>
    </p:spTree>
    <p:extLst>
      <p:ext uri="{BB962C8B-B14F-4D97-AF65-F5344CB8AC3E}">
        <p14:creationId xmlns="" xmlns:p14="http://schemas.microsoft.com/office/powerpoint/2010/main" val="14674463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A0F6CB-6BB8-96F2-1BA5-A83BD0AE8E77}"/>
              </a:ext>
            </a:extLst>
          </p:cNvPr>
          <p:cNvSpPr>
            <a:spLocks noGrp="1"/>
          </p:cNvSpPr>
          <p:nvPr>
            <p:ph type="title"/>
          </p:nvPr>
        </p:nvSpPr>
        <p:spPr/>
        <p:txBody>
          <a:bodyPr/>
          <a:lstStyle/>
          <a:p>
            <a:r>
              <a:rPr lang="en-US" dirty="0"/>
              <a:t>Use of image editing </a:t>
            </a:r>
            <a:br>
              <a:rPr lang="en-US" dirty="0"/>
            </a:br>
            <a:r>
              <a:rPr lang="en-US" dirty="0"/>
              <a:t>software</a:t>
            </a:r>
            <a:endParaRPr lang="en-IN" dirty="0"/>
          </a:p>
        </p:txBody>
      </p:sp>
      <p:sp>
        <p:nvSpPr>
          <p:cNvPr id="3" name="Content Placeholder 2">
            <a:extLst>
              <a:ext uri="{FF2B5EF4-FFF2-40B4-BE49-F238E27FC236}">
                <a16:creationId xmlns="" xmlns:a16="http://schemas.microsoft.com/office/drawing/2014/main" id="{BB1676ED-DA1A-D4E5-7B92-B27A9F080BED}"/>
              </a:ext>
            </a:extLst>
          </p:cNvPr>
          <p:cNvSpPr>
            <a:spLocks noGrp="1"/>
          </p:cNvSpPr>
          <p:nvPr>
            <p:ph idx="1"/>
          </p:nvPr>
        </p:nvSpPr>
        <p:spPr/>
        <p:txBody>
          <a:bodyPr>
            <a:normAutofit fontScale="85000" lnSpcReduction="20000"/>
          </a:bodyPr>
          <a:lstStyle/>
          <a:p>
            <a:pPr marL="0" indent="0">
              <a:buNone/>
            </a:pPr>
            <a:r>
              <a:rPr lang="en-US" dirty="0"/>
              <a:t>Why Do We Use Image Editing </a:t>
            </a:r>
            <a:r>
              <a:rPr lang="en-US" dirty="0" err="1"/>
              <a:t>Softwares</a:t>
            </a:r>
            <a:r>
              <a:rPr lang="en-US" dirty="0"/>
              <a:t>?</a:t>
            </a:r>
          </a:p>
          <a:p>
            <a:r>
              <a:rPr lang="en-US" dirty="0"/>
              <a:t>You can take pictures using a good digital point and shoot or SLR camera and get good quality photos, but if you want to turn the image into an art form or tweak it enough to make it a completely new image, using an image editing software is a must.</a:t>
            </a:r>
          </a:p>
          <a:p>
            <a:endParaRPr lang="en-US" dirty="0"/>
          </a:p>
          <a:p>
            <a:r>
              <a:rPr lang="en-US" dirty="0"/>
              <a:t>Image editing </a:t>
            </a:r>
            <a:r>
              <a:rPr lang="en-US" dirty="0" err="1"/>
              <a:t>softwares</a:t>
            </a:r>
            <a:r>
              <a:rPr lang="en-US" dirty="0"/>
              <a:t> are an important part of every graphic designer and photographer’s life. In this era of social networking and online marketing, businesses worldwide are trying hard to leverage online media to build and reinforce brands that assist in generating new avenues for lead generation and revenue. With the prices of digital cameras nose-diving and camera features getting richer by the year, the use of images, especially in the online world, has witnessed a steady increase over the years. It is not hard to guess why pictures have become an integral part of social media and business. </a:t>
            </a:r>
            <a:endParaRPr lang="en-IN" dirty="0"/>
          </a:p>
        </p:txBody>
      </p:sp>
      <p:sp>
        <p:nvSpPr>
          <p:cNvPr id="4" name="Slide Number Placeholder 3">
            <a:extLst>
              <a:ext uri="{FF2B5EF4-FFF2-40B4-BE49-F238E27FC236}">
                <a16:creationId xmlns="" xmlns:a16="http://schemas.microsoft.com/office/drawing/2014/main" id="{D13DFA78-855A-81B6-C713-32E2A406C1E0}"/>
              </a:ext>
            </a:extLst>
          </p:cNvPr>
          <p:cNvSpPr>
            <a:spLocks noGrp="1"/>
          </p:cNvSpPr>
          <p:nvPr>
            <p:ph type="sldNum" sz="quarter" idx="12"/>
          </p:nvPr>
        </p:nvSpPr>
        <p:spPr/>
        <p:txBody>
          <a:bodyPr/>
          <a:lstStyle/>
          <a:p>
            <a:fld id="{BDCDBBEF-AA6C-4BA6-85B2-A17D7F280E38}" type="slidenum">
              <a:rPr lang="en-US" smtClean="0"/>
              <a:pPr/>
              <a:t>88</a:t>
            </a:fld>
            <a:endParaRPr lang="en-US"/>
          </a:p>
        </p:txBody>
      </p:sp>
    </p:spTree>
    <p:extLst>
      <p:ext uri="{BB962C8B-B14F-4D97-AF65-F5344CB8AC3E}">
        <p14:creationId xmlns="" xmlns:p14="http://schemas.microsoft.com/office/powerpoint/2010/main" val="23132908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A0F6CB-6BB8-96F2-1BA5-A83BD0AE8E77}"/>
              </a:ext>
            </a:extLst>
          </p:cNvPr>
          <p:cNvSpPr>
            <a:spLocks noGrp="1"/>
          </p:cNvSpPr>
          <p:nvPr>
            <p:ph type="title"/>
          </p:nvPr>
        </p:nvSpPr>
        <p:spPr/>
        <p:txBody>
          <a:bodyPr/>
          <a:lstStyle/>
          <a:p>
            <a:r>
              <a:rPr lang="en-US" dirty="0"/>
              <a:t>Use of image editing </a:t>
            </a:r>
            <a:br>
              <a:rPr lang="en-US" dirty="0"/>
            </a:br>
            <a:r>
              <a:rPr lang="en-US" dirty="0"/>
              <a:t>software</a:t>
            </a:r>
            <a:endParaRPr lang="en-IN" dirty="0"/>
          </a:p>
        </p:txBody>
      </p:sp>
      <p:sp>
        <p:nvSpPr>
          <p:cNvPr id="3" name="Content Placeholder 2">
            <a:extLst>
              <a:ext uri="{FF2B5EF4-FFF2-40B4-BE49-F238E27FC236}">
                <a16:creationId xmlns="" xmlns:a16="http://schemas.microsoft.com/office/drawing/2014/main" id="{BB1676ED-DA1A-D4E5-7B92-B27A9F080BED}"/>
              </a:ext>
            </a:extLst>
          </p:cNvPr>
          <p:cNvSpPr>
            <a:spLocks noGrp="1"/>
          </p:cNvSpPr>
          <p:nvPr>
            <p:ph idx="1"/>
          </p:nvPr>
        </p:nvSpPr>
        <p:spPr/>
        <p:txBody>
          <a:bodyPr>
            <a:normAutofit fontScale="92500"/>
          </a:bodyPr>
          <a:lstStyle/>
          <a:p>
            <a:pPr marL="0" indent="0">
              <a:buNone/>
            </a:pPr>
            <a:r>
              <a:rPr lang="en-US" dirty="0"/>
              <a:t>Pictures derived from a camera may end up having extra light, shades of darkness or distortions, such as graining, blurring, or unnecessary detailing that could take the shine off your photo. Photo editing </a:t>
            </a:r>
            <a:r>
              <a:rPr lang="en-US" dirty="0" err="1"/>
              <a:t>softwares</a:t>
            </a:r>
            <a:r>
              <a:rPr lang="en-US" dirty="0"/>
              <a:t> provide the opportunity to rectify these errors and leave you with high-quality photographs. They can help you get rid of unsightly red eyes, too much brightness or contrast, stains, or an unnecessary background. Features, such as cropping, rotation, resizing and adjustments in brightness and contrast are part and parcel of any image editing software.</a:t>
            </a:r>
          </a:p>
          <a:p>
            <a:pPr marL="0" indent="0">
              <a:buNone/>
            </a:pPr>
            <a:endParaRPr lang="en-US" dirty="0"/>
          </a:p>
          <a:p>
            <a:pPr marL="0" indent="0">
              <a:buNone/>
            </a:pPr>
            <a:r>
              <a:rPr lang="en-US" dirty="0"/>
              <a:t>The reasons why you may want to edit a picture using a photo editing software are:</a:t>
            </a:r>
            <a:endParaRPr lang="en-IN" dirty="0"/>
          </a:p>
        </p:txBody>
      </p:sp>
      <p:sp>
        <p:nvSpPr>
          <p:cNvPr id="4" name="Slide Number Placeholder 3">
            <a:extLst>
              <a:ext uri="{FF2B5EF4-FFF2-40B4-BE49-F238E27FC236}">
                <a16:creationId xmlns="" xmlns:a16="http://schemas.microsoft.com/office/drawing/2014/main" id="{D13DFA78-855A-81B6-C713-32E2A406C1E0}"/>
              </a:ext>
            </a:extLst>
          </p:cNvPr>
          <p:cNvSpPr>
            <a:spLocks noGrp="1"/>
          </p:cNvSpPr>
          <p:nvPr>
            <p:ph type="sldNum" sz="quarter" idx="12"/>
          </p:nvPr>
        </p:nvSpPr>
        <p:spPr/>
        <p:txBody>
          <a:bodyPr/>
          <a:lstStyle/>
          <a:p>
            <a:fld id="{BDCDBBEF-AA6C-4BA6-85B2-A17D7F280E38}" type="slidenum">
              <a:rPr lang="en-US" smtClean="0"/>
              <a:pPr/>
              <a:t>89</a:t>
            </a:fld>
            <a:endParaRPr lang="en-US"/>
          </a:p>
        </p:txBody>
      </p:sp>
    </p:spTree>
    <p:extLst>
      <p:ext uri="{BB962C8B-B14F-4D97-AF65-F5344CB8AC3E}">
        <p14:creationId xmlns="" xmlns:p14="http://schemas.microsoft.com/office/powerpoint/2010/main" val="1130784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latin typeface="Times New Roman" pitchFamily="1" charset="0"/>
              </a:rPr>
              <a:t>FDM process</a:t>
            </a:r>
            <a:br>
              <a:rPr lang="en-US" sz="4000" b="1" dirty="0" smtClean="0">
                <a:solidFill>
                  <a:srgbClr val="FF0000"/>
                </a:solidFill>
                <a:latin typeface="Times New Roman" pitchFamily="1" charset="0"/>
              </a:rPr>
            </a:b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5" name="Picture 6"/>
          <p:cNvPicPr>
            <a:picLocks noGrp="1" noChangeAspect="1" noChangeArrowheads="1"/>
          </p:cNvPicPr>
          <p:nvPr>
            <p:ph idx="1"/>
          </p:nvPr>
        </p:nvPicPr>
        <p:blipFill>
          <a:blip r:embed="rId2"/>
          <a:srcRect/>
          <a:stretch>
            <a:fillRect/>
          </a:stretch>
        </p:blipFill>
        <p:spPr bwMode="auto">
          <a:xfrm>
            <a:off x="1296011" y="1427018"/>
            <a:ext cx="10479389" cy="47499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886CE-01F4-3936-A235-01E28571B427}"/>
              </a:ext>
            </a:extLst>
          </p:cNvPr>
          <p:cNvSpPr>
            <a:spLocks noGrp="1"/>
          </p:cNvSpPr>
          <p:nvPr>
            <p:ph type="title"/>
          </p:nvPr>
        </p:nvSpPr>
        <p:spPr/>
        <p:txBody>
          <a:bodyPr/>
          <a:lstStyle/>
          <a:p>
            <a:r>
              <a:rPr lang="en-US" dirty="0"/>
              <a:t>Use of image editing </a:t>
            </a:r>
            <a:br>
              <a:rPr lang="en-US" dirty="0"/>
            </a:br>
            <a:r>
              <a:rPr lang="en-US" dirty="0"/>
              <a:t>software</a:t>
            </a:r>
            <a:endParaRPr lang="en-IN" dirty="0"/>
          </a:p>
        </p:txBody>
      </p:sp>
      <p:sp>
        <p:nvSpPr>
          <p:cNvPr id="3" name="Content Placeholder 2">
            <a:extLst>
              <a:ext uri="{FF2B5EF4-FFF2-40B4-BE49-F238E27FC236}">
                <a16:creationId xmlns="" xmlns:a16="http://schemas.microsoft.com/office/drawing/2014/main" id="{EAADF36C-A75A-5A48-D678-C25C82455EEE}"/>
              </a:ext>
            </a:extLst>
          </p:cNvPr>
          <p:cNvSpPr>
            <a:spLocks noGrp="1"/>
          </p:cNvSpPr>
          <p:nvPr>
            <p:ph idx="1"/>
          </p:nvPr>
        </p:nvSpPr>
        <p:spPr/>
        <p:txBody>
          <a:bodyPr>
            <a:normAutofit fontScale="92500" lnSpcReduction="20000"/>
          </a:bodyPr>
          <a:lstStyle/>
          <a:p>
            <a:r>
              <a:rPr lang="en-US" dirty="0"/>
              <a:t>Image Enhancement</a:t>
            </a:r>
          </a:p>
          <a:p>
            <a:r>
              <a:rPr lang="en-US" dirty="0"/>
              <a:t>If you want your images to have details that pop out and seek attention, you could very well put them through an image enhancement process. You will be able to transform a dull and lifeless camera image into an eye-catching exhibit. However, what you can achieve with image enhancement technique is not restricted to:</a:t>
            </a:r>
          </a:p>
          <a:p>
            <a:endParaRPr lang="en-US" dirty="0"/>
          </a:p>
          <a:p>
            <a:r>
              <a:rPr lang="en-US" dirty="0"/>
              <a:t>Increasing and decreasing contrast</a:t>
            </a:r>
          </a:p>
          <a:p>
            <a:r>
              <a:rPr lang="en-US" dirty="0"/>
              <a:t>Making an image lighter or darker</a:t>
            </a:r>
          </a:p>
          <a:p>
            <a:r>
              <a:rPr lang="en-US" dirty="0"/>
              <a:t>Cropping images to professional standards</a:t>
            </a:r>
          </a:p>
          <a:p>
            <a:r>
              <a:rPr lang="en-US" dirty="0"/>
              <a:t>Removing reflections in a mirror or glass pane</a:t>
            </a:r>
          </a:p>
          <a:p>
            <a:r>
              <a:rPr lang="en-US" dirty="0"/>
              <a:t>Resizing images to a specific size</a:t>
            </a:r>
            <a:endParaRPr lang="en-IN" dirty="0"/>
          </a:p>
        </p:txBody>
      </p:sp>
      <p:sp>
        <p:nvSpPr>
          <p:cNvPr id="4" name="Slide Number Placeholder 3">
            <a:extLst>
              <a:ext uri="{FF2B5EF4-FFF2-40B4-BE49-F238E27FC236}">
                <a16:creationId xmlns="" xmlns:a16="http://schemas.microsoft.com/office/drawing/2014/main" id="{BE242D8A-1D6B-0AA2-9A7F-04FE721FF470}"/>
              </a:ext>
            </a:extLst>
          </p:cNvPr>
          <p:cNvSpPr>
            <a:spLocks noGrp="1"/>
          </p:cNvSpPr>
          <p:nvPr>
            <p:ph type="sldNum" sz="quarter" idx="12"/>
          </p:nvPr>
        </p:nvSpPr>
        <p:spPr/>
        <p:txBody>
          <a:bodyPr/>
          <a:lstStyle/>
          <a:p>
            <a:fld id="{BDCDBBEF-AA6C-4BA6-85B2-A17D7F280E38}" type="slidenum">
              <a:rPr lang="en-US" smtClean="0"/>
              <a:pPr/>
              <a:t>90</a:t>
            </a:fld>
            <a:endParaRPr lang="en-US"/>
          </a:p>
        </p:txBody>
      </p:sp>
    </p:spTree>
    <p:extLst>
      <p:ext uri="{BB962C8B-B14F-4D97-AF65-F5344CB8AC3E}">
        <p14:creationId xmlns="" xmlns:p14="http://schemas.microsoft.com/office/powerpoint/2010/main" val="24504281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67AC2E-01F1-955C-8847-56507B3B064B}"/>
              </a:ext>
            </a:extLst>
          </p:cNvPr>
          <p:cNvSpPr>
            <a:spLocks noGrp="1"/>
          </p:cNvSpPr>
          <p:nvPr>
            <p:ph type="title"/>
          </p:nvPr>
        </p:nvSpPr>
        <p:spPr/>
        <p:txBody>
          <a:bodyPr/>
          <a:lstStyle/>
          <a:p>
            <a:r>
              <a:rPr lang="en-US" dirty="0"/>
              <a:t>Use of image editing </a:t>
            </a:r>
            <a:br>
              <a:rPr lang="en-US" dirty="0"/>
            </a:br>
            <a:r>
              <a:rPr lang="en-US" dirty="0"/>
              <a:t>software</a:t>
            </a:r>
            <a:endParaRPr lang="en-IN" dirty="0"/>
          </a:p>
        </p:txBody>
      </p:sp>
      <p:sp>
        <p:nvSpPr>
          <p:cNvPr id="3" name="Content Placeholder 2">
            <a:extLst>
              <a:ext uri="{FF2B5EF4-FFF2-40B4-BE49-F238E27FC236}">
                <a16:creationId xmlns="" xmlns:a16="http://schemas.microsoft.com/office/drawing/2014/main" id="{11D055B8-AA5D-FCDE-B5D6-4AD763F4727A}"/>
              </a:ext>
            </a:extLst>
          </p:cNvPr>
          <p:cNvSpPr>
            <a:spLocks noGrp="1"/>
          </p:cNvSpPr>
          <p:nvPr>
            <p:ph idx="1"/>
          </p:nvPr>
        </p:nvSpPr>
        <p:spPr/>
        <p:txBody>
          <a:bodyPr>
            <a:normAutofit fontScale="70000" lnSpcReduction="20000"/>
          </a:bodyPr>
          <a:lstStyle/>
          <a:p>
            <a:r>
              <a:rPr lang="en-US" dirty="0"/>
              <a:t>Photo Restoration</a:t>
            </a:r>
          </a:p>
          <a:p>
            <a:r>
              <a:rPr lang="en-US" dirty="0"/>
              <a:t>If you have not preserved your old photos, there will be significant wear and tear that can make the photo unsuitable for use or belittle you when sharing. If you have old, worn-out photos of your old folks lying in an old trunk somewhere in your backyard or attic, you can fetch them and share them with your friends sans the embarrassment, after they are restored to its original quality. Photo Restoration techniques help you bring back the luster to your old photos and restore the old glory by taking care of:</a:t>
            </a:r>
          </a:p>
          <a:p>
            <a:endParaRPr lang="en-US" dirty="0"/>
          </a:p>
          <a:p>
            <a:r>
              <a:rPr lang="en-US" dirty="0"/>
              <a:t>Minor cracks</a:t>
            </a:r>
          </a:p>
          <a:p>
            <a:r>
              <a:rPr lang="en-US" dirty="0"/>
              <a:t>Fold lines or creases</a:t>
            </a:r>
          </a:p>
          <a:p>
            <a:r>
              <a:rPr lang="en-US" dirty="0"/>
              <a:t>Faded colors</a:t>
            </a:r>
          </a:p>
          <a:p>
            <a:r>
              <a:rPr lang="en-US" dirty="0"/>
              <a:t>Tears</a:t>
            </a:r>
          </a:p>
          <a:p>
            <a:r>
              <a:rPr lang="en-US" dirty="0"/>
              <a:t>Missing areas that need reconstruction</a:t>
            </a:r>
          </a:p>
          <a:p>
            <a:r>
              <a:rPr lang="en-US" dirty="0"/>
              <a:t>Lost tonality and color</a:t>
            </a:r>
            <a:endParaRPr lang="en-IN" dirty="0"/>
          </a:p>
        </p:txBody>
      </p:sp>
      <p:sp>
        <p:nvSpPr>
          <p:cNvPr id="4" name="Slide Number Placeholder 3">
            <a:extLst>
              <a:ext uri="{FF2B5EF4-FFF2-40B4-BE49-F238E27FC236}">
                <a16:creationId xmlns="" xmlns:a16="http://schemas.microsoft.com/office/drawing/2014/main" id="{B5D3EB6F-0D70-685F-621A-6B26D8EE7002}"/>
              </a:ext>
            </a:extLst>
          </p:cNvPr>
          <p:cNvSpPr>
            <a:spLocks noGrp="1"/>
          </p:cNvSpPr>
          <p:nvPr>
            <p:ph type="sldNum" sz="quarter" idx="12"/>
          </p:nvPr>
        </p:nvSpPr>
        <p:spPr/>
        <p:txBody>
          <a:bodyPr/>
          <a:lstStyle/>
          <a:p>
            <a:fld id="{BDCDBBEF-AA6C-4BA6-85B2-A17D7F280E38}" type="slidenum">
              <a:rPr lang="en-US" smtClean="0"/>
              <a:pPr/>
              <a:t>91</a:t>
            </a:fld>
            <a:endParaRPr lang="en-US"/>
          </a:p>
        </p:txBody>
      </p:sp>
    </p:spTree>
    <p:extLst>
      <p:ext uri="{BB962C8B-B14F-4D97-AF65-F5344CB8AC3E}">
        <p14:creationId xmlns="" xmlns:p14="http://schemas.microsoft.com/office/powerpoint/2010/main" val="6101304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ECC9C3-5658-7FA2-610C-25173AF1719B}"/>
              </a:ext>
            </a:extLst>
          </p:cNvPr>
          <p:cNvSpPr>
            <a:spLocks noGrp="1"/>
          </p:cNvSpPr>
          <p:nvPr>
            <p:ph type="title"/>
          </p:nvPr>
        </p:nvSpPr>
        <p:spPr/>
        <p:txBody>
          <a:bodyPr/>
          <a:lstStyle/>
          <a:p>
            <a:r>
              <a:rPr lang="en-IN" dirty="0"/>
              <a:t>Gamma correction</a:t>
            </a:r>
          </a:p>
        </p:txBody>
      </p:sp>
      <p:sp>
        <p:nvSpPr>
          <p:cNvPr id="3" name="Content Placeholder 2">
            <a:extLst>
              <a:ext uri="{FF2B5EF4-FFF2-40B4-BE49-F238E27FC236}">
                <a16:creationId xmlns="" xmlns:a16="http://schemas.microsoft.com/office/drawing/2014/main" id="{34D2CF2E-BC46-D9A7-8A30-75CE9CEA276D}"/>
              </a:ext>
            </a:extLst>
          </p:cNvPr>
          <p:cNvSpPr>
            <a:spLocks noGrp="1"/>
          </p:cNvSpPr>
          <p:nvPr>
            <p:ph idx="1"/>
          </p:nvPr>
        </p:nvSpPr>
        <p:spPr/>
        <p:txBody>
          <a:bodyPr/>
          <a:lstStyle/>
          <a:p>
            <a:pPr marL="0" indent="0">
              <a:buNone/>
            </a:pPr>
            <a:r>
              <a:rPr lang="en-US" b="1" i="0" dirty="0">
                <a:solidFill>
                  <a:srgbClr val="2E2E30"/>
                </a:solidFill>
                <a:effectLst/>
                <a:latin typeface="BarlowBold"/>
              </a:rPr>
              <a:t>How to Adjust Gamma in Photoshop</a:t>
            </a:r>
          </a:p>
          <a:p>
            <a:r>
              <a:rPr lang="en-US" b="0" i="0" dirty="0">
                <a:solidFill>
                  <a:srgbClr val="2E2E30"/>
                </a:solidFill>
                <a:effectLst/>
                <a:latin typeface="ProximaNovaRegular"/>
              </a:rPr>
              <a:t>Gamma correction is a technique in Adobe Photoshop CS6 and CC that enables you to adjust how an image is displayed on your monitor. Incorrect gamma settings can make images look too dark or washed out. This does not mean that the gamma setting is the same as the brightness setting, though, as it only adjusts the dark tones. In Photoshop, you can either adjust the gamma of an image directly or via an adjustment layer; the latter method preserves the information on the original layer.</a:t>
            </a:r>
            <a:endParaRPr lang="en-IN" dirty="0"/>
          </a:p>
        </p:txBody>
      </p:sp>
      <p:sp>
        <p:nvSpPr>
          <p:cNvPr id="4" name="Slide Number Placeholder 3">
            <a:extLst>
              <a:ext uri="{FF2B5EF4-FFF2-40B4-BE49-F238E27FC236}">
                <a16:creationId xmlns="" xmlns:a16="http://schemas.microsoft.com/office/drawing/2014/main" id="{B232DF48-2E03-5473-B73C-91861BCCA827}"/>
              </a:ext>
            </a:extLst>
          </p:cNvPr>
          <p:cNvSpPr>
            <a:spLocks noGrp="1"/>
          </p:cNvSpPr>
          <p:nvPr>
            <p:ph type="sldNum" sz="quarter" idx="12"/>
          </p:nvPr>
        </p:nvSpPr>
        <p:spPr/>
        <p:txBody>
          <a:bodyPr/>
          <a:lstStyle/>
          <a:p>
            <a:fld id="{BDCDBBEF-AA6C-4BA6-85B2-A17D7F280E38}" type="slidenum">
              <a:rPr lang="en-US" smtClean="0"/>
              <a:pPr/>
              <a:t>92</a:t>
            </a:fld>
            <a:endParaRPr lang="en-US"/>
          </a:p>
        </p:txBody>
      </p:sp>
    </p:spTree>
    <p:extLst>
      <p:ext uri="{BB962C8B-B14F-4D97-AF65-F5344CB8AC3E}">
        <p14:creationId xmlns="" xmlns:p14="http://schemas.microsoft.com/office/powerpoint/2010/main" val="13359313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6B89E8-AB05-CCD3-7E7C-3C2662CFD0CE}"/>
              </a:ext>
            </a:extLst>
          </p:cNvPr>
          <p:cNvSpPr>
            <a:spLocks noGrp="1"/>
          </p:cNvSpPr>
          <p:nvPr>
            <p:ph type="title"/>
          </p:nvPr>
        </p:nvSpPr>
        <p:spPr/>
        <p:txBody>
          <a:bodyPr/>
          <a:lstStyle/>
          <a:p>
            <a:r>
              <a:rPr lang="en-IN" dirty="0"/>
              <a:t>Gamma correction</a:t>
            </a:r>
          </a:p>
        </p:txBody>
      </p:sp>
      <p:sp>
        <p:nvSpPr>
          <p:cNvPr id="3" name="Content Placeholder 2">
            <a:extLst>
              <a:ext uri="{FF2B5EF4-FFF2-40B4-BE49-F238E27FC236}">
                <a16:creationId xmlns="" xmlns:a16="http://schemas.microsoft.com/office/drawing/2014/main" id="{0827136C-083C-1298-F4D4-39F316C3C2ED}"/>
              </a:ext>
            </a:extLst>
          </p:cNvPr>
          <p:cNvSpPr>
            <a:spLocks noGrp="1"/>
          </p:cNvSpPr>
          <p:nvPr>
            <p:ph idx="1"/>
          </p:nvPr>
        </p:nvSpPr>
        <p:spPr/>
        <p:txBody>
          <a:bodyPr>
            <a:normAutofit/>
          </a:bodyPr>
          <a:lstStyle/>
          <a:p>
            <a:pPr marL="0" indent="0" algn="l" fontAlgn="base">
              <a:buNone/>
            </a:pPr>
            <a:r>
              <a:rPr lang="en-US" b="1" i="0" dirty="0">
                <a:solidFill>
                  <a:srgbClr val="2E2E30"/>
                </a:solidFill>
                <a:effectLst/>
                <a:latin typeface="ProximaNovaSemiBold"/>
              </a:rPr>
              <a:t>Step 1</a:t>
            </a:r>
          </a:p>
          <a:p>
            <a:pPr algn="l" fontAlgn="base"/>
            <a:r>
              <a:rPr lang="en-US" b="0" i="0" dirty="0">
                <a:solidFill>
                  <a:srgbClr val="2E2E30"/>
                </a:solidFill>
                <a:effectLst/>
                <a:latin typeface="inherit"/>
              </a:rPr>
              <a:t>Open Adobe Photoshop, and then open the image for which you want to adjust the gamma levels.</a:t>
            </a:r>
          </a:p>
          <a:p>
            <a:pPr marL="0" indent="0" algn="l" fontAlgn="base">
              <a:buNone/>
            </a:pPr>
            <a:r>
              <a:rPr lang="en-US" b="1" i="0" dirty="0">
                <a:solidFill>
                  <a:srgbClr val="2E2E30"/>
                </a:solidFill>
                <a:effectLst/>
                <a:latin typeface="ProximaNovaSemiBold"/>
              </a:rPr>
              <a:t>Step 2</a:t>
            </a:r>
          </a:p>
          <a:p>
            <a:pPr algn="l" fontAlgn="base"/>
            <a:r>
              <a:rPr lang="en-US" b="0" i="0" dirty="0">
                <a:solidFill>
                  <a:srgbClr val="2E2E30"/>
                </a:solidFill>
                <a:effectLst/>
                <a:latin typeface="inherit"/>
              </a:rPr>
              <a:t>Select "Image" from the menu bar, choose "Adjustments" from the options list, and then select "Exposure." Alternatively, select "Layers" from the menu bar, choose "New Adjustment Layer" from the options list, and then select "Exposure." Click "OK" if you opted for the latter method to create the adjustment layer.</a:t>
            </a:r>
          </a:p>
          <a:p>
            <a:pPr marL="0" indent="0">
              <a:buNone/>
            </a:pPr>
            <a:endParaRPr lang="en-IN" dirty="0"/>
          </a:p>
        </p:txBody>
      </p:sp>
      <p:sp>
        <p:nvSpPr>
          <p:cNvPr id="4" name="Slide Number Placeholder 3">
            <a:extLst>
              <a:ext uri="{FF2B5EF4-FFF2-40B4-BE49-F238E27FC236}">
                <a16:creationId xmlns="" xmlns:a16="http://schemas.microsoft.com/office/drawing/2014/main" id="{46907CF9-1A46-03F1-8AD1-653C849C3AF9}"/>
              </a:ext>
            </a:extLst>
          </p:cNvPr>
          <p:cNvSpPr>
            <a:spLocks noGrp="1"/>
          </p:cNvSpPr>
          <p:nvPr>
            <p:ph type="sldNum" sz="quarter" idx="12"/>
          </p:nvPr>
        </p:nvSpPr>
        <p:spPr/>
        <p:txBody>
          <a:bodyPr/>
          <a:lstStyle/>
          <a:p>
            <a:fld id="{BDCDBBEF-AA6C-4BA6-85B2-A17D7F280E38}" type="slidenum">
              <a:rPr lang="en-US" smtClean="0"/>
              <a:pPr/>
              <a:t>93</a:t>
            </a:fld>
            <a:endParaRPr lang="en-US"/>
          </a:p>
        </p:txBody>
      </p:sp>
    </p:spTree>
    <p:extLst>
      <p:ext uri="{BB962C8B-B14F-4D97-AF65-F5344CB8AC3E}">
        <p14:creationId xmlns="" xmlns:p14="http://schemas.microsoft.com/office/powerpoint/2010/main" val="25156440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264895-8695-B104-3473-895E48F28F63}"/>
              </a:ext>
            </a:extLst>
          </p:cNvPr>
          <p:cNvSpPr>
            <a:spLocks noGrp="1"/>
          </p:cNvSpPr>
          <p:nvPr>
            <p:ph type="title"/>
          </p:nvPr>
        </p:nvSpPr>
        <p:spPr/>
        <p:txBody>
          <a:bodyPr/>
          <a:lstStyle/>
          <a:p>
            <a:r>
              <a:rPr lang="en-IN" dirty="0"/>
              <a:t>Gamma correction</a:t>
            </a:r>
          </a:p>
        </p:txBody>
      </p:sp>
      <p:sp>
        <p:nvSpPr>
          <p:cNvPr id="3" name="Content Placeholder 2">
            <a:extLst>
              <a:ext uri="{FF2B5EF4-FFF2-40B4-BE49-F238E27FC236}">
                <a16:creationId xmlns="" xmlns:a16="http://schemas.microsoft.com/office/drawing/2014/main" id="{207D6E9C-7CE5-22DB-2B2E-0FA75385C412}"/>
              </a:ext>
            </a:extLst>
          </p:cNvPr>
          <p:cNvSpPr>
            <a:spLocks noGrp="1"/>
          </p:cNvSpPr>
          <p:nvPr>
            <p:ph idx="1"/>
          </p:nvPr>
        </p:nvSpPr>
        <p:spPr/>
        <p:txBody>
          <a:bodyPr>
            <a:normAutofit fontScale="92500" lnSpcReduction="20000"/>
          </a:bodyPr>
          <a:lstStyle/>
          <a:p>
            <a:pPr marL="0" indent="0" algn="l" fontAlgn="base">
              <a:buNone/>
            </a:pPr>
            <a:r>
              <a:rPr lang="en-US" b="1" i="0" dirty="0">
                <a:solidFill>
                  <a:srgbClr val="2E2E30"/>
                </a:solidFill>
                <a:effectLst/>
                <a:latin typeface="ProximaNovaSemiBold"/>
              </a:rPr>
              <a:t>Step 3</a:t>
            </a:r>
          </a:p>
          <a:p>
            <a:pPr algn="l" fontAlgn="base"/>
            <a:r>
              <a:rPr lang="en-US" b="0" i="0" dirty="0">
                <a:solidFill>
                  <a:srgbClr val="2E2E30"/>
                </a:solidFill>
                <a:effectLst/>
                <a:latin typeface="inherit"/>
              </a:rPr>
              <a:t>Click and drag the Gamma Correction slider to the left to increase the gamma levels or to the right to decrease. Keep an eye on the images to see the changes in real-time. When using an adjustment layer, the gamma slider is not on a pop-up window, but on the Properties tab.</a:t>
            </a:r>
          </a:p>
          <a:p>
            <a:pPr marL="0" indent="0" algn="l" fontAlgn="base">
              <a:buNone/>
            </a:pPr>
            <a:r>
              <a:rPr lang="en-US" b="1" i="0" dirty="0">
                <a:solidFill>
                  <a:srgbClr val="2E2E30"/>
                </a:solidFill>
                <a:effectLst/>
                <a:latin typeface="ProximaNovaSemiBold"/>
              </a:rPr>
              <a:t>Step 4</a:t>
            </a:r>
          </a:p>
          <a:p>
            <a:pPr algn="l" fontAlgn="base"/>
            <a:r>
              <a:rPr lang="en-US" b="0" i="0" dirty="0">
                <a:solidFill>
                  <a:srgbClr val="2E2E30"/>
                </a:solidFill>
                <a:effectLst/>
                <a:latin typeface="inherit"/>
              </a:rPr>
              <a:t>Click "OK" when you are satisfied with the gamma levels of the image. When using an adjustment layer, the changes are applied automatically and there is no "OK" button.</a:t>
            </a:r>
          </a:p>
          <a:p>
            <a:pPr marL="0" indent="0">
              <a:buNone/>
            </a:pPr>
            <a:r>
              <a:rPr lang="en-US" b="0" i="0" dirty="0">
                <a:solidFill>
                  <a:srgbClr val="2E2E30"/>
                </a:solidFill>
                <a:effectLst/>
                <a:latin typeface="inherit"/>
              </a:rPr>
              <a:t/>
            </a:r>
            <a:br>
              <a:rPr lang="en-US" b="0" i="0" dirty="0">
                <a:solidFill>
                  <a:srgbClr val="2E2E30"/>
                </a:solidFill>
                <a:effectLst/>
                <a:latin typeface="inherit"/>
              </a:rPr>
            </a:br>
            <a:endParaRPr lang="en-US" b="0" i="0" dirty="0">
              <a:solidFill>
                <a:srgbClr val="2E2E30"/>
              </a:solidFill>
              <a:effectLst/>
              <a:latin typeface="inherit"/>
            </a:endParaRPr>
          </a:p>
          <a:p>
            <a:endParaRPr lang="en-IN" dirty="0"/>
          </a:p>
        </p:txBody>
      </p:sp>
      <p:sp>
        <p:nvSpPr>
          <p:cNvPr id="4" name="Slide Number Placeholder 3">
            <a:extLst>
              <a:ext uri="{FF2B5EF4-FFF2-40B4-BE49-F238E27FC236}">
                <a16:creationId xmlns="" xmlns:a16="http://schemas.microsoft.com/office/drawing/2014/main" id="{B06FD9A5-1DD6-0E36-740D-AEE92331AC26}"/>
              </a:ext>
            </a:extLst>
          </p:cNvPr>
          <p:cNvSpPr>
            <a:spLocks noGrp="1"/>
          </p:cNvSpPr>
          <p:nvPr>
            <p:ph type="sldNum" sz="quarter" idx="12"/>
          </p:nvPr>
        </p:nvSpPr>
        <p:spPr/>
        <p:txBody>
          <a:bodyPr/>
          <a:lstStyle/>
          <a:p>
            <a:fld id="{BDCDBBEF-AA6C-4BA6-85B2-A17D7F280E38}" type="slidenum">
              <a:rPr lang="en-US" smtClean="0"/>
              <a:pPr/>
              <a:t>94</a:t>
            </a:fld>
            <a:endParaRPr lang="en-US"/>
          </a:p>
        </p:txBody>
      </p:sp>
    </p:spTree>
    <p:extLst>
      <p:ext uri="{BB962C8B-B14F-4D97-AF65-F5344CB8AC3E}">
        <p14:creationId xmlns="" xmlns:p14="http://schemas.microsoft.com/office/powerpoint/2010/main" val="40075978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3951ED-D653-29F6-A436-06888C023452}"/>
              </a:ext>
            </a:extLst>
          </p:cNvPr>
          <p:cNvSpPr>
            <a:spLocks noGrp="1"/>
          </p:cNvSpPr>
          <p:nvPr>
            <p:ph type="title"/>
          </p:nvPr>
        </p:nvSpPr>
        <p:spPr/>
        <p:txBody>
          <a:bodyPr/>
          <a:lstStyle/>
          <a:p>
            <a:r>
              <a:rPr lang="en-IN" dirty="0"/>
              <a:t>Photo Retouching</a:t>
            </a:r>
          </a:p>
        </p:txBody>
      </p:sp>
      <p:sp>
        <p:nvSpPr>
          <p:cNvPr id="3" name="Content Placeholder 2">
            <a:extLst>
              <a:ext uri="{FF2B5EF4-FFF2-40B4-BE49-F238E27FC236}">
                <a16:creationId xmlns="" xmlns:a16="http://schemas.microsoft.com/office/drawing/2014/main" id="{0F297E00-7545-8499-7C36-967D59B613D7}"/>
              </a:ext>
            </a:extLst>
          </p:cNvPr>
          <p:cNvSpPr>
            <a:spLocks noGrp="1"/>
          </p:cNvSpPr>
          <p:nvPr>
            <p:ph idx="1"/>
          </p:nvPr>
        </p:nvSpPr>
        <p:spPr/>
        <p:txBody>
          <a:bodyPr/>
          <a:lstStyle/>
          <a:p>
            <a:pPr algn="l"/>
            <a:r>
              <a:rPr lang="en-US" b="0" i="0" dirty="0">
                <a:solidFill>
                  <a:srgbClr val="263238"/>
                </a:solidFill>
                <a:effectLst/>
                <a:latin typeface="Georgia" panose="02040502050405020303" pitchFamily="18" charset="0"/>
              </a:rPr>
              <a:t>Every photo may not look perfect after a photoshoot. If you want to get quality output, you must go for photo editing or retouching.</a:t>
            </a:r>
            <a:br>
              <a:rPr lang="en-US" b="0" i="0" dirty="0">
                <a:solidFill>
                  <a:srgbClr val="263238"/>
                </a:solidFill>
                <a:effectLst/>
                <a:latin typeface="Georgia" panose="02040502050405020303" pitchFamily="18" charset="0"/>
              </a:rPr>
            </a:br>
            <a:r>
              <a:rPr lang="en-US" b="0" i="0" dirty="0">
                <a:solidFill>
                  <a:srgbClr val="263238"/>
                </a:solidFill>
                <a:effectLst/>
                <a:latin typeface="Georgia" panose="02040502050405020303" pitchFamily="18" charset="0"/>
              </a:rPr>
              <a:t>Photo Retouching is a post-production photo editing service where a </a:t>
            </a:r>
            <a:r>
              <a:rPr lang="en-US" b="0" i="0" dirty="0" err="1">
                <a:solidFill>
                  <a:srgbClr val="263238"/>
                </a:solidFill>
                <a:effectLst/>
                <a:latin typeface="Georgia" panose="02040502050405020303" pitchFamily="18" charset="0"/>
              </a:rPr>
              <a:t>retoucher</a:t>
            </a:r>
            <a:r>
              <a:rPr lang="en-US" b="0" i="0" dirty="0">
                <a:solidFill>
                  <a:srgbClr val="263238"/>
                </a:solidFill>
                <a:effectLst/>
                <a:latin typeface="Georgia" panose="02040502050405020303" pitchFamily="18" charset="0"/>
              </a:rPr>
              <a:t> makes the photo clean &amp; polish and removes the unexpected things from the image.</a:t>
            </a:r>
          </a:p>
          <a:p>
            <a:pPr algn="l"/>
            <a:r>
              <a:rPr lang="en-US" b="0" i="0" dirty="0">
                <a:solidFill>
                  <a:srgbClr val="263238"/>
                </a:solidFill>
                <a:effectLst/>
                <a:latin typeface="Georgia" panose="02040502050405020303" pitchFamily="18" charset="0"/>
              </a:rPr>
              <a:t>No one expects unwanted things or disturbing elements into their photos. But sometimes, those issues come when capturing. So, it requires retouching that photo and making that photo awesome as per the clients’ expectations.</a:t>
            </a:r>
          </a:p>
          <a:p>
            <a:endParaRPr lang="en-IN" dirty="0"/>
          </a:p>
        </p:txBody>
      </p:sp>
      <p:sp>
        <p:nvSpPr>
          <p:cNvPr id="4" name="Slide Number Placeholder 3">
            <a:extLst>
              <a:ext uri="{FF2B5EF4-FFF2-40B4-BE49-F238E27FC236}">
                <a16:creationId xmlns="" xmlns:a16="http://schemas.microsoft.com/office/drawing/2014/main" id="{AA8B805B-500F-99A9-9ED0-303D201F0B91}"/>
              </a:ext>
            </a:extLst>
          </p:cNvPr>
          <p:cNvSpPr>
            <a:spLocks noGrp="1"/>
          </p:cNvSpPr>
          <p:nvPr>
            <p:ph type="sldNum" sz="quarter" idx="12"/>
          </p:nvPr>
        </p:nvSpPr>
        <p:spPr/>
        <p:txBody>
          <a:bodyPr/>
          <a:lstStyle/>
          <a:p>
            <a:fld id="{BDCDBBEF-AA6C-4BA6-85B2-A17D7F280E38}" type="slidenum">
              <a:rPr lang="en-US" smtClean="0"/>
              <a:pPr/>
              <a:t>95</a:t>
            </a:fld>
            <a:endParaRPr lang="en-US"/>
          </a:p>
        </p:txBody>
      </p:sp>
    </p:spTree>
    <p:extLst>
      <p:ext uri="{BB962C8B-B14F-4D97-AF65-F5344CB8AC3E}">
        <p14:creationId xmlns="" xmlns:p14="http://schemas.microsoft.com/office/powerpoint/2010/main" val="34061339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01EA4C-BEA9-58D9-EB67-012BFE502321}"/>
              </a:ext>
            </a:extLst>
          </p:cNvPr>
          <p:cNvSpPr>
            <a:spLocks noGrp="1"/>
          </p:cNvSpPr>
          <p:nvPr>
            <p:ph type="title"/>
          </p:nvPr>
        </p:nvSpPr>
        <p:spPr/>
        <p:txBody>
          <a:bodyPr>
            <a:normAutofit fontScale="90000"/>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3" name="Content Placeholder 2">
            <a:extLst>
              <a:ext uri="{FF2B5EF4-FFF2-40B4-BE49-F238E27FC236}">
                <a16:creationId xmlns="" xmlns:a16="http://schemas.microsoft.com/office/drawing/2014/main" id="{C18916A6-13EE-C6BA-6839-287263232FF3}"/>
              </a:ext>
            </a:extLst>
          </p:cNvPr>
          <p:cNvSpPr>
            <a:spLocks noGrp="1"/>
          </p:cNvSpPr>
          <p:nvPr>
            <p:ph idx="1"/>
          </p:nvPr>
        </p:nvSpPr>
        <p:spPr/>
        <p:txBody>
          <a:bodyPr>
            <a:normAutofit fontScale="92500"/>
          </a:bodyPr>
          <a:lstStyle/>
          <a:p>
            <a:pPr algn="l"/>
            <a:r>
              <a:rPr lang="en-US" b="0" i="0" dirty="0">
                <a:solidFill>
                  <a:srgbClr val="263238"/>
                </a:solidFill>
                <a:effectLst/>
                <a:latin typeface="Georgia" panose="02040502050405020303" pitchFamily="18" charset="0"/>
              </a:rPr>
              <a:t>Sometimes many of us think photo editing and retouching are the same. But there are some differences between those two terms.</a:t>
            </a:r>
          </a:p>
          <a:p>
            <a:pPr algn="l"/>
            <a:r>
              <a:rPr lang="en-US" b="0" i="0" dirty="0">
                <a:solidFill>
                  <a:srgbClr val="263238"/>
                </a:solidFill>
                <a:effectLst/>
                <a:latin typeface="Georgia" panose="02040502050405020303" pitchFamily="18" charset="0"/>
              </a:rPr>
              <a:t/>
            </a:r>
            <a:br>
              <a:rPr lang="en-US" b="0" i="0" dirty="0">
                <a:solidFill>
                  <a:srgbClr val="263238"/>
                </a:solidFill>
                <a:effectLst/>
                <a:latin typeface="Georgia" panose="02040502050405020303" pitchFamily="18" charset="0"/>
              </a:rPr>
            </a:br>
            <a:r>
              <a:rPr lang="en-US" b="1" i="0" dirty="0">
                <a:solidFill>
                  <a:srgbClr val="263238"/>
                </a:solidFill>
                <a:effectLst/>
                <a:latin typeface="Georgia" panose="02040502050405020303" pitchFamily="18" charset="0"/>
              </a:rPr>
              <a:t>Editing:</a:t>
            </a:r>
            <a:r>
              <a:rPr lang="en-US" b="0" i="0" dirty="0">
                <a:solidFill>
                  <a:srgbClr val="263238"/>
                </a:solidFill>
                <a:effectLst/>
                <a:latin typeface="Georgia" panose="02040502050405020303" pitchFamily="18" charset="0"/>
              </a:rPr>
              <a:t> Editors have to edit almost every photo. Correction of primary colors, temperature, crop an image, doing blur, adding signature, etc., are the works of editing. Those are simple and less time-consuming tasks.</a:t>
            </a:r>
          </a:p>
          <a:p>
            <a:r>
              <a:rPr lang="en-US" dirty="0" smtClean="0"/>
              <a:t>Whereas </a:t>
            </a:r>
            <a:r>
              <a:rPr lang="en-US" b="1" dirty="0" smtClean="0"/>
              <a:t>basic elements of photo retouching include blemish removal, improving facial features, digital makeup application, adding or removing any objects in the image</a:t>
            </a:r>
            <a:r>
              <a:rPr lang="en-US" dirty="0" smtClean="0"/>
              <a:t>. Editing a photo can take a couple of minutes depending on the desired requirements and effects</a:t>
            </a:r>
            <a:endParaRPr lang="en-IN" dirty="0"/>
          </a:p>
        </p:txBody>
      </p:sp>
      <p:sp>
        <p:nvSpPr>
          <p:cNvPr id="4" name="Slide Number Placeholder 3">
            <a:extLst>
              <a:ext uri="{FF2B5EF4-FFF2-40B4-BE49-F238E27FC236}">
                <a16:creationId xmlns="" xmlns:a16="http://schemas.microsoft.com/office/drawing/2014/main" id="{63D166B8-DA96-E363-4122-D91D70B15651}"/>
              </a:ext>
            </a:extLst>
          </p:cNvPr>
          <p:cNvSpPr>
            <a:spLocks noGrp="1"/>
          </p:cNvSpPr>
          <p:nvPr>
            <p:ph type="sldNum" sz="quarter" idx="12"/>
          </p:nvPr>
        </p:nvSpPr>
        <p:spPr/>
        <p:txBody>
          <a:bodyPr/>
          <a:lstStyle/>
          <a:p>
            <a:fld id="{BDCDBBEF-AA6C-4BA6-85B2-A17D7F280E38}" type="slidenum">
              <a:rPr lang="en-US" smtClean="0"/>
              <a:pPr/>
              <a:t>96</a:t>
            </a:fld>
            <a:endParaRPr lang="en-US"/>
          </a:p>
        </p:txBody>
      </p:sp>
    </p:spTree>
    <p:extLst>
      <p:ext uri="{BB962C8B-B14F-4D97-AF65-F5344CB8AC3E}">
        <p14:creationId xmlns="" xmlns:p14="http://schemas.microsoft.com/office/powerpoint/2010/main" val="36188018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3121EC-84EB-84AC-3223-7B4BF026C5A8}"/>
              </a:ext>
            </a:extLst>
          </p:cNvPr>
          <p:cNvSpPr>
            <a:spLocks noGrp="1"/>
          </p:cNvSpPr>
          <p:nvPr>
            <p:ph type="title"/>
          </p:nvPr>
        </p:nvSpPr>
        <p:spPr/>
        <p:txBody>
          <a:bodyPr>
            <a:normAutofit fontScale="90000"/>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4" name="Slide Number Placeholder 3">
            <a:extLst>
              <a:ext uri="{FF2B5EF4-FFF2-40B4-BE49-F238E27FC236}">
                <a16:creationId xmlns="" xmlns:a16="http://schemas.microsoft.com/office/drawing/2014/main" id="{1D7EB87F-E75C-CCE0-0C29-024978EA80B4}"/>
              </a:ext>
            </a:extLst>
          </p:cNvPr>
          <p:cNvSpPr>
            <a:spLocks noGrp="1"/>
          </p:cNvSpPr>
          <p:nvPr>
            <p:ph type="sldNum" sz="quarter" idx="12"/>
          </p:nvPr>
        </p:nvSpPr>
        <p:spPr/>
        <p:txBody>
          <a:bodyPr/>
          <a:lstStyle/>
          <a:p>
            <a:fld id="{BDCDBBEF-AA6C-4BA6-85B2-A17D7F280E38}" type="slidenum">
              <a:rPr lang="en-US" smtClean="0"/>
              <a:pPr/>
              <a:t>97</a:t>
            </a:fld>
            <a:endParaRPr lang="en-US"/>
          </a:p>
        </p:txBody>
      </p:sp>
      <p:pic>
        <p:nvPicPr>
          <p:cNvPr id="1026" name="Picture 2">
            <a:extLst>
              <a:ext uri="{FF2B5EF4-FFF2-40B4-BE49-F238E27FC236}">
                <a16:creationId xmlns="" xmlns:a16="http://schemas.microsoft.com/office/drawing/2014/main" id="{EED9420B-25D0-AC01-3B7A-B4E294371196}"/>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462974" y="2039397"/>
            <a:ext cx="5952364" cy="39682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774825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07E19-A1F7-225B-57DA-2C313849B369}"/>
              </a:ext>
            </a:extLst>
          </p:cNvPr>
          <p:cNvSpPr>
            <a:spLocks noGrp="1"/>
          </p:cNvSpPr>
          <p:nvPr>
            <p:ph type="title"/>
          </p:nvPr>
        </p:nvSpPr>
        <p:spPr/>
        <p:txBody>
          <a:bodyPr>
            <a:normAutofit fontScale="90000"/>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3" name="Content Placeholder 2">
            <a:extLst>
              <a:ext uri="{FF2B5EF4-FFF2-40B4-BE49-F238E27FC236}">
                <a16:creationId xmlns="" xmlns:a16="http://schemas.microsoft.com/office/drawing/2014/main" id="{3ECA61D5-9F78-0FA5-4E09-F08A61DF735E}"/>
              </a:ext>
            </a:extLst>
          </p:cNvPr>
          <p:cNvSpPr>
            <a:spLocks noGrp="1"/>
          </p:cNvSpPr>
          <p:nvPr>
            <p:ph idx="1"/>
          </p:nvPr>
        </p:nvSpPr>
        <p:spPr>
          <a:xfrm>
            <a:off x="571501" y="2174851"/>
            <a:ext cx="11620500" cy="3868761"/>
          </a:xfrm>
        </p:spPr>
        <p:txBody>
          <a:bodyPr>
            <a:normAutofit/>
          </a:bodyPr>
          <a:lstStyle/>
          <a:p>
            <a:r>
              <a:rPr lang="en-US" b="1" i="0" dirty="0">
                <a:solidFill>
                  <a:srgbClr val="263238"/>
                </a:solidFill>
                <a:effectLst/>
                <a:latin typeface="Georgia" panose="02040502050405020303" pitchFamily="18" charset="0"/>
              </a:rPr>
              <a:t>Retouching:</a:t>
            </a:r>
            <a:r>
              <a:rPr lang="en-US" b="0" i="0" dirty="0">
                <a:solidFill>
                  <a:srgbClr val="263238"/>
                </a:solidFill>
                <a:effectLst/>
                <a:latin typeface="Georgia" panose="02040502050405020303" pitchFamily="18" charset="0"/>
              </a:rPr>
              <a:t> Retouching is the in-depth process of image editing. Here the editor/</a:t>
            </a:r>
            <a:r>
              <a:rPr lang="en-US" b="0" i="0" dirty="0" err="1">
                <a:solidFill>
                  <a:srgbClr val="263238"/>
                </a:solidFill>
                <a:effectLst/>
                <a:latin typeface="Georgia" panose="02040502050405020303" pitchFamily="18" charset="0"/>
              </a:rPr>
              <a:t>retoucher</a:t>
            </a:r>
            <a:r>
              <a:rPr lang="en-US" b="0" i="0" dirty="0">
                <a:solidFill>
                  <a:srgbClr val="263238"/>
                </a:solidFill>
                <a:effectLst/>
                <a:latin typeface="Georgia" panose="02040502050405020303" pitchFamily="18" charset="0"/>
              </a:rPr>
              <a:t> has to do a lot of things to get a quality output. For example, teeth whitening, remove unwanted objects or items, remove background, remove undesirable persons, merge two photos, etc. This process is time-consuming and a little bit complex.</a:t>
            </a:r>
          </a:p>
          <a:p>
            <a:endParaRPr lang="en-US" dirty="0">
              <a:solidFill>
                <a:srgbClr val="263238"/>
              </a:solidFill>
              <a:latin typeface="Georgia" panose="02040502050405020303" pitchFamily="18" charset="0"/>
            </a:endParaRPr>
          </a:p>
          <a:p>
            <a:pPr marL="0" indent="0">
              <a:buNone/>
            </a:pPr>
            <a:endParaRPr lang="en-IN" dirty="0"/>
          </a:p>
        </p:txBody>
      </p:sp>
      <p:sp>
        <p:nvSpPr>
          <p:cNvPr id="4" name="Slide Number Placeholder 3">
            <a:extLst>
              <a:ext uri="{FF2B5EF4-FFF2-40B4-BE49-F238E27FC236}">
                <a16:creationId xmlns="" xmlns:a16="http://schemas.microsoft.com/office/drawing/2014/main" id="{FC492711-498E-8429-15E2-F97639CE2269}"/>
              </a:ext>
            </a:extLst>
          </p:cNvPr>
          <p:cNvSpPr>
            <a:spLocks noGrp="1"/>
          </p:cNvSpPr>
          <p:nvPr>
            <p:ph type="sldNum" sz="quarter" idx="12"/>
          </p:nvPr>
        </p:nvSpPr>
        <p:spPr/>
        <p:txBody>
          <a:bodyPr/>
          <a:lstStyle/>
          <a:p>
            <a:fld id="{BDCDBBEF-AA6C-4BA6-85B2-A17D7F280E38}" type="slidenum">
              <a:rPr lang="en-US" smtClean="0"/>
              <a:pPr/>
              <a:t>98</a:t>
            </a:fld>
            <a:endParaRPr lang="en-US"/>
          </a:p>
        </p:txBody>
      </p:sp>
      <p:pic>
        <p:nvPicPr>
          <p:cNvPr id="2050" name="Picture 2">
            <a:extLst>
              <a:ext uri="{FF2B5EF4-FFF2-40B4-BE49-F238E27FC236}">
                <a16:creationId xmlns="" xmlns:a16="http://schemas.microsoft.com/office/drawing/2014/main" id="{7DE3D6D7-55E8-6CF3-22DC-7F7A697D622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22852" y="4326044"/>
            <a:ext cx="4421876" cy="20303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835627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9AED9F-E619-7B80-9891-2FD83F2604C7}"/>
              </a:ext>
            </a:extLst>
          </p:cNvPr>
          <p:cNvSpPr>
            <a:spLocks noGrp="1"/>
          </p:cNvSpPr>
          <p:nvPr>
            <p:ph type="title"/>
          </p:nvPr>
        </p:nvSpPr>
        <p:spPr/>
        <p:txBody>
          <a:bodyPr>
            <a:normAutofit fontScale="90000"/>
          </a:bodyPr>
          <a:lstStyle/>
          <a:p>
            <a:r>
              <a:rPr lang="en-US" b="1" i="0" dirty="0">
                <a:solidFill>
                  <a:srgbClr val="0F161A"/>
                </a:solidFill>
                <a:effectLst/>
                <a:latin typeface="-apple-system"/>
              </a:rPr>
              <a:t>Difference between Editing and Retouching</a:t>
            </a:r>
            <a:br>
              <a:rPr lang="en-US" b="1" i="0" dirty="0">
                <a:solidFill>
                  <a:srgbClr val="0F161A"/>
                </a:solidFill>
                <a:effectLst/>
                <a:latin typeface="-apple-system"/>
              </a:rPr>
            </a:br>
            <a:endParaRPr lang="en-IN" dirty="0"/>
          </a:p>
        </p:txBody>
      </p:sp>
      <p:sp>
        <p:nvSpPr>
          <p:cNvPr id="3" name="Content Placeholder 2">
            <a:extLst>
              <a:ext uri="{FF2B5EF4-FFF2-40B4-BE49-F238E27FC236}">
                <a16:creationId xmlns="" xmlns:a16="http://schemas.microsoft.com/office/drawing/2014/main" id="{35887B81-7F04-8F90-33D4-4A1F4D388B0B}"/>
              </a:ext>
            </a:extLst>
          </p:cNvPr>
          <p:cNvSpPr>
            <a:spLocks noGrp="1"/>
          </p:cNvSpPr>
          <p:nvPr>
            <p:ph idx="1"/>
          </p:nvPr>
        </p:nvSpPr>
        <p:spPr/>
        <p:txBody>
          <a:bodyPr/>
          <a:lstStyle/>
          <a:p>
            <a:pPr algn="l"/>
            <a:r>
              <a:rPr lang="en-US" b="1" i="0" dirty="0">
                <a:solidFill>
                  <a:srgbClr val="0F161A"/>
                </a:solidFill>
                <a:effectLst/>
                <a:latin typeface="-apple-system"/>
              </a:rPr>
              <a:t>Types of retouching</a:t>
            </a:r>
          </a:p>
          <a:p>
            <a:pPr algn="l"/>
            <a:r>
              <a:rPr lang="en-US" b="0" i="0" dirty="0">
                <a:solidFill>
                  <a:srgbClr val="263238"/>
                </a:solidFill>
                <a:effectLst/>
                <a:latin typeface="Georgia" panose="02040502050405020303" pitchFamily="18" charset="0"/>
              </a:rPr>
              <a:t>Retouching is an excellent way to give a professional look in a photo. It makes a photo clean, clear, fresh, and gorgeous. There are different types of retouching services.</a:t>
            </a:r>
          </a:p>
          <a:p>
            <a:pPr algn="l"/>
            <a:r>
              <a:rPr lang="en-US" b="1" i="0" dirty="0">
                <a:solidFill>
                  <a:srgbClr val="0F161A"/>
                </a:solidFill>
                <a:effectLst/>
                <a:latin typeface="-apple-system"/>
              </a:rPr>
              <a:t>High-end retouching:</a:t>
            </a:r>
          </a:p>
          <a:p>
            <a:pPr algn="l"/>
            <a:r>
              <a:rPr lang="en-US" b="0" i="0" dirty="0">
                <a:solidFill>
                  <a:srgbClr val="263238"/>
                </a:solidFill>
                <a:effectLst/>
                <a:latin typeface="Georgia" panose="02040502050405020303" pitchFamily="18" charset="0"/>
              </a:rPr>
              <a:t>This type of retouching helps to remove unwanted spots, wrinkles, and any kinds of disturbing things from the face. It gives a better output of a model photo. If you want to use your images on e-commerce sites or billboards, you need to use this service.</a:t>
            </a:r>
          </a:p>
          <a:p>
            <a:pPr marL="0" indent="0">
              <a:buNone/>
            </a:pPr>
            <a:endParaRPr lang="en-IN" dirty="0"/>
          </a:p>
        </p:txBody>
      </p:sp>
      <p:sp>
        <p:nvSpPr>
          <p:cNvPr id="4" name="Slide Number Placeholder 3">
            <a:extLst>
              <a:ext uri="{FF2B5EF4-FFF2-40B4-BE49-F238E27FC236}">
                <a16:creationId xmlns="" xmlns:a16="http://schemas.microsoft.com/office/drawing/2014/main" id="{35EE174D-9039-23C8-EEE3-EAA803CFDD79}"/>
              </a:ext>
            </a:extLst>
          </p:cNvPr>
          <p:cNvSpPr>
            <a:spLocks noGrp="1"/>
          </p:cNvSpPr>
          <p:nvPr>
            <p:ph type="sldNum" sz="quarter" idx="12"/>
          </p:nvPr>
        </p:nvSpPr>
        <p:spPr/>
        <p:txBody>
          <a:bodyPr/>
          <a:lstStyle/>
          <a:p>
            <a:fld id="{BDCDBBEF-AA6C-4BA6-85B2-A17D7F280E38}" type="slidenum">
              <a:rPr lang="en-US" smtClean="0"/>
              <a:pPr/>
              <a:t>99</a:t>
            </a:fld>
            <a:endParaRPr lang="en-US"/>
          </a:p>
        </p:txBody>
      </p:sp>
    </p:spTree>
    <p:extLst>
      <p:ext uri="{BB962C8B-B14F-4D97-AF65-F5344CB8AC3E}">
        <p14:creationId xmlns="" xmlns:p14="http://schemas.microsoft.com/office/powerpoint/2010/main" val="342177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8693</TotalTime>
  <Words>6046</Words>
  <Application>Microsoft Office PowerPoint</Application>
  <PresentationFormat>Custom</PresentationFormat>
  <Paragraphs>517</Paragraphs>
  <Slides>103</Slides>
  <Notes>0</Notes>
  <HiddenSlides>0</HiddenSlides>
  <MMClips>0</MMClips>
  <ScaleCrop>false</ScaleCrop>
  <HeadingPairs>
    <vt:vector size="4" baseType="variant">
      <vt:variant>
        <vt:lpstr>Theme</vt:lpstr>
      </vt:variant>
      <vt:variant>
        <vt:i4>2</vt:i4>
      </vt:variant>
      <vt:variant>
        <vt:lpstr>Slide Titles</vt:lpstr>
      </vt:variant>
      <vt:variant>
        <vt:i4>103</vt:i4>
      </vt:variant>
    </vt:vector>
  </HeadingPairs>
  <TitlesOfParts>
    <vt:vector size="105" baseType="lpstr">
      <vt:lpstr>1_Office Theme</vt:lpstr>
      <vt:lpstr>Contents Slide Master</vt:lpstr>
      <vt:lpstr>Multimedia Technologies  20CST-334   Unit 2 </vt:lpstr>
      <vt:lpstr>Audio fundamental and representations  </vt:lpstr>
      <vt:lpstr>Digitization of Sound</vt:lpstr>
      <vt:lpstr>Digitization of Sound</vt:lpstr>
      <vt:lpstr>Digitization of Sound</vt:lpstr>
      <vt:lpstr>Digitization of Sound</vt:lpstr>
      <vt:lpstr>Digitization of Sound</vt:lpstr>
      <vt:lpstr>Quantization and Encoding of a sampled signal </vt:lpstr>
      <vt:lpstr>FDM process </vt:lpstr>
      <vt:lpstr>FDM demultiplexing example </vt:lpstr>
      <vt:lpstr>Frequency, Bandwidth and Efficiency</vt:lpstr>
      <vt:lpstr>Digitization of sound</vt:lpstr>
      <vt:lpstr>Frequency and Bandwidth </vt:lpstr>
      <vt:lpstr>Frequency and Bandwidth </vt:lpstr>
      <vt:lpstr>Frequency and Bandwidth </vt:lpstr>
      <vt:lpstr>Frequency and Bandwidth </vt:lpstr>
      <vt:lpstr>Frequency and Bandwidth </vt:lpstr>
      <vt:lpstr>Frequency and Bandwidth:- </vt:lpstr>
      <vt:lpstr>Frequency and Bandwidth</vt:lpstr>
      <vt:lpstr> Multimedia Technologies</vt:lpstr>
      <vt:lpstr>1. Decibel System</vt:lpstr>
      <vt:lpstr>1. Decibel System</vt:lpstr>
      <vt:lpstr>2. Data Rate</vt:lpstr>
      <vt:lpstr>2. Data Rate</vt:lpstr>
      <vt:lpstr>2. Data Rate</vt:lpstr>
      <vt:lpstr>3. Audio file format</vt:lpstr>
      <vt:lpstr>3. Audio file format</vt:lpstr>
      <vt:lpstr>Sound Synthesis</vt:lpstr>
      <vt:lpstr>Sound Synthesis</vt:lpstr>
      <vt:lpstr>Sound Synthesis</vt:lpstr>
      <vt:lpstr>Musical Instrument Digitization Interface (MIDI) </vt:lpstr>
      <vt:lpstr>Musical Instrument Digitization Interface (MIDI) </vt:lpstr>
      <vt:lpstr>Musical Instrument Digitization Interface (MIDI) </vt:lpstr>
      <vt:lpstr>Audio fundamental and representations</vt:lpstr>
      <vt:lpstr>Compression and transmission of audio  on Internet. </vt:lpstr>
      <vt:lpstr>Compression and transmission of audio  on Internet. </vt:lpstr>
      <vt:lpstr>Compression and transmission of audio  on Internet. </vt:lpstr>
      <vt:lpstr> </vt:lpstr>
      <vt:lpstr> </vt:lpstr>
      <vt:lpstr>Slide 40</vt:lpstr>
      <vt:lpstr>Slide 41</vt:lpstr>
      <vt:lpstr>Chapter -4  Image fundamentals and representations</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Adding sound to your multimedia  project:-</vt:lpstr>
      <vt:lpstr>Color science</vt:lpstr>
      <vt:lpstr>Color science</vt:lpstr>
      <vt:lpstr>Color science</vt:lpstr>
      <vt:lpstr>Color science</vt:lpstr>
      <vt:lpstr>Color Palettes:-</vt:lpstr>
      <vt:lpstr>Color Palettes:-</vt:lpstr>
      <vt:lpstr>Color Palettes:-</vt:lpstr>
      <vt:lpstr>Color Palettes:-</vt:lpstr>
      <vt:lpstr>Color Palettes:-</vt:lpstr>
      <vt:lpstr>Color Palettes:-</vt:lpstr>
      <vt:lpstr>Color science</vt:lpstr>
      <vt:lpstr>Color science</vt:lpstr>
      <vt:lpstr>Color science</vt:lpstr>
      <vt:lpstr>Color science</vt:lpstr>
      <vt:lpstr>Color science</vt:lpstr>
      <vt:lpstr>COLOR MODELS IN IMAGES - MULTIMEDIA</vt:lpstr>
      <vt:lpstr>RGB and CMY color cubes. (This figure also appears in the color insert section.)</vt:lpstr>
      <vt:lpstr>COLOR MODELS IN IMAGES - MULTIMEDIA</vt:lpstr>
      <vt:lpstr>COLOR MODELS IN IMAGES - MULTIMEDIA</vt:lpstr>
      <vt:lpstr>COLOR MODELS IN IMAGES - MULTIMEDIA</vt:lpstr>
      <vt:lpstr>Color palettes</vt:lpstr>
      <vt:lpstr>Color palettes</vt:lpstr>
      <vt:lpstr>Color palettes</vt:lpstr>
      <vt:lpstr>Color palettes</vt:lpstr>
      <vt:lpstr>Color Palettes</vt:lpstr>
      <vt:lpstr>Color Palettes</vt:lpstr>
      <vt:lpstr>Color Palettes</vt:lpstr>
      <vt:lpstr>Color Palettes</vt:lpstr>
      <vt:lpstr>Color Palettes</vt:lpstr>
      <vt:lpstr>Color Palettes</vt:lpstr>
      <vt:lpstr>Color Palettes</vt:lpstr>
      <vt:lpstr>Color Palettes:-</vt:lpstr>
      <vt:lpstr>Basic Image Processing </vt:lpstr>
      <vt:lpstr>Basic Image Processing </vt:lpstr>
      <vt:lpstr>Basic Image Processing </vt:lpstr>
      <vt:lpstr>Basic Image Processing </vt:lpstr>
      <vt:lpstr>Use of image editing  software</vt:lpstr>
      <vt:lpstr>Use of image editing  software</vt:lpstr>
      <vt:lpstr>Use of image editing  software</vt:lpstr>
      <vt:lpstr>Use of image editing  software</vt:lpstr>
      <vt:lpstr>Gamma correction</vt:lpstr>
      <vt:lpstr>Gamma correction</vt:lpstr>
      <vt:lpstr>Gamma correction</vt:lpstr>
      <vt:lpstr>Photo Retouching</vt:lpstr>
      <vt:lpstr>Difference between Editing and Retouching </vt:lpstr>
      <vt:lpstr>Difference between Editing and Retouching </vt:lpstr>
      <vt:lpstr>Difference between Editing and Retouching </vt:lpstr>
      <vt:lpstr>Difference between Editing and Retouching </vt:lpstr>
      <vt:lpstr>Difference between Editing and Retouching </vt:lpstr>
      <vt:lpstr>Reference and text books </vt:lpstr>
      <vt:lpstr>Slide 102</vt:lpstr>
      <vt:lpstr>Slide 103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INDER</cp:lastModifiedBy>
  <cp:revision>477</cp:revision>
  <dcterms:created xsi:type="dcterms:W3CDTF">2019-01-09T10:33:58Z</dcterms:created>
  <dcterms:modified xsi:type="dcterms:W3CDTF">2022-10-14T18:01:49Z</dcterms:modified>
</cp:coreProperties>
</file>