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aleway Thin"/>
      <p:regular r:id="rId20"/>
      <p:bold r:id="rId21"/>
      <p:italic r:id="rId22"/>
      <p:boldItalic r:id="rId23"/>
    </p:embeddedFon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5" roundtripDataSignature="AMtx7mgtxaOjzqrrcGwgX1PcnfoYh9l7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Thin-regular.fntdata"/><Relationship Id="rId22" Type="http://schemas.openxmlformats.org/officeDocument/2006/relationships/font" Target="fonts/RalewayThin-italic.fntdata"/><Relationship Id="rId21" Type="http://schemas.openxmlformats.org/officeDocument/2006/relationships/font" Target="fonts/RalewayThin-bold.fntdata"/><Relationship Id="rId24" Type="http://schemas.openxmlformats.org/officeDocument/2006/relationships/font" Target="fonts/ArialBlack-regular.fntdata"/><Relationship Id="rId23" Type="http://schemas.openxmlformats.org/officeDocument/2006/relationships/font" Target="fonts/Raleway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4" name="Google Shape;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71" name="Google Shape;171;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87" name="Google Shape;187;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e84802b53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de84802b53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de84802b53_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76" name="Shape 76"/>
        <p:cNvGrpSpPr/>
        <p:nvPr/>
      </p:nvGrpSpPr>
      <p:grpSpPr>
        <a:xfrm>
          <a:off x="0" y="0"/>
          <a:ext cx="0" cy="0"/>
          <a:chOff x="0" y="0"/>
          <a:chExt cx="0" cy="0"/>
        </a:xfrm>
      </p:grpSpPr>
      <p:sp>
        <p:nvSpPr>
          <p:cNvPr id="77" name="Google Shape;77;p35"/>
          <p:cNvSpPr/>
          <p:nvPr/>
        </p:nvSpPr>
        <p:spPr>
          <a:xfrm>
            <a:off x="-19050" y="1905000"/>
            <a:ext cx="12211051"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35"/>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 name="Google Shape;79;p35"/>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35"/>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p:nvPr>
            <p:ph idx="2" type="pic"/>
          </p:nvPr>
        </p:nvSpPr>
        <p:spPr>
          <a:xfrm>
            <a:off x="5183188" y="987425"/>
            <a:ext cx="6172200" cy="4873625"/>
          </a:xfrm>
          <a:prstGeom prst="rect">
            <a:avLst/>
          </a:prstGeom>
          <a:noFill/>
          <a:ln>
            <a:noFill/>
          </a:ln>
        </p:spPr>
      </p:sp>
      <p:sp>
        <p:nvSpPr>
          <p:cNvPr id="60" name="Google Shape;60;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slideserve.com/domani/introduction-to-computer-software-powerpoint-ppt-presentation" TargetMode="External"/><Relationship Id="rId4" Type="http://schemas.openxmlformats.org/officeDocument/2006/relationships/hyperlink" Target="https://w3htmlschool.com/blog/introduction-to-software/" TargetMode="External"/><Relationship Id="rId5" Type="http://schemas.openxmlformats.org/officeDocument/2006/relationships/hyperlink" Target="https://www.geeksforgeeks.org/types-of-software/?ref=gc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p:nvPr/>
        </p:nvSpPr>
        <p:spPr>
          <a:xfrm>
            <a:off x="-4421" y="5427341"/>
            <a:ext cx="12196421"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89" name="Google Shape;89;p1"/>
          <p:cNvSpPr/>
          <p:nvPr/>
        </p:nvSpPr>
        <p:spPr>
          <a:xfrm flipH="1" rot="10800000">
            <a:off x="9506857" y="5939880"/>
            <a:ext cx="1291772"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 name="Google Shape;90;p1"/>
          <p:cNvSpPr/>
          <p:nvPr/>
        </p:nvSpPr>
        <p:spPr>
          <a:xfrm flipH="1">
            <a:off x="7045437" y="-64960"/>
            <a:ext cx="514656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1" name="Google Shape;91;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b="0" l="0" r="0" t="0"/>
          <a:stretch/>
        </p:blipFill>
        <p:spPr>
          <a:xfrm>
            <a:off x="12104" y="24501"/>
            <a:ext cx="3859753" cy="1538254"/>
          </a:xfrm>
          <a:prstGeom prst="rect">
            <a:avLst/>
          </a:prstGeom>
          <a:noFill/>
          <a:ln>
            <a:noFill/>
          </a:ln>
        </p:spPr>
      </p:pic>
      <p:sp>
        <p:nvSpPr>
          <p:cNvPr id="93" name="Google Shape;93;p1"/>
          <p:cNvSpPr/>
          <p:nvPr/>
        </p:nvSpPr>
        <p:spPr>
          <a:xfrm flipH="1">
            <a:off x="9829797" y="535304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95" name="Google Shape;95;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97" name="Google Shape;97;p1"/>
          <p:cNvSpPr txBox="1"/>
          <p:nvPr/>
        </p:nvSpPr>
        <p:spPr>
          <a:xfrm>
            <a:off x="2127857" y="2051945"/>
            <a:ext cx="9063318" cy="525114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University Institute of Engineering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OF COMPUTER SCIENCE &amp; ENGINEERING</a:t>
            </a:r>
            <a:endParaRPr b="1" i="0" sz="3200" u="none" cap="none" strike="noStrike">
              <a:solidFill>
                <a:schemeClr val="dk1"/>
              </a:solidFill>
              <a:latin typeface="Arial Black"/>
              <a:ea typeface="Arial Black"/>
              <a:cs typeface="Arial Black"/>
              <a:sym typeface="Arial Black"/>
            </a:endParaRPr>
          </a:p>
          <a:p>
            <a:pPr indent="0" lvl="0" marL="0" marR="0" rtl="0" algn="ctr">
              <a:lnSpc>
                <a:spcPct val="90000"/>
              </a:lnSpc>
              <a:spcBef>
                <a:spcPts val="112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Bachelor of  Engineering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Subject Name: System Programming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Subject Code: CST-315</a:t>
            </a:r>
            <a:endParaRPr b="0" i="0" sz="2400" u="none" cap="none" strike="noStrike">
              <a:solidFill>
                <a:schemeClr val="dk1"/>
              </a:solidFill>
              <a:latin typeface="Calibri"/>
              <a:ea typeface="Calibri"/>
              <a:cs typeface="Calibri"/>
              <a:sym typeface="Calibri"/>
            </a:endParaRPr>
          </a:p>
          <a:p>
            <a:pPr indent="0" lvl="0" marL="0" marR="0" rtl="0" algn="ctr">
              <a:lnSpc>
                <a:spcPct val="90000"/>
              </a:lnSpc>
              <a:spcBef>
                <a:spcPts val="98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rgbClr val="262626"/>
                </a:solidFill>
                <a:latin typeface="Times New Roman"/>
                <a:ea typeface="Times New Roman"/>
                <a:cs typeface="Times New Roman"/>
                <a:sym typeface="Times New Roman"/>
              </a:rPr>
              <a:t> </a:t>
            </a:r>
            <a:endParaRPr b="1" i="0" sz="32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1120"/>
              </a:spcBef>
              <a:spcAft>
                <a:spcPts val="0"/>
              </a:spcAft>
              <a:buClr>
                <a:srgbClr val="000000"/>
              </a:buClr>
              <a:buSzPts val="1600"/>
              <a:buFont typeface="Arial"/>
              <a:buNone/>
            </a:pPr>
            <a:r>
              <a:t/>
            </a:r>
            <a:endParaRPr b="0" i="0" sz="1600" u="none" cap="none" strike="noStrike">
              <a:solidFill>
                <a:schemeClr val="dk1"/>
              </a:solidFill>
              <a:latin typeface="Raleway Thin"/>
              <a:ea typeface="Raleway Thin"/>
              <a:cs typeface="Raleway Thin"/>
              <a:sym typeface="Raleway Thin"/>
            </a:endParaRPr>
          </a:p>
        </p:txBody>
      </p:sp>
      <p:sp>
        <p:nvSpPr>
          <p:cNvPr id="98" name="Google Shape;98;p1"/>
          <p:cNvSpPr/>
          <p:nvPr/>
        </p:nvSpPr>
        <p:spPr>
          <a:xfrm>
            <a:off x="8513890" y="242054"/>
            <a:ext cx="330237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a:t>
            </a:r>
            <a:endParaRPr b="0" i="0" sz="1800" u="none" cap="none" strike="noStrike">
              <a:solidFill>
                <a:schemeClr val="dk1"/>
              </a:solidFill>
              <a:latin typeface="Calibri"/>
              <a:ea typeface="Calibri"/>
              <a:cs typeface="Calibri"/>
              <a:sym typeface="Calibri"/>
            </a:endParaRPr>
          </a:p>
        </p:txBody>
      </p:sp>
      <p:sp>
        <p:nvSpPr>
          <p:cNvPr id="99" name="Google Shape;9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0" name="Google Shape;100;p1"/>
          <p:cNvSpPr/>
          <p:nvPr/>
        </p:nvSpPr>
        <p:spPr>
          <a:xfrm>
            <a:off x="678043" y="6120884"/>
            <a:ext cx="36272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Assemblers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7" name="Google Shape;167;p57"/>
          <p:cNvSpPr/>
          <p:nvPr/>
        </p:nvSpPr>
        <p:spPr>
          <a:xfrm>
            <a:off x="928048" y="545910"/>
            <a:ext cx="9103056" cy="57041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4000" u="sng">
                <a:latin typeface="Times New Roman"/>
                <a:ea typeface="Times New Roman"/>
                <a:cs typeface="Times New Roman"/>
                <a:sym typeface="Times New Roman"/>
              </a:rPr>
              <a:t>Types of </a:t>
            </a:r>
            <a:r>
              <a:rPr b="0" i="0" lang="en-US" sz="4000" u="sng" cap="none" strike="noStrike">
                <a:solidFill>
                  <a:srgbClr val="000000"/>
                </a:solidFill>
                <a:latin typeface="Times New Roman"/>
                <a:ea typeface="Times New Roman"/>
                <a:cs typeface="Times New Roman"/>
                <a:sym typeface="Times New Roman"/>
              </a:rPr>
              <a:t>Applications Software</a:t>
            </a:r>
            <a:endParaRPr u="sng"/>
          </a:p>
          <a:p>
            <a:pPr indent="0" lvl="0" marL="0" marR="0" rtl="0" algn="just">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Application software can also be seen as being either horizontal or vertical.</a:t>
            </a:r>
            <a:endParaRPr/>
          </a:p>
          <a:p>
            <a:pPr indent="0" lvl="0" marL="0" marR="0" rtl="0" algn="just">
              <a:lnSpc>
                <a:spcPct val="100000"/>
              </a:lnSpc>
              <a:spcBef>
                <a:spcPts val="0"/>
              </a:spcBef>
              <a:spcAft>
                <a:spcPts val="0"/>
              </a:spcAft>
              <a:buNone/>
            </a:pPr>
            <a:r>
              <a:t/>
            </a:r>
            <a:endParaRPr b="0" baseline="30000" i="0" sz="22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Times New Roman"/>
                <a:ea typeface="Times New Roman"/>
                <a:cs typeface="Times New Roman"/>
                <a:sym typeface="Times New Roman"/>
              </a:rPr>
              <a:t>Horizontal applications </a:t>
            </a:r>
            <a:r>
              <a:rPr b="0" i="0" lang="en-US" sz="2200" u="none" cap="none" strike="noStrike">
                <a:solidFill>
                  <a:srgbClr val="000000"/>
                </a:solidFill>
                <a:latin typeface="Times New Roman"/>
                <a:ea typeface="Times New Roman"/>
                <a:cs typeface="Times New Roman"/>
                <a:sym typeface="Times New Roman"/>
              </a:rPr>
              <a:t>are more popular and widespread, because they are general purpose, for example word processors or databases. </a:t>
            </a:r>
            <a:endParaRPr b="0" i="0" sz="22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Times New Roman"/>
                <a:ea typeface="Times New Roman"/>
                <a:cs typeface="Times New Roman"/>
                <a:sym typeface="Times New Roman"/>
              </a:rPr>
              <a:t>Vertical applications </a:t>
            </a:r>
            <a:r>
              <a:rPr b="0" i="0" lang="en-US" sz="2200" u="none" cap="none" strike="noStrike">
                <a:solidFill>
                  <a:srgbClr val="000000"/>
                </a:solidFill>
                <a:latin typeface="Times New Roman"/>
                <a:ea typeface="Times New Roman"/>
                <a:cs typeface="Times New Roman"/>
                <a:sym typeface="Times New Roman"/>
              </a:rPr>
              <a:t>are niche products, designed for a particular type of industry or business, or department within an organization. Integrated suites of software will try to handle every specific aspect possible of, for example, manufacturing or banking systems, or accounting, or customer service.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4" name="Google Shape;174;p59"/>
          <p:cNvSpPr/>
          <p:nvPr/>
        </p:nvSpPr>
        <p:spPr>
          <a:xfrm>
            <a:off x="-3548542" y="4726746"/>
            <a:ext cx="2576126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pic>
        <p:nvPicPr>
          <p:cNvPr descr="See the source image" id="175" name="Google Shape;175;p59"/>
          <p:cNvPicPr preferRelativeResize="0"/>
          <p:nvPr/>
        </p:nvPicPr>
        <p:blipFill rotWithShape="1">
          <a:blip r:embed="rId3">
            <a:alphaModFix/>
          </a:blip>
          <a:srcRect b="0" l="0" r="0" t="0"/>
          <a:stretch/>
        </p:blipFill>
        <p:spPr>
          <a:xfrm>
            <a:off x="1547447" y="121797"/>
            <a:ext cx="10185009" cy="731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0"/>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888888"/>
              </a:solidFill>
              <a:latin typeface="Calibri"/>
              <a:ea typeface="Calibri"/>
              <a:cs typeface="Calibri"/>
              <a:sym typeface="Calibri"/>
            </a:endParaRPr>
          </a:p>
        </p:txBody>
      </p:sp>
      <p:sp>
        <p:nvSpPr>
          <p:cNvPr id="181" name="Google Shape;181;p60"/>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82" name="Google Shape;182;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dk1"/>
                </a:solidFill>
              </a:rPr>
              <a:t>System Programming</a:t>
            </a:r>
            <a:endParaRPr/>
          </a:p>
        </p:txBody>
      </p:sp>
      <p:sp>
        <p:nvSpPr>
          <p:cNvPr id="183" name="Google Shape;183;p60"/>
          <p:cNvSpPr txBox="1"/>
          <p:nvPr>
            <p:ph idx="1" type="body"/>
          </p:nvPr>
        </p:nvSpPr>
        <p:spPr>
          <a:xfrm>
            <a:off x="914400" y="1447800"/>
            <a:ext cx="10363200" cy="38862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sz="1800"/>
              <a:t>System programming (or systems programming) is the activity of programming the system software. The primary distinguishing characteristic of systems programming when compared to application programming is that application programming aims to produce software which provides services to the user (e.g. word processor), whereas systems programming aims to produce software which provides services to the computer hardware (e.g. disk defragmenter). It requires a greater degree of hardware awareness.</a:t>
            </a:r>
            <a:endParaRPr/>
          </a:p>
          <a:p>
            <a:pPr indent="-342900" lvl="0" marL="457200" rtl="0" algn="just">
              <a:lnSpc>
                <a:spcPct val="90000"/>
              </a:lnSpc>
              <a:spcBef>
                <a:spcPts val="1000"/>
              </a:spcBef>
              <a:spcAft>
                <a:spcPts val="0"/>
              </a:spcAft>
              <a:buSzPts val="1800"/>
              <a:buChar char="•"/>
            </a:pPr>
            <a:r>
              <a:rPr lang="en-US" sz="1800"/>
              <a:t>An example is an operating system, which usually acts as the interface between the user, the application software, and computer hardware. The OS provides an environment that enables users to execute other programs efficiently. Comprising of a set of system programs, the operating system functions include storage management, file handling, memory management, CPU and device scheduling and management, error handling, process control and more.</a:t>
            </a:r>
            <a:endParaRPr b="1" sz="18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0" name="Google Shape;190;p61"/>
          <p:cNvSpPr/>
          <p:nvPr/>
        </p:nvSpPr>
        <p:spPr>
          <a:xfrm>
            <a:off x="801858" y="661183"/>
            <a:ext cx="11390142" cy="40626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none" cap="none" strike="noStrike">
                <a:solidFill>
                  <a:srgbClr val="000000"/>
                </a:solidFill>
                <a:latin typeface="Times New Roman"/>
                <a:ea typeface="Times New Roman"/>
                <a:cs typeface="Times New Roman"/>
                <a:sym typeface="Times New Roman"/>
              </a:rPr>
              <a:t>References</a:t>
            </a:r>
            <a:endParaRPr/>
          </a:p>
          <a:p>
            <a:pPr indent="0" lvl="0" marL="0" marR="0" rtl="0" algn="l">
              <a:lnSpc>
                <a:spcPct val="100000"/>
              </a:lnSpc>
              <a:spcBef>
                <a:spcPts val="0"/>
              </a:spcBef>
              <a:spcAft>
                <a:spcPts val="0"/>
              </a:spcAft>
              <a:buNone/>
            </a:pPr>
            <a:r>
              <a:t/>
            </a:r>
            <a:endParaRPr b="1" i="0" sz="4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Arial"/>
                <a:ea typeface="Arial"/>
                <a:cs typeface="Arial"/>
                <a:sym typeface="Arial"/>
                <a:hlinkClick r:id="rId3">
                  <a:extLst>
                    <a:ext uri="{A12FA001-AC4F-418D-AE19-62706E023703}">
                      <ahyp:hlinkClr val="tx"/>
                    </a:ext>
                  </a:extLst>
                </a:hlinkClick>
              </a:rPr>
              <a:t>Introduction to Computer Software PowerPoint Presentation, free download - ID:5644955 (slideserve.com)</a:t>
            </a:r>
            <a:endParaRPr b="0" i="0" sz="20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Arial"/>
                <a:ea typeface="Arial"/>
                <a:cs typeface="Arial"/>
                <a:sym typeface="Arial"/>
                <a:hlinkClick r:id="rId4">
                  <a:extLst>
                    <a:ext uri="{A12FA001-AC4F-418D-AE19-62706E023703}">
                      <ahyp:hlinkClr val="tx"/>
                    </a:ext>
                  </a:extLst>
                </a:hlinkClick>
              </a:rPr>
              <a:t>Introduction to software | computer Software (w3htmlschool.com)</a:t>
            </a:r>
            <a:endParaRPr b="0" i="0" sz="20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sng" cap="none" strike="noStrike">
                <a:solidFill>
                  <a:srgbClr val="000000"/>
                </a:solidFill>
                <a:latin typeface="Arial"/>
                <a:ea typeface="Arial"/>
                <a:cs typeface="Arial"/>
                <a:sym typeface="Arial"/>
                <a:hlinkClick r:id="rId5">
                  <a:extLst>
                    <a:ext uri="{A12FA001-AC4F-418D-AE19-62706E023703}">
                      <ahyp:hlinkClr val="tx"/>
                    </a:ext>
                  </a:extLst>
                </a:hlinkClick>
              </a:rPr>
              <a:t>Types of Software – GeeksforGeeks</a:t>
            </a:r>
            <a:endParaRPr b="0" i="0" sz="20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1"/>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196" name="Google Shape;196;p21"/>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197" name="Google Shape;197;p21"/>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198" name="Google Shape;198;p21"/>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199" name="Google Shape;199;p21"/>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200" name="Google Shape;200;p21"/>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 name="Google Shape;202;p21"/>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03" name="Google Shape;203;p21"/>
          <p:cNvGrpSpPr/>
          <p:nvPr/>
        </p:nvGrpSpPr>
        <p:grpSpPr>
          <a:xfrm>
            <a:off x="237520" y="152400"/>
            <a:ext cx="410563" cy="1612900"/>
            <a:chOff x="83821" y="0"/>
            <a:chExt cx="219636" cy="903079"/>
          </a:xfrm>
        </p:grpSpPr>
        <p:sp>
          <p:nvSpPr>
            <p:cNvPr id="204" name="Google Shape;204;p21"/>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p21"/>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21"/>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07" name="Google Shape;20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rgbClr val="888888"/>
                </a:solidFill>
              </a:rPr>
              <a:t>‹#›</a:t>
            </a:fld>
            <a:endParaRPr>
              <a:solidFill>
                <a:srgbClr val="888888"/>
              </a:solidFill>
            </a:endParaRPr>
          </a:p>
        </p:txBody>
      </p:sp>
      <p:pic>
        <p:nvPicPr>
          <p:cNvPr descr="rId1" id="208" name="Google Shape;208;p21"/>
          <p:cNvPicPr preferRelativeResize="0"/>
          <p:nvPr/>
        </p:nvPicPr>
        <p:blipFill rotWithShape="1">
          <a:blip r:embed="rId3">
            <a:alphaModFix/>
          </a:blip>
          <a:srcRect b="0" l="0" r="0" t="0"/>
          <a:stretch/>
        </p:blipFill>
        <p:spPr>
          <a:xfrm>
            <a:off x="88900" y="228600"/>
            <a:ext cx="177800" cy="1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0361"/>
            <a:ext cx="10515600" cy="127952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lang="en-US">
                <a:latin typeface="Times New Roman"/>
                <a:ea typeface="Times New Roman"/>
                <a:cs typeface="Times New Roman"/>
                <a:sym typeface="Times New Roman"/>
              </a:rPr>
              <a:t>Chapter-1</a:t>
            </a:r>
            <a:br>
              <a:rPr lang="en-US">
                <a:latin typeface="Times New Roman"/>
                <a:ea typeface="Times New Roman"/>
                <a:cs typeface="Times New Roman"/>
                <a:sym typeface="Times New Roman"/>
              </a:rPr>
            </a:br>
            <a:r>
              <a:rPr lang="en-US"/>
              <a:t>Overview of System Software</a:t>
            </a:r>
            <a:endParaRPr>
              <a:latin typeface="Times New Roman"/>
              <a:ea typeface="Times New Roman"/>
              <a:cs typeface="Times New Roman"/>
              <a:sym typeface="Times New Roman"/>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400"/>
              <a:buChar char="•"/>
            </a:pPr>
            <a:r>
              <a:rPr lang="en-US"/>
              <a:t>Introduction</a:t>
            </a:r>
            <a:endParaRPr/>
          </a:p>
          <a:p>
            <a:pPr indent="-228600" lvl="0" marL="228600" rtl="0" algn="l">
              <a:lnSpc>
                <a:spcPct val="150000"/>
              </a:lnSpc>
              <a:spcBef>
                <a:spcPts val="0"/>
              </a:spcBef>
              <a:spcAft>
                <a:spcPts val="0"/>
              </a:spcAft>
              <a:buSzPts val="2400"/>
              <a:buChar char="•"/>
            </a:pPr>
            <a:r>
              <a:rPr lang="en-US"/>
              <a:t>Software</a:t>
            </a:r>
            <a:endParaRPr/>
          </a:p>
          <a:p>
            <a:pPr indent="-228600" lvl="0" marL="228600" rtl="0" algn="l">
              <a:lnSpc>
                <a:spcPct val="150000"/>
              </a:lnSpc>
              <a:spcBef>
                <a:spcPts val="0"/>
              </a:spcBef>
              <a:spcAft>
                <a:spcPts val="0"/>
              </a:spcAft>
              <a:buSzPts val="2400"/>
              <a:buChar char="•"/>
            </a:pPr>
            <a:r>
              <a:rPr lang="en-US"/>
              <a:t>Software Hierarchy</a:t>
            </a:r>
            <a:endParaRPr/>
          </a:p>
          <a:p>
            <a:pPr indent="-228600" lvl="0" marL="228600" rtl="0" algn="l">
              <a:lnSpc>
                <a:spcPct val="150000"/>
              </a:lnSpc>
              <a:spcBef>
                <a:spcPts val="0"/>
              </a:spcBef>
              <a:spcAft>
                <a:spcPts val="0"/>
              </a:spcAft>
              <a:buSzPts val="2400"/>
              <a:buChar char="•"/>
            </a:pPr>
            <a:r>
              <a:rPr lang="en-US"/>
              <a:t>System Programming</a:t>
            </a:r>
            <a:endParaRPr/>
          </a:p>
        </p:txBody>
      </p:sp>
      <p:sp>
        <p:nvSpPr>
          <p:cNvPr id="108" name="Google Shape;108;p3"/>
          <p:cNvSpPr/>
          <p:nvPr/>
        </p:nvSpPr>
        <p:spPr>
          <a:xfrm>
            <a:off x="838200" y="1803400"/>
            <a:ext cx="10515600" cy="4368800"/>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807720" y="390841"/>
            <a:ext cx="10515600" cy="1263651"/>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a:t>
            </a:r>
            <a:endParaRPr b="0" i="0" sz="1800" u="none" cap="none" strike="noStrike">
              <a:solidFill>
                <a:schemeClr val="dk1"/>
              </a:solidFill>
              <a:latin typeface="Calibri"/>
              <a:ea typeface="Calibri"/>
              <a:cs typeface="Calibri"/>
              <a:sym typeface="Calibri"/>
            </a:endParaRPr>
          </a:p>
        </p:txBody>
      </p:sp>
      <p:sp>
        <p:nvSpPr>
          <p:cNvPr id="111" name="Google Shape;11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e84802b53_1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000">
                <a:solidFill>
                  <a:schemeClr val="dk1"/>
                </a:solidFill>
              </a:rPr>
              <a:t>Introduction-Software</a:t>
            </a:r>
            <a:endParaRPr b="1" sz="4000">
              <a:latin typeface="Times New Roman"/>
              <a:ea typeface="Times New Roman"/>
              <a:cs typeface="Times New Roman"/>
              <a:sym typeface="Times New Roman"/>
            </a:endParaRPr>
          </a:p>
        </p:txBody>
      </p:sp>
      <p:sp>
        <p:nvSpPr>
          <p:cNvPr id="118" name="Google Shape;118;gde84802b53_1_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Software means computer instructions or data. Anything that can be stored electronically is software, in contrast to storage devices and display devices which are called hardware. </a:t>
            </a:r>
            <a:endParaRPr/>
          </a:p>
          <a:p>
            <a:pPr indent="-342900" lvl="0" marL="457200" rtl="0" algn="just">
              <a:lnSpc>
                <a:spcPct val="90000"/>
              </a:lnSpc>
              <a:spcBef>
                <a:spcPts val="1000"/>
              </a:spcBef>
              <a:spcAft>
                <a:spcPts val="0"/>
              </a:spcAft>
              <a:buSzPts val="1800"/>
              <a:buChar char="•"/>
            </a:pPr>
            <a:r>
              <a:rPr lang="en-US"/>
              <a:t>A computer system consists of two components; Hardware (the physical component of which includes keyboard, mouse, printer etc) and the software (the electronic  working components). Hence, software is indispensable for any computer system</a:t>
            </a:r>
            <a:endParaRPr/>
          </a:p>
          <a:p>
            <a:pPr indent="0" lvl="0" marL="0" rtl="0" algn="l">
              <a:lnSpc>
                <a:spcPct val="90000"/>
              </a:lnSpc>
              <a:spcBef>
                <a:spcPts val="1000"/>
              </a:spcBef>
              <a:spcAft>
                <a:spcPts val="0"/>
              </a:spcAft>
              <a:buSzPts val="1800"/>
              <a:buNone/>
            </a:pPr>
            <a:r>
              <a:t/>
            </a:r>
            <a:endParaRPr/>
          </a:p>
        </p:txBody>
      </p:sp>
      <p:sp>
        <p:nvSpPr>
          <p:cNvPr id="119" name="Google Shape;119;gde84802b53_1_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ee the source image" id="125" name="Google Shape;125;p51"/>
          <p:cNvPicPr preferRelativeResize="0"/>
          <p:nvPr/>
        </p:nvPicPr>
        <p:blipFill rotWithShape="1">
          <a:blip r:embed="rId3">
            <a:alphaModFix/>
          </a:blip>
          <a:srcRect b="0" l="0" r="0" t="0"/>
          <a:stretch/>
        </p:blipFill>
        <p:spPr>
          <a:xfrm>
            <a:off x="1132764" y="464025"/>
            <a:ext cx="9335069" cy="58044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1" name="Google Shape;131;p52"/>
          <p:cNvSpPr/>
          <p:nvPr/>
        </p:nvSpPr>
        <p:spPr>
          <a:xfrm>
            <a:off x="668740" y="95535"/>
            <a:ext cx="11523260" cy="75559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none" cap="none" strike="noStrike">
                <a:solidFill>
                  <a:schemeClr val="dk1"/>
                </a:solidFill>
                <a:latin typeface="Arial"/>
                <a:ea typeface="Arial"/>
                <a:cs typeface="Arial"/>
                <a:sym typeface="Arial"/>
              </a:rPr>
              <a:t>Categories of Software</a:t>
            </a:r>
            <a:endParaRPr/>
          </a:p>
          <a:p>
            <a:pPr indent="0" lvl="0" marL="0" marR="0" rtl="0" algn="l">
              <a:lnSpc>
                <a:spcPct val="100000"/>
              </a:lnSpc>
              <a:spcBef>
                <a:spcPts val="0"/>
              </a:spcBef>
              <a:spcAft>
                <a:spcPts val="0"/>
              </a:spcAft>
              <a:buNone/>
            </a:pPr>
            <a:r>
              <a:t/>
            </a:r>
            <a:endParaRPr b="1" i="0" sz="4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Software is categorized into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Systems software and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Applications software.</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Development Software</a:t>
            </a:r>
            <a:endParaRPr b="0" i="0" sz="2000" u="none" cap="none" strike="noStrike">
              <a:solidFill>
                <a:srgbClr val="000000"/>
              </a:solidFill>
              <a:latin typeface="Times New Roman"/>
              <a:ea typeface="Times New Roman"/>
              <a:cs typeface="Times New Roman"/>
              <a:sym typeface="Times New Roman"/>
            </a:endParaRPr>
          </a:p>
          <a:p>
            <a:pPr indent="0" lvl="1" marL="0" marR="0" rtl="0" algn="just">
              <a:lnSpc>
                <a:spcPct val="100000"/>
              </a:lnSpc>
              <a:spcBef>
                <a:spcPts val="580"/>
              </a:spcBef>
              <a:spcAft>
                <a:spcPts val="0"/>
              </a:spcAft>
              <a:buNone/>
            </a:pPr>
            <a:r>
              <a:rPr b="0" i="0" lang="en-US" sz="2000" u="none" cap="none" strike="noStrike">
                <a:solidFill>
                  <a:srgbClr val="000000"/>
                </a:solidFill>
                <a:latin typeface="Times New Roman"/>
                <a:ea typeface="Times New Roman"/>
                <a:cs typeface="Times New Roman"/>
                <a:sym typeface="Times New Roman"/>
              </a:rPr>
              <a:t>-Systems Software refers to set of programs that coordinates activities and functions of the hardware and various other programs.It is  operating system and all utility programs that manage computer resources at a low level.</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 systems software consists of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operating systems </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Utility systems</a:t>
            </a:r>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Devices drivers and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programming languages.</a:t>
            </a:r>
            <a:endParaRPr/>
          </a:p>
          <a:p>
            <a:pPr indent="0" lvl="0" marL="0" marR="0" rtl="0" algn="just">
              <a:lnSpc>
                <a:spcPct val="100000"/>
              </a:lnSpc>
              <a:spcBef>
                <a:spcPts val="0"/>
              </a:spcBef>
              <a:spcAft>
                <a:spcPts val="0"/>
              </a:spcAft>
              <a:buNone/>
            </a:pPr>
            <a:r>
              <a:rPr b="1" lang="en-US" sz="2000">
                <a:latin typeface="Times New Roman"/>
                <a:ea typeface="Times New Roman"/>
                <a:cs typeface="Times New Roman"/>
                <a:sym typeface="Times New Roman"/>
              </a:rPr>
              <a:t>O</a:t>
            </a:r>
            <a:r>
              <a:rPr b="1" i="0" lang="en-US" sz="2000" u="none" cap="none" strike="noStrike">
                <a:solidFill>
                  <a:srgbClr val="000000"/>
                </a:solidFill>
                <a:latin typeface="Times New Roman"/>
                <a:ea typeface="Times New Roman"/>
                <a:cs typeface="Times New Roman"/>
                <a:sym typeface="Times New Roman"/>
              </a:rPr>
              <a:t>perating system </a:t>
            </a:r>
            <a:r>
              <a:rPr b="0" i="0" lang="en-US" sz="2000" u="none" cap="none" strike="noStrike">
                <a:solidFill>
                  <a:srgbClr val="000000"/>
                </a:solidFill>
                <a:latin typeface="Times New Roman"/>
                <a:ea typeface="Times New Roman"/>
                <a:cs typeface="Times New Roman"/>
                <a:sym typeface="Times New Roman"/>
              </a:rPr>
              <a:t> refers to the system which runs a computer.  Operating systems consist of the master system of programs that manage the basic operations of the computer.. Examples of OS for the PC include Windows, Unix etc.</a:t>
            </a:r>
            <a:endParaRPr/>
          </a:p>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Utility Software</a:t>
            </a:r>
            <a:r>
              <a:rPr b="0" i="0" lang="en-US" sz="2000" u="none" cap="none" strike="noStrike">
                <a:solidFill>
                  <a:srgbClr val="000000"/>
                </a:solidFill>
                <a:latin typeface="Times New Roman"/>
                <a:ea typeface="Times New Roman"/>
                <a:cs typeface="Times New Roman"/>
                <a:sym typeface="Times New Roman"/>
              </a:rPr>
              <a:t>- Utility software (a type of system software) is designed to help you monitor and configure settings for your computer system equipment, the operating system, or application software.  A desktop widget is a specialized utility program that appears on a computer’s screen-based desktop</a:t>
            </a:r>
            <a:endParaRPr/>
          </a:p>
          <a:p>
            <a:pPr indent="0" lvl="0" marL="0" marR="0" rtl="0" algn="l">
              <a:lnSpc>
                <a:spcPct val="100000"/>
              </a:lnSpc>
              <a:spcBef>
                <a:spcPts val="0"/>
              </a:spcBef>
              <a:spcAft>
                <a:spcPts val="0"/>
              </a:spcAft>
              <a:buNone/>
            </a:pPr>
            <a:r>
              <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3"/>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888888"/>
              </a:solidFill>
              <a:latin typeface="Calibri"/>
              <a:ea typeface="Calibri"/>
              <a:cs typeface="Calibri"/>
              <a:sym typeface="Calibri"/>
            </a:endParaRPr>
          </a:p>
        </p:txBody>
      </p:sp>
      <p:sp>
        <p:nvSpPr>
          <p:cNvPr id="137" name="Google Shape;137;p53"/>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38" name="Google Shape;138;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dk1"/>
                </a:solidFill>
              </a:rPr>
              <a:t>Systems Software</a:t>
            </a:r>
            <a:endParaRPr/>
          </a:p>
        </p:txBody>
      </p:sp>
      <p:sp>
        <p:nvSpPr>
          <p:cNvPr id="139" name="Google Shape;139;p53"/>
          <p:cNvSpPr txBox="1"/>
          <p:nvPr>
            <p:ph idx="1" type="body"/>
          </p:nvPr>
        </p:nvSpPr>
        <p:spPr>
          <a:xfrm>
            <a:off x="1524000" y="1447800"/>
            <a:ext cx="9347200" cy="44958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sz="2200">
                <a:latin typeface="Times New Roman"/>
                <a:ea typeface="Times New Roman"/>
                <a:cs typeface="Times New Roman"/>
                <a:sym typeface="Times New Roman"/>
              </a:rPr>
              <a:t>Device Drivers</a:t>
            </a:r>
            <a:r>
              <a:rPr lang="en-US" sz="2200">
                <a:latin typeface="Times New Roman"/>
                <a:ea typeface="Times New Roman"/>
                <a:cs typeface="Times New Roman"/>
                <a:sym typeface="Times New Roman"/>
              </a:rPr>
              <a:t> .  A device driver is software that helps a peripheral device establish communication with a computer. Eg., Windows Device Manager.</a:t>
            </a:r>
            <a:endParaRPr/>
          </a:p>
          <a:p>
            <a:pPr indent="-274320" lvl="1" marL="274320" rtl="0" algn="just">
              <a:lnSpc>
                <a:spcPct val="90000"/>
              </a:lnSpc>
              <a:spcBef>
                <a:spcPts val="580"/>
              </a:spcBef>
              <a:spcAft>
                <a:spcPts val="0"/>
              </a:spcAft>
              <a:buClr>
                <a:schemeClr val="accent1"/>
              </a:buClr>
              <a:buSzPts val="1800"/>
              <a:buChar char="•"/>
            </a:pPr>
            <a:r>
              <a:rPr lang="en-US" sz="2200">
                <a:latin typeface="Times New Roman"/>
                <a:ea typeface="Times New Roman"/>
                <a:cs typeface="Times New Roman"/>
                <a:sym typeface="Times New Roman"/>
              </a:rPr>
              <a:t>The Programming Languages refers to c</a:t>
            </a:r>
            <a:r>
              <a:rPr lang="en-US">
                <a:latin typeface="Times New Roman"/>
                <a:ea typeface="Times New Roman"/>
                <a:cs typeface="Times New Roman"/>
                <a:sym typeface="Times New Roman"/>
              </a:rPr>
              <a:t>oding schemes used to write both systems and application software</a:t>
            </a:r>
            <a:endParaRPr sz="22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2200">
                <a:latin typeface="Times New Roman"/>
                <a:ea typeface="Times New Roman"/>
                <a:cs typeface="Times New Roman"/>
                <a:sym typeface="Times New Roman"/>
              </a:rPr>
              <a:t>Hence, systems software refers to the operating system and all utility programs that manage computer resources at a low level. The system software serves the application, which in turn serves the user.</a:t>
            </a:r>
            <a:endParaRPr/>
          </a:p>
          <a:p>
            <a:pPr indent="-342900" lvl="0" marL="457200" rtl="0" algn="just">
              <a:lnSpc>
                <a:spcPct val="90000"/>
              </a:lnSpc>
              <a:spcBef>
                <a:spcPts val="1000"/>
              </a:spcBef>
              <a:spcAft>
                <a:spcPts val="0"/>
              </a:spcAft>
              <a:buSzPts val="1800"/>
              <a:buChar char="•"/>
            </a:pPr>
            <a:r>
              <a:rPr b="1" lang="en-US" sz="2400">
                <a:latin typeface="Times New Roman"/>
                <a:ea typeface="Times New Roman"/>
                <a:cs typeface="Times New Roman"/>
                <a:sym typeface="Times New Roman"/>
              </a:rPr>
              <a:t>Systems software:</a:t>
            </a:r>
            <a:r>
              <a:rPr i="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coordinates the activities and functions of hardware and programs</a:t>
            </a:r>
            <a:endParaRPr/>
          </a:p>
          <a:p>
            <a:pPr indent="-228600" lvl="0" marL="457200" rtl="0" algn="just">
              <a:lnSpc>
                <a:spcPct val="90000"/>
              </a:lnSpc>
              <a:spcBef>
                <a:spcPts val="1000"/>
              </a:spcBef>
              <a:spcAft>
                <a:spcPts val="0"/>
              </a:spcAft>
              <a:buSzPts val="1800"/>
              <a:buNone/>
            </a:pPr>
            <a:r>
              <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4"/>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888888"/>
              </a:solidFill>
              <a:latin typeface="Calibri"/>
              <a:ea typeface="Calibri"/>
              <a:cs typeface="Calibri"/>
              <a:sym typeface="Calibri"/>
            </a:endParaRPr>
          </a:p>
        </p:txBody>
      </p:sp>
      <p:sp>
        <p:nvSpPr>
          <p:cNvPr id="145" name="Google Shape;145;p54"/>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46" name="Google Shape;146;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dk1"/>
                </a:solidFill>
              </a:rPr>
              <a:t>Operating Systems Functions</a:t>
            </a:r>
            <a:endParaRPr/>
          </a:p>
        </p:txBody>
      </p:sp>
      <p:sp>
        <p:nvSpPr>
          <p:cNvPr id="147" name="Google Shape;147;p54"/>
          <p:cNvSpPr txBox="1"/>
          <p:nvPr>
            <p:ph idx="1" type="body"/>
          </p:nvPr>
        </p:nvSpPr>
        <p:spPr>
          <a:xfrm>
            <a:off x="914400" y="1447800"/>
            <a:ext cx="10363200" cy="3886200"/>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just">
              <a:lnSpc>
                <a:spcPct val="90000"/>
              </a:lnSpc>
              <a:spcBef>
                <a:spcPts val="1000"/>
              </a:spcBef>
              <a:spcAft>
                <a:spcPts val="0"/>
              </a:spcAft>
              <a:buSzPct val="69498"/>
              <a:buFont typeface="Times New Roman"/>
              <a:buAutoNum type="arabicPeriod"/>
            </a:pPr>
            <a:r>
              <a:rPr lang="en-US">
                <a:latin typeface="Times New Roman"/>
                <a:ea typeface="Times New Roman"/>
                <a:cs typeface="Times New Roman"/>
                <a:sym typeface="Times New Roman"/>
              </a:rPr>
              <a:t>User interface and input/output management</a:t>
            </a:r>
            <a:endParaRPr/>
          </a:p>
          <a:p>
            <a:pPr indent="-342900" lvl="1" marL="914400" rtl="0" algn="just">
              <a:lnSpc>
                <a:spcPct val="90000"/>
              </a:lnSpc>
              <a:spcBef>
                <a:spcPts val="500"/>
              </a:spcBef>
              <a:spcAft>
                <a:spcPts val="0"/>
              </a:spcAft>
              <a:buSzPct val="81081"/>
              <a:buChar char="•"/>
            </a:pPr>
            <a:r>
              <a:rPr lang="en-US">
                <a:latin typeface="Times New Roman"/>
                <a:ea typeface="Times New Roman"/>
                <a:cs typeface="Times New Roman"/>
                <a:sym typeface="Times New Roman"/>
              </a:rPr>
              <a:t>User interface: allows individuals to access and command the computer system</a:t>
            </a:r>
            <a:endParaRPr/>
          </a:p>
          <a:p>
            <a:pPr indent="-342900" lvl="1" marL="914400" rtl="0" algn="just">
              <a:lnSpc>
                <a:spcPct val="90000"/>
              </a:lnSpc>
              <a:spcBef>
                <a:spcPts val="500"/>
              </a:spcBef>
              <a:spcAft>
                <a:spcPts val="0"/>
              </a:spcAft>
              <a:buSzPct val="81081"/>
              <a:buChar char="•"/>
            </a:pPr>
            <a:r>
              <a:rPr lang="en-US">
                <a:latin typeface="Times New Roman"/>
                <a:ea typeface="Times New Roman"/>
                <a:cs typeface="Times New Roman"/>
                <a:sym typeface="Times New Roman"/>
              </a:rPr>
              <a:t>Command-based user interface: requires that text commands be given to the computer to perform basic activities</a:t>
            </a:r>
            <a:endParaRPr/>
          </a:p>
          <a:p>
            <a:pPr indent="-342900" lvl="1" marL="914400" rtl="0" algn="just">
              <a:lnSpc>
                <a:spcPct val="90000"/>
              </a:lnSpc>
              <a:spcBef>
                <a:spcPts val="500"/>
              </a:spcBef>
              <a:spcAft>
                <a:spcPts val="0"/>
              </a:spcAft>
              <a:buSzPct val="81081"/>
              <a:buChar char="•"/>
            </a:pPr>
            <a:r>
              <a:rPr lang="en-US">
                <a:latin typeface="Times New Roman"/>
                <a:ea typeface="Times New Roman"/>
                <a:cs typeface="Times New Roman"/>
                <a:sym typeface="Times New Roman"/>
              </a:rPr>
              <a:t>Graphical user interface (GUI): uses i</a:t>
            </a:r>
            <a:r>
              <a:rPr lang="en-US">
                <a:latin typeface="Times New Roman"/>
                <a:ea typeface="Times New Roman"/>
                <a:cs typeface="Times New Roman"/>
                <a:sym typeface="Times New Roman"/>
              </a:rPr>
              <a:t>cons and menus displayed on screen to send commands to the computer system</a:t>
            </a:r>
            <a:endParaRPr/>
          </a:p>
          <a:p>
            <a:pPr indent="-514350" lvl="0" marL="514350" rtl="0" algn="just">
              <a:lnSpc>
                <a:spcPct val="90000"/>
              </a:lnSpc>
              <a:spcBef>
                <a:spcPts val="1000"/>
              </a:spcBef>
              <a:spcAft>
                <a:spcPts val="0"/>
              </a:spcAft>
              <a:buSzPct val="69498"/>
              <a:buFont typeface="Times New Roman"/>
              <a:buAutoNum type="arabicPeriod"/>
            </a:pPr>
            <a:r>
              <a:rPr lang="en-US">
                <a:latin typeface="Times New Roman"/>
                <a:ea typeface="Times New Roman"/>
                <a:cs typeface="Times New Roman"/>
                <a:sym typeface="Times New Roman"/>
              </a:rPr>
              <a:t>Hardware independence</a:t>
            </a:r>
            <a:endParaRPr/>
          </a:p>
          <a:p>
            <a:pPr indent="-342900" lvl="1" marL="914400" rtl="0" algn="just">
              <a:lnSpc>
                <a:spcPct val="90000"/>
              </a:lnSpc>
              <a:spcBef>
                <a:spcPts val="500"/>
              </a:spcBef>
              <a:spcAft>
                <a:spcPts val="0"/>
              </a:spcAft>
              <a:buSzPct val="81081"/>
              <a:buChar char="•"/>
            </a:pPr>
            <a:r>
              <a:rPr lang="en-US">
                <a:latin typeface="Times New Roman"/>
                <a:ea typeface="Times New Roman"/>
                <a:cs typeface="Times New Roman"/>
                <a:sym typeface="Times New Roman"/>
              </a:rPr>
              <a:t>Application program interface (API): allows applications to make use of the operating system</a:t>
            </a:r>
            <a:endParaRPr/>
          </a:p>
          <a:p>
            <a:pPr indent="-514350" lvl="0" marL="514350" rtl="0" algn="just">
              <a:lnSpc>
                <a:spcPct val="90000"/>
              </a:lnSpc>
              <a:spcBef>
                <a:spcPts val="1000"/>
              </a:spcBef>
              <a:spcAft>
                <a:spcPts val="0"/>
              </a:spcAft>
              <a:buSzPct val="69498"/>
              <a:buFont typeface="Times New Roman"/>
              <a:buAutoNum type="arabicPeriod"/>
            </a:pPr>
            <a:r>
              <a:rPr lang="en-US">
                <a:latin typeface="Times New Roman"/>
                <a:ea typeface="Times New Roman"/>
                <a:cs typeface="Times New Roman"/>
                <a:sym typeface="Times New Roman"/>
              </a:rPr>
              <a:t>Memory management</a:t>
            </a:r>
            <a:endParaRPr/>
          </a:p>
          <a:p>
            <a:pPr indent="-342900" lvl="1" marL="914400" rtl="0" algn="just">
              <a:lnSpc>
                <a:spcPct val="90000"/>
              </a:lnSpc>
              <a:spcBef>
                <a:spcPts val="500"/>
              </a:spcBef>
              <a:spcAft>
                <a:spcPts val="0"/>
              </a:spcAft>
              <a:buSzPct val="81081"/>
              <a:buChar char="•"/>
            </a:pPr>
            <a:r>
              <a:rPr lang="en-US">
                <a:latin typeface="Times New Roman"/>
                <a:ea typeface="Times New Roman"/>
                <a:cs typeface="Times New Roman"/>
                <a:sym typeface="Times New Roman"/>
              </a:rPr>
              <a:t>Control how memory is accessed and maximize available memory and storage</a:t>
            </a:r>
            <a:endParaRPr/>
          </a:p>
          <a:p>
            <a:pPr indent="-228600" lvl="0" marL="457200" rtl="0" algn="l">
              <a:lnSpc>
                <a:spcPct val="90000"/>
              </a:lnSpc>
              <a:spcBef>
                <a:spcPts val="1000"/>
              </a:spcBef>
              <a:spcAft>
                <a:spcPts val="0"/>
              </a:spcAft>
              <a:buClr>
                <a:schemeClr val="dk1"/>
              </a:buClr>
              <a:buSzPct val="108108"/>
              <a:buNone/>
            </a:pPr>
            <a:r>
              <a:t/>
            </a:r>
            <a:endParaRPr b="1"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5"/>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888888"/>
              </a:solidFill>
              <a:latin typeface="Calibri"/>
              <a:ea typeface="Calibri"/>
              <a:cs typeface="Calibri"/>
              <a:sym typeface="Calibri"/>
            </a:endParaRPr>
          </a:p>
        </p:txBody>
      </p:sp>
      <p:sp>
        <p:nvSpPr>
          <p:cNvPr id="153" name="Google Shape;153;p55"/>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54" name="Google Shape;154;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dk1"/>
                </a:solidFill>
              </a:rPr>
              <a:t>Operating Systems Functions</a:t>
            </a:r>
            <a:endParaRPr/>
          </a:p>
        </p:txBody>
      </p:sp>
      <p:sp>
        <p:nvSpPr>
          <p:cNvPr id="155" name="Google Shape;155;p55"/>
          <p:cNvSpPr txBox="1"/>
          <p:nvPr>
            <p:ph idx="1" type="body"/>
          </p:nvPr>
        </p:nvSpPr>
        <p:spPr>
          <a:xfrm>
            <a:off x="1524000" y="1600200"/>
            <a:ext cx="9347200" cy="3886200"/>
          </a:xfrm>
          <a:prstGeom prst="rect">
            <a:avLst/>
          </a:prstGeom>
          <a:noFill/>
          <a:ln>
            <a:noFill/>
          </a:ln>
        </p:spPr>
        <p:txBody>
          <a:bodyPr anchorCtr="0" anchor="t" bIns="45700" lIns="91425" spcFirstLastPara="1" rIns="91425" wrap="square" tIns="45700">
            <a:normAutofit fontScale="70000" lnSpcReduction="20000"/>
          </a:bodyPr>
          <a:lstStyle/>
          <a:p>
            <a:pPr indent="-514350" lvl="0" marL="514350" rtl="0" algn="just">
              <a:lnSpc>
                <a:spcPct val="90000"/>
              </a:lnSpc>
              <a:spcBef>
                <a:spcPts val="1000"/>
              </a:spcBef>
              <a:spcAft>
                <a:spcPts val="0"/>
              </a:spcAft>
              <a:buSzPct val="91836"/>
              <a:buFont typeface="Times New Roman"/>
              <a:buAutoNum type="arabicPeriod" startAt="4"/>
            </a:pPr>
            <a:r>
              <a:rPr lang="en-US">
                <a:latin typeface="Times New Roman"/>
                <a:ea typeface="Times New Roman"/>
                <a:cs typeface="Times New Roman"/>
                <a:sym typeface="Times New Roman"/>
              </a:rPr>
              <a:t>Processing tasks</a:t>
            </a:r>
            <a:endParaRPr/>
          </a:p>
          <a:p>
            <a:pPr indent="-342900" lvl="1" marL="914400" rtl="0" algn="just">
              <a:lnSpc>
                <a:spcPct val="90000"/>
              </a:lnSpc>
              <a:spcBef>
                <a:spcPts val="500"/>
              </a:spcBef>
              <a:spcAft>
                <a:spcPts val="0"/>
              </a:spcAft>
              <a:buSzPct val="107142"/>
              <a:buChar char="•"/>
            </a:pPr>
            <a:r>
              <a:rPr b="1" lang="en-US">
                <a:latin typeface="Times New Roman"/>
                <a:ea typeface="Times New Roman"/>
                <a:cs typeface="Times New Roman"/>
                <a:sym typeface="Times New Roman"/>
              </a:rPr>
              <a:t>Multitasking: </a:t>
            </a:r>
            <a:r>
              <a:rPr lang="en-US">
                <a:latin typeface="Times New Roman"/>
                <a:ea typeface="Times New Roman"/>
                <a:cs typeface="Times New Roman"/>
                <a:sym typeface="Times New Roman"/>
              </a:rPr>
              <a:t>more than one program can run at the same time</a:t>
            </a:r>
            <a:endParaRPr/>
          </a:p>
          <a:p>
            <a:pPr indent="-342900" lvl="1" marL="914400" rtl="0" algn="just">
              <a:lnSpc>
                <a:spcPct val="90000"/>
              </a:lnSpc>
              <a:spcBef>
                <a:spcPts val="500"/>
              </a:spcBef>
              <a:spcAft>
                <a:spcPts val="0"/>
              </a:spcAft>
              <a:buSzPct val="107142"/>
              <a:buChar char="•"/>
            </a:pPr>
            <a:r>
              <a:rPr b="1" lang="en-US">
                <a:latin typeface="Times New Roman"/>
                <a:ea typeface="Times New Roman"/>
                <a:cs typeface="Times New Roman"/>
                <a:sym typeface="Times New Roman"/>
              </a:rPr>
              <a:t>Time-sharing:</a:t>
            </a:r>
            <a:r>
              <a:rPr lang="en-US">
                <a:latin typeface="Times New Roman"/>
                <a:ea typeface="Times New Roman"/>
                <a:cs typeface="Times New Roman"/>
                <a:sym typeface="Times New Roman"/>
              </a:rPr>
              <a:t> allows more than one person to use a computer system at the same time</a:t>
            </a:r>
            <a:endParaRPr/>
          </a:p>
          <a:p>
            <a:pPr indent="-342900" lvl="1" marL="914400" rtl="0" algn="just">
              <a:lnSpc>
                <a:spcPct val="90000"/>
              </a:lnSpc>
              <a:spcBef>
                <a:spcPts val="500"/>
              </a:spcBef>
              <a:spcAft>
                <a:spcPts val="0"/>
              </a:spcAft>
              <a:buSzPct val="107142"/>
              <a:buChar char="•"/>
            </a:pPr>
            <a:r>
              <a:rPr b="1" lang="en-US">
                <a:latin typeface="Times New Roman"/>
                <a:ea typeface="Times New Roman"/>
                <a:cs typeface="Times New Roman"/>
                <a:sym typeface="Times New Roman"/>
              </a:rPr>
              <a:t>Scalability:</a:t>
            </a:r>
            <a:r>
              <a:rPr lang="en-US">
                <a:latin typeface="Times New Roman"/>
                <a:ea typeface="Times New Roman"/>
                <a:cs typeface="Times New Roman"/>
                <a:sym typeface="Times New Roman"/>
              </a:rPr>
              <a:t> ability of the computer to handle an increasing number of concurrent users smoothly</a:t>
            </a:r>
            <a:endParaRPr/>
          </a:p>
          <a:p>
            <a:pPr indent="-514350" lvl="0" marL="514350" rtl="0" algn="just">
              <a:lnSpc>
                <a:spcPct val="90000"/>
              </a:lnSpc>
              <a:spcBef>
                <a:spcPts val="1000"/>
              </a:spcBef>
              <a:spcAft>
                <a:spcPts val="0"/>
              </a:spcAft>
              <a:buSzPct val="91836"/>
              <a:buFont typeface="Times New Roman"/>
              <a:buAutoNum type="arabicPeriod" startAt="4"/>
            </a:pPr>
            <a:r>
              <a:rPr lang="en-US">
                <a:latin typeface="Times New Roman"/>
                <a:ea typeface="Times New Roman"/>
                <a:cs typeface="Times New Roman"/>
                <a:sym typeface="Times New Roman"/>
              </a:rPr>
              <a:t>Networking capability</a:t>
            </a:r>
            <a:endParaRPr/>
          </a:p>
          <a:p>
            <a:pPr indent="-342900" lvl="1" marL="914400" rtl="0" algn="just">
              <a:lnSpc>
                <a:spcPct val="90000"/>
              </a:lnSpc>
              <a:spcBef>
                <a:spcPts val="500"/>
              </a:spcBef>
              <a:spcAft>
                <a:spcPts val="0"/>
              </a:spcAft>
              <a:buSzPct val="107142"/>
              <a:buChar char="•"/>
            </a:pPr>
            <a:r>
              <a:rPr lang="en-US">
                <a:latin typeface="Times New Roman"/>
                <a:ea typeface="Times New Roman"/>
                <a:cs typeface="Times New Roman"/>
                <a:sym typeface="Times New Roman"/>
              </a:rPr>
              <a:t>Features and capabilities of the OS that aid users in connecting to a computer network</a:t>
            </a:r>
            <a:endParaRPr/>
          </a:p>
          <a:p>
            <a:pPr indent="-514350" lvl="0" marL="514350" rtl="0" algn="just">
              <a:lnSpc>
                <a:spcPct val="90000"/>
              </a:lnSpc>
              <a:spcBef>
                <a:spcPts val="1000"/>
              </a:spcBef>
              <a:spcAft>
                <a:spcPts val="0"/>
              </a:spcAft>
              <a:buSzPct val="91836"/>
              <a:buFont typeface="Times New Roman"/>
              <a:buAutoNum type="arabicPeriod" startAt="4"/>
            </a:pPr>
            <a:r>
              <a:rPr lang="en-US">
                <a:latin typeface="Times New Roman"/>
                <a:ea typeface="Times New Roman"/>
                <a:cs typeface="Times New Roman"/>
                <a:sym typeface="Times New Roman"/>
              </a:rPr>
              <a:t>Access to system resources and security</a:t>
            </a:r>
            <a:endParaRPr/>
          </a:p>
          <a:p>
            <a:pPr indent="-342900" lvl="1" marL="914400" rtl="0" algn="just">
              <a:lnSpc>
                <a:spcPct val="90000"/>
              </a:lnSpc>
              <a:spcBef>
                <a:spcPts val="500"/>
              </a:spcBef>
              <a:spcAft>
                <a:spcPts val="0"/>
              </a:spcAft>
              <a:buSzPct val="107142"/>
              <a:buChar char="•"/>
            </a:pPr>
            <a:r>
              <a:rPr lang="en-US">
                <a:latin typeface="Times New Roman"/>
                <a:ea typeface="Times New Roman"/>
                <a:cs typeface="Times New Roman"/>
                <a:sym typeface="Times New Roman"/>
              </a:rPr>
              <a:t>Protection against unauthorized access</a:t>
            </a:r>
            <a:endParaRPr/>
          </a:p>
          <a:p>
            <a:pPr indent="-342900" lvl="1" marL="914400" rtl="0" algn="just">
              <a:lnSpc>
                <a:spcPct val="90000"/>
              </a:lnSpc>
              <a:spcBef>
                <a:spcPts val="500"/>
              </a:spcBef>
              <a:spcAft>
                <a:spcPts val="0"/>
              </a:spcAft>
              <a:buSzPct val="107142"/>
              <a:buChar char="•"/>
            </a:pPr>
            <a:r>
              <a:rPr lang="en-US">
                <a:latin typeface="Times New Roman"/>
                <a:ea typeface="Times New Roman"/>
                <a:cs typeface="Times New Roman"/>
                <a:sym typeface="Times New Roman"/>
              </a:rPr>
              <a:t>Logins and passwords</a:t>
            </a:r>
            <a:endParaRPr/>
          </a:p>
          <a:p>
            <a:pPr indent="-514350" lvl="0" marL="514350" rtl="0" algn="just">
              <a:lnSpc>
                <a:spcPct val="90000"/>
              </a:lnSpc>
              <a:spcBef>
                <a:spcPts val="1000"/>
              </a:spcBef>
              <a:spcAft>
                <a:spcPts val="0"/>
              </a:spcAft>
              <a:buSzPct val="91836"/>
              <a:buFont typeface="Times New Roman"/>
              <a:buAutoNum type="arabicPeriod" startAt="4"/>
            </a:pPr>
            <a:r>
              <a:rPr lang="en-US">
                <a:latin typeface="Times New Roman"/>
                <a:ea typeface="Times New Roman"/>
                <a:cs typeface="Times New Roman"/>
                <a:sym typeface="Times New Roman"/>
              </a:rPr>
              <a:t>File management</a:t>
            </a:r>
            <a:endParaRPr/>
          </a:p>
          <a:p>
            <a:pPr indent="-342900" lvl="1" marL="914400" rtl="0" algn="just">
              <a:lnSpc>
                <a:spcPct val="90000"/>
              </a:lnSpc>
              <a:spcBef>
                <a:spcPts val="500"/>
              </a:spcBef>
              <a:spcAft>
                <a:spcPts val="0"/>
              </a:spcAft>
              <a:buSzPct val="107142"/>
              <a:buChar char="•"/>
            </a:pPr>
            <a:r>
              <a:rPr lang="en-US">
                <a:latin typeface="Times New Roman"/>
                <a:ea typeface="Times New Roman"/>
                <a:cs typeface="Times New Roman"/>
                <a:sym typeface="Times New Roman"/>
              </a:rPr>
              <a:t>Ensures that files in secondary storage are available when needed and that they are protected from access by unauthorized users</a:t>
            </a:r>
            <a:endParaRPr/>
          </a:p>
          <a:p>
            <a:pPr indent="-228600" lvl="0" marL="457200" rtl="0" algn="l">
              <a:lnSpc>
                <a:spcPct val="90000"/>
              </a:lnSpc>
              <a:spcBef>
                <a:spcPts val="1000"/>
              </a:spcBef>
              <a:spcAft>
                <a:spcPts val="0"/>
              </a:spcAft>
              <a:buClr>
                <a:schemeClr val="dk1"/>
              </a:buClr>
              <a:buSzPct val="91836"/>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1" name="Google Shape;161;p56"/>
          <p:cNvSpPr/>
          <p:nvPr/>
        </p:nvSpPr>
        <p:spPr>
          <a:xfrm>
            <a:off x="928048" y="545910"/>
            <a:ext cx="9103200" cy="667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sng" cap="none" strike="noStrike">
                <a:solidFill>
                  <a:srgbClr val="000000"/>
                </a:solidFill>
                <a:latin typeface="Times New Roman"/>
                <a:ea typeface="Times New Roman"/>
                <a:cs typeface="Times New Roman"/>
                <a:sym typeface="Times New Roman"/>
              </a:rPr>
              <a:t>Applications Software</a:t>
            </a:r>
            <a:endParaRPr b="1" u="sng"/>
          </a:p>
          <a:p>
            <a:pPr indent="0" lvl="0" marL="0" marR="0" rtl="0" algn="l">
              <a:lnSpc>
                <a:spcPct val="100000"/>
              </a:lnSpc>
              <a:spcBef>
                <a:spcPts val="0"/>
              </a:spcBef>
              <a:spcAft>
                <a:spcPts val="0"/>
              </a:spcAft>
              <a:buNone/>
            </a:pPr>
            <a:r>
              <a:t/>
            </a:r>
            <a:endParaRPr b="0" i="0" sz="4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Application software is all the computer software that causes a computer to perform useful tasks beyond the running of the computer itself. A specific instance of such software is called a software application, application program, application or app. </a:t>
            </a:r>
            <a:endParaRPr b="0" i="0" sz="2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Applications software comprises programs designed for an end user.</a:t>
            </a:r>
            <a:endParaRPr b="0" i="0" sz="2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 </a:t>
            </a:r>
            <a:endParaRPr b="0" i="0" sz="2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200" u="none" cap="none" strike="noStrike">
                <a:solidFill>
                  <a:srgbClr val="000000"/>
                </a:solidFill>
                <a:latin typeface="Times New Roman"/>
                <a:ea typeface="Times New Roman"/>
                <a:cs typeface="Times New Roman"/>
                <a:sym typeface="Times New Roman"/>
              </a:rPr>
              <a:t>Examples </a:t>
            </a:r>
            <a:endParaRPr b="1" sz="22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accounting software enterprise </a:t>
            </a:r>
            <a:endParaRPr b="0" i="0" sz="2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software, graphics software, </a:t>
            </a:r>
            <a:endParaRPr b="0" i="0" sz="2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media players, </a:t>
            </a:r>
            <a:endParaRPr sz="22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word processors, database systems, and spreadsheet programs. </a:t>
            </a:r>
            <a:endParaRPr b="0" i="0" sz="2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Figuratively speaking, applications software sits on top of systems software because it is unable to run without the operating system and systems utilities.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