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Raleway ExtraBold"/>
      <p:bold r:id="rId17"/>
      <p:boldItalic r:id="rId18"/>
    </p:embeddedFon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0" roundtripDataSignature="AMtx7minBs3dSnNpyKaAb3+7+F4fG9dy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ExtraBold-bold.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ArialBlack-regular.fntdata"/><Relationship Id="rId6" Type="http://schemas.openxmlformats.org/officeDocument/2006/relationships/notesMaster" Target="notesMasters/notesMaster1.xml"/><Relationship Id="rId18" Type="http://schemas.openxmlformats.org/officeDocument/2006/relationships/font" Target="fonts/RalewayExtraBold-boldItalic.fntdata"/><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1"/>
          <p:cNvSpPr/>
          <p:nvPr>
            <p:ph idx="2" type="pic"/>
          </p:nvPr>
        </p:nvSpPr>
        <p:spPr>
          <a:xfrm>
            <a:off x="5183188" y="987425"/>
            <a:ext cx="6172200" cy="4873625"/>
          </a:xfrm>
          <a:prstGeom prst="rect">
            <a:avLst/>
          </a:prstGeom>
          <a:noFill/>
          <a:ln>
            <a:noFill/>
          </a:ln>
        </p:spPr>
      </p:sp>
      <p:sp>
        <p:nvSpPr>
          <p:cNvPr id="72" name="Google Shape;72;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4"/>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4"/>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4"/>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4"/>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27"/>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2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2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2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28"/>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2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2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29"/>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29"/>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29"/>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0"/>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0"/>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0"/>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0"/>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0"/>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0"/>
          <p:cNvSpPr/>
          <p:nvPr>
            <p:ph idx="3" type="pic"/>
          </p:nvPr>
        </p:nvSpPr>
        <p:spPr>
          <a:xfrm>
            <a:off x="815413" y="2517005"/>
            <a:ext cx="1920000" cy="1920000"/>
          </a:xfrm>
          <a:prstGeom prst="ellipse">
            <a:avLst/>
          </a:prstGeom>
          <a:solidFill>
            <a:srgbClr val="F2F2F2"/>
          </a:solidFill>
          <a:ln>
            <a:noFill/>
          </a:ln>
        </p:spPr>
      </p:sp>
      <p:sp>
        <p:nvSpPr>
          <p:cNvPr id="120" name="Google Shape;120;p30"/>
          <p:cNvSpPr/>
          <p:nvPr>
            <p:ph idx="4" type="pic"/>
          </p:nvPr>
        </p:nvSpPr>
        <p:spPr>
          <a:xfrm>
            <a:off x="3695732" y="2517005"/>
            <a:ext cx="1920000" cy="1920000"/>
          </a:xfrm>
          <a:prstGeom prst="ellipse">
            <a:avLst/>
          </a:prstGeom>
          <a:solidFill>
            <a:srgbClr val="F2F2F2"/>
          </a:solidFill>
          <a:ln>
            <a:noFill/>
          </a:ln>
        </p:spPr>
      </p:sp>
      <p:sp>
        <p:nvSpPr>
          <p:cNvPr id="121" name="Google Shape;121;p30"/>
          <p:cNvSpPr/>
          <p:nvPr>
            <p:ph idx="5" type="pic"/>
          </p:nvPr>
        </p:nvSpPr>
        <p:spPr>
          <a:xfrm>
            <a:off x="6576051" y="2517005"/>
            <a:ext cx="1920000" cy="1920000"/>
          </a:xfrm>
          <a:prstGeom prst="ellipse">
            <a:avLst/>
          </a:prstGeom>
          <a:solidFill>
            <a:srgbClr val="F2F2F2"/>
          </a:solidFill>
          <a:ln>
            <a:noFill/>
          </a:ln>
        </p:spPr>
      </p:sp>
      <p:sp>
        <p:nvSpPr>
          <p:cNvPr id="122" name="Google Shape;122;p30"/>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1"/>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31"/>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32"/>
          <p:cNvSpPr/>
          <p:nvPr>
            <p:ph idx="2" type="pic"/>
          </p:nvPr>
        </p:nvSpPr>
        <p:spPr>
          <a:xfrm>
            <a:off x="0" y="990600"/>
            <a:ext cx="3887755" cy="5867400"/>
          </a:xfrm>
          <a:prstGeom prst="rect">
            <a:avLst/>
          </a:prstGeom>
          <a:solidFill>
            <a:srgbClr val="F2F2F2"/>
          </a:solidFill>
          <a:ln>
            <a:noFill/>
          </a:ln>
        </p:spPr>
      </p:sp>
      <p:sp>
        <p:nvSpPr>
          <p:cNvPr id="128" name="Google Shape;128;p32"/>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33"/>
          <p:cNvSpPr/>
          <p:nvPr>
            <p:ph idx="2" type="pic"/>
          </p:nvPr>
        </p:nvSpPr>
        <p:spPr>
          <a:xfrm>
            <a:off x="0" y="1013496"/>
            <a:ext cx="3887755" cy="3567632"/>
          </a:xfrm>
          <a:prstGeom prst="rect">
            <a:avLst/>
          </a:prstGeom>
          <a:solidFill>
            <a:srgbClr val="F2F2F2"/>
          </a:solidFill>
          <a:ln>
            <a:noFill/>
          </a:ln>
        </p:spPr>
      </p:sp>
      <p:sp>
        <p:nvSpPr>
          <p:cNvPr id="131" name="Google Shape;131;p33"/>
          <p:cNvSpPr/>
          <p:nvPr>
            <p:ph idx="3" type="pic"/>
          </p:nvPr>
        </p:nvSpPr>
        <p:spPr>
          <a:xfrm>
            <a:off x="8304245" y="0"/>
            <a:ext cx="3887755" cy="4581128"/>
          </a:xfrm>
          <a:prstGeom prst="rect">
            <a:avLst/>
          </a:prstGeom>
          <a:solidFill>
            <a:srgbClr val="F2F2F2"/>
          </a:solidFill>
          <a:ln>
            <a:noFill/>
          </a:ln>
        </p:spPr>
      </p:sp>
      <p:sp>
        <p:nvSpPr>
          <p:cNvPr id="132" name="Google Shape;132;p33"/>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34"/>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34"/>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34"/>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34"/>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34"/>
          <p:cNvSpPr/>
          <p:nvPr>
            <p:ph idx="3" type="pic"/>
          </p:nvPr>
        </p:nvSpPr>
        <p:spPr>
          <a:xfrm>
            <a:off x="595027" y="1700808"/>
            <a:ext cx="2400000" cy="2304000"/>
          </a:xfrm>
          <a:prstGeom prst="rect">
            <a:avLst/>
          </a:prstGeom>
          <a:solidFill>
            <a:srgbClr val="F2F2F2"/>
          </a:solidFill>
          <a:ln>
            <a:noFill/>
          </a:ln>
        </p:spPr>
      </p:sp>
      <p:sp>
        <p:nvSpPr>
          <p:cNvPr id="139" name="Google Shape;139;p34"/>
          <p:cNvSpPr/>
          <p:nvPr>
            <p:ph idx="4" type="pic"/>
          </p:nvPr>
        </p:nvSpPr>
        <p:spPr>
          <a:xfrm>
            <a:off x="9196973" y="4101331"/>
            <a:ext cx="2400000" cy="2304000"/>
          </a:xfrm>
          <a:prstGeom prst="rect">
            <a:avLst/>
          </a:prstGeom>
          <a:solidFill>
            <a:srgbClr val="F2F2F2"/>
          </a:solidFill>
          <a:ln>
            <a:noFill/>
          </a:ln>
        </p:spPr>
      </p:sp>
      <p:sp>
        <p:nvSpPr>
          <p:cNvPr id="140" name="Google Shape;140;p34"/>
          <p:cNvSpPr/>
          <p:nvPr>
            <p:ph idx="5" type="pic"/>
          </p:nvPr>
        </p:nvSpPr>
        <p:spPr>
          <a:xfrm>
            <a:off x="3119669" y="4101331"/>
            <a:ext cx="5952663" cy="2304000"/>
          </a:xfrm>
          <a:prstGeom prst="rect">
            <a:avLst/>
          </a:prstGeom>
          <a:solidFill>
            <a:srgbClr val="F2F2F2"/>
          </a:solidFill>
          <a:ln>
            <a:noFill/>
          </a:ln>
        </p:spPr>
      </p:sp>
      <p:sp>
        <p:nvSpPr>
          <p:cNvPr id="141" name="Google Shape;141;p34"/>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35"/>
          <p:cNvSpPr/>
          <p:nvPr>
            <p:ph idx="2" type="pic"/>
          </p:nvPr>
        </p:nvSpPr>
        <p:spPr>
          <a:xfrm>
            <a:off x="709650" y="480055"/>
            <a:ext cx="4224469" cy="4197085"/>
          </a:xfrm>
          <a:prstGeom prst="rect">
            <a:avLst/>
          </a:prstGeom>
          <a:solidFill>
            <a:srgbClr val="F2F2F2"/>
          </a:solidFill>
          <a:ln>
            <a:noFill/>
          </a:ln>
        </p:spPr>
      </p:sp>
      <p:sp>
        <p:nvSpPr>
          <p:cNvPr id="144" name="Google Shape;144;p35"/>
          <p:cNvSpPr/>
          <p:nvPr>
            <p:ph idx="3" type="pic"/>
          </p:nvPr>
        </p:nvSpPr>
        <p:spPr>
          <a:xfrm>
            <a:off x="5126140" y="480056"/>
            <a:ext cx="6336704" cy="2296105"/>
          </a:xfrm>
          <a:prstGeom prst="rect">
            <a:avLst/>
          </a:prstGeom>
          <a:solidFill>
            <a:srgbClr val="F2F2F2"/>
          </a:solidFill>
          <a:ln>
            <a:noFill/>
          </a:ln>
        </p:spPr>
      </p:sp>
      <p:sp>
        <p:nvSpPr>
          <p:cNvPr id="145" name="Google Shape;145;p35"/>
          <p:cNvSpPr/>
          <p:nvPr>
            <p:ph idx="4" type="pic"/>
          </p:nvPr>
        </p:nvSpPr>
        <p:spPr>
          <a:xfrm>
            <a:off x="5126140" y="2948948"/>
            <a:ext cx="1968000" cy="1728192"/>
          </a:xfrm>
          <a:prstGeom prst="rect">
            <a:avLst/>
          </a:prstGeom>
          <a:solidFill>
            <a:srgbClr val="F2F2F2"/>
          </a:solidFill>
          <a:ln>
            <a:noFill/>
          </a:ln>
        </p:spPr>
      </p:sp>
      <p:sp>
        <p:nvSpPr>
          <p:cNvPr id="146" name="Google Shape;146;p35"/>
          <p:cNvSpPr/>
          <p:nvPr>
            <p:ph idx="5" type="pic"/>
          </p:nvPr>
        </p:nvSpPr>
        <p:spPr>
          <a:xfrm>
            <a:off x="7310492" y="2948948"/>
            <a:ext cx="1968000" cy="1728192"/>
          </a:xfrm>
          <a:prstGeom prst="rect">
            <a:avLst/>
          </a:prstGeom>
          <a:solidFill>
            <a:srgbClr val="F2F2F2"/>
          </a:solidFill>
          <a:ln>
            <a:noFill/>
          </a:ln>
        </p:spPr>
      </p:sp>
      <p:sp>
        <p:nvSpPr>
          <p:cNvPr id="147" name="Google Shape;147;p35"/>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3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3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36"/>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36"/>
          <p:cNvSpPr/>
          <p:nvPr>
            <p:ph idx="3" type="pic"/>
          </p:nvPr>
        </p:nvSpPr>
        <p:spPr>
          <a:xfrm>
            <a:off x="5705875" y="2485912"/>
            <a:ext cx="4832891" cy="3124239"/>
          </a:xfrm>
          <a:prstGeom prst="rect">
            <a:avLst/>
          </a:prstGeom>
          <a:solidFill>
            <a:srgbClr val="F2F2F2"/>
          </a:solidFill>
          <a:ln>
            <a:noFill/>
          </a:ln>
        </p:spPr>
      </p:sp>
      <p:sp>
        <p:nvSpPr>
          <p:cNvPr id="153" name="Google Shape;153;p36"/>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36"/>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3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3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37"/>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37"/>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37"/>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37"/>
          <p:cNvSpPr/>
          <p:nvPr>
            <p:ph idx="3" type="pic"/>
          </p:nvPr>
        </p:nvSpPr>
        <p:spPr>
          <a:xfrm>
            <a:off x="909901" y="1957962"/>
            <a:ext cx="3073864" cy="2080028"/>
          </a:xfrm>
          <a:prstGeom prst="rect">
            <a:avLst/>
          </a:prstGeom>
          <a:solidFill>
            <a:srgbClr val="F2F2F2"/>
          </a:solidFill>
          <a:ln>
            <a:noFill/>
          </a:ln>
        </p:spPr>
      </p:sp>
      <p:sp>
        <p:nvSpPr>
          <p:cNvPr id="162" name="Google Shape;162;p37"/>
          <p:cNvSpPr/>
          <p:nvPr>
            <p:ph idx="4" type="pic"/>
          </p:nvPr>
        </p:nvSpPr>
        <p:spPr>
          <a:xfrm>
            <a:off x="4539561" y="1957962"/>
            <a:ext cx="3073864" cy="2080028"/>
          </a:xfrm>
          <a:prstGeom prst="rect">
            <a:avLst/>
          </a:prstGeom>
          <a:solidFill>
            <a:srgbClr val="F2F2F2"/>
          </a:solidFill>
          <a:ln>
            <a:noFill/>
          </a:ln>
        </p:spPr>
      </p:sp>
      <p:sp>
        <p:nvSpPr>
          <p:cNvPr id="163" name="Google Shape;163;p37"/>
          <p:cNvSpPr/>
          <p:nvPr>
            <p:ph idx="5" type="pic"/>
          </p:nvPr>
        </p:nvSpPr>
        <p:spPr>
          <a:xfrm>
            <a:off x="8169221" y="1957962"/>
            <a:ext cx="3073864" cy="2080028"/>
          </a:xfrm>
          <a:prstGeom prst="rect">
            <a:avLst/>
          </a:prstGeom>
          <a:solidFill>
            <a:srgbClr val="F2F2F2"/>
          </a:solidFill>
          <a:ln>
            <a:noFill/>
          </a:ln>
        </p:spPr>
      </p:sp>
      <p:sp>
        <p:nvSpPr>
          <p:cNvPr id="164" name="Google Shape;164;p3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3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38"/>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39"/>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39"/>
          <p:cNvGrpSpPr/>
          <p:nvPr/>
        </p:nvGrpSpPr>
        <p:grpSpPr>
          <a:xfrm>
            <a:off x="472011" y="1508786"/>
            <a:ext cx="3799787" cy="4865561"/>
            <a:chOff x="354008" y="1131589"/>
            <a:chExt cx="2849840" cy="3649171"/>
          </a:xfrm>
        </p:grpSpPr>
        <p:sp>
          <p:nvSpPr>
            <p:cNvPr id="171" name="Google Shape;171;p39"/>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39"/>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39"/>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 TargetMode="External"/><Relationship Id="rId4" Type="http://schemas.openxmlformats.org/officeDocument/2006/relationships/hyperlink" Target="https://bitbucket.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about.gitlab.com/" TargetMode="External"/><Relationship Id="rId4" Type="http://schemas.openxmlformats.org/officeDocument/2006/relationships/hyperlink" Target="https://azure.microsoft.com/en-us/services/devops/server/" TargetMode="External"/><Relationship Id="rId5" Type="http://schemas.openxmlformats.org/officeDocument/2006/relationships/hyperlink" Target="https://subversion.apach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cs.cornell.edu/courses/cs312/2006fa/lectures/lec26.html" TargetMode="External"/><Relationship Id="rId4" Type="http://schemas.openxmlformats.org/officeDocument/2006/relationships/hyperlink" Target="https://dlscrib.com/download/systems-programming-and-operating-systems-by-dhamdhere_59b64cb7dc0d60182f8ceb1f_pdf" TargetMode="External"/><Relationship Id="rId5" Type="http://schemas.openxmlformats.org/officeDocument/2006/relationships/hyperlink" Target="https://learnengineering.in/pdf-principles-of-compiler-design-by-alfred-v-aho-j-d-ullman-free-downloa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2" name="Google Shape;182;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3" name="Google Shape;183;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547534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32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1120"/>
              </a:spcBef>
              <a:spcAft>
                <a:spcPts val="0"/>
              </a:spcAft>
              <a:buNone/>
            </a:pPr>
            <a:r>
              <a:rPr b="1" lang="en-US" sz="3200" u="none">
                <a:solidFill>
                  <a:schemeClr val="dk1"/>
                </a:solidFill>
                <a:latin typeface="Arial Black"/>
                <a:ea typeface="Arial Black"/>
                <a:cs typeface="Arial Black"/>
                <a:sym typeface="Arial Black"/>
              </a:rPr>
              <a:t>DEPARTMENT OF COMPUTER SCIENCE &amp; ENGINEERING</a:t>
            </a:r>
            <a:endParaRPr b="1" sz="3200" u="non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None/>
            </a:pPr>
            <a:r>
              <a:rPr b="0" lang="en-US" sz="2800" u="none">
                <a:solidFill>
                  <a:schemeClr val="dk1"/>
                </a:solidFill>
                <a:latin typeface="Times New Roman"/>
                <a:ea typeface="Times New Roman"/>
                <a:cs typeface="Times New Roman"/>
                <a:sym typeface="Times New Roman"/>
              </a:rPr>
              <a:t>Bachelor of  Engineering  </a:t>
            </a:r>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Name: System Programming</a:t>
            </a:r>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Code: CST-315</a:t>
            </a:r>
            <a:endParaRPr b="0" sz="2400" u="none">
              <a:solidFill>
                <a:schemeClr val="dk1"/>
              </a:solidFill>
              <a:latin typeface="Calibri"/>
              <a:ea typeface="Calibri"/>
              <a:cs typeface="Calibri"/>
              <a:sym typeface="Calibri"/>
            </a:endParaRPr>
          </a:p>
          <a:p>
            <a:pPr indent="0" lvl="0" marL="0" marR="0" rtl="0" algn="ctr">
              <a:lnSpc>
                <a:spcPct val="90000"/>
              </a:lnSpc>
              <a:spcBef>
                <a:spcPts val="98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US" sz="3200" u="none">
                <a:solidFill>
                  <a:srgbClr val="262626"/>
                </a:solidFill>
                <a:latin typeface="Times New Roman"/>
                <a:ea typeface="Times New Roman"/>
                <a:cs typeface="Times New Roman"/>
                <a:sym typeface="Times New Roman"/>
              </a:rPr>
              <a:t> </a:t>
            </a:r>
            <a:endParaRPr b="1" sz="3200" u="none">
              <a:solidFill>
                <a:srgbClr val="262626"/>
              </a:solidFill>
              <a:latin typeface="Times New Roman"/>
              <a:ea typeface="Times New Roman"/>
              <a:cs typeface="Times New Roman"/>
              <a:sym typeface="Times New Roman"/>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
          <p:cNvSpPr/>
          <p:nvPr/>
        </p:nvSpPr>
        <p:spPr>
          <a:xfrm>
            <a:off x="678043" y="6120884"/>
            <a:ext cx="362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Debuggers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10"/>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264" name="Google Shape;264;p10"/>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65" name="Google Shape;265;p10"/>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66" name="Google Shape;266;p10"/>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67" name="Google Shape;267;p10"/>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68" name="Google Shape;268;p10"/>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269" name="Google Shape;269;p10"/>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p10"/>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71" name="Google Shape;271;p10"/>
          <p:cNvGrpSpPr/>
          <p:nvPr/>
        </p:nvGrpSpPr>
        <p:grpSpPr>
          <a:xfrm>
            <a:off x="237520" y="152400"/>
            <a:ext cx="410563" cy="1612900"/>
            <a:chOff x="83821" y="0"/>
            <a:chExt cx="219636" cy="903079"/>
          </a:xfrm>
        </p:grpSpPr>
        <p:sp>
          <p:nvSpPr>
            <p:cNvPr id="272" name="Google Shape;272;p10"/>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0"/>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0"/>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75" name="Google Shape;275;p10"/>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75" name="Google Shape;275;p10"/>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276" name="Google Shape;2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
          <p:cNvSpPr txBox="1"/>
          <p:nvPr>
            <p:ph type="title"/>
          </p:nvPr>
        </p:nvSpPr>
        <p:spPr>
          <a:xfrm>
            <a:off x="838200" y="360361"/>
            <a:ext cx="10515600" cy="127952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Chapter- 1.1</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Overview of System Software</a:t>
            </a:r>
            <a:endParaRPr>
              <a:latin typeface="Times New Roman"/>
              <a:ea typeface="Times New Roman"/>
              <a:cs typeface="Times New Roman"/>
              <a:sym typeface="Times New Roman"/>
            </a:endParaRPr>
          </a:p>
        </p:txBody>
      </p:sp>
      <p:sp>
        <p:nvSpPr>
          <p:cNvPr id="201" name="Google Shape;2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Tools</a:t>
            </a:r>
            <a:endParaRPr/>
          </a:p>
          <a:p>
            <a:pPr indent="-228600" lvl="0" marL="228600" rtl="0" algn="l">
              <a:lnSpc>
                <a:spcPct val="150000"/>
              </a:lnSpc>
              <a:spcBef>
                <a:spcPts val="1000"/>
              </a:spcBef>
              <a:spcAft>
                <a:spcPts val="0"/>
              </a:spcAft>
              <a:buClr>
                <a:schemeClr val="dk1"/>
              </a:buClr>
              <a:buSzPts val="2400"/>
              <a:buChar char="•"/>
            </a:pPr>
            <a:r>
              <a:rPr lang="en-US" sz="2400"/>
              <a:t> Life Cycle of a Source Program </a:t>
            </a:r>
            <a:endParaRPr sz="2400">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4400"/>
              <a:buFont typeface="Calibri"/>
              <a:buNone/>
            </a:pPr>
            <a:r>
              <a:rPr lang="en-US"/>
              <a:t> </a:t>
            </a:r>
            <a:r>
              <a:rPr b="1" lang="en-US" u="sng"/>
              <a:t>Life Cycle of a Source Program </a:t>
            </a:r>
            <a:endParaRPr b="1" u="sng">
              <a:latin typeface="Times New Roman"/>
              <a:ea typeface="Times New Roman"/>
              <a:cs typeface="Times New Roman"/>
              <a:sym typeface="Times New Roman"/>
            </a:endParaRPr>
          </a:p>
        </p:txBody>
      </p:sp>
      <p:sp>
        <p:nvSpPr>
          <p:cNvPr id="211" name="Google Shape;2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None/>
            </a:pPr>
            <a:r>
              <a:rPr lang="en-US"/>
              <a:t>The life cycle of a source program defines the program behavior and extends through execution stage, which exhibits the behavior specified in the program.</a:t>
            </a:r>
            <a:endParaRPr/>
          </a:p>
          <a:p>
            <a:pPr indent="0" lvl="0" marL="0" rtl="0" algn="l">
              <a:lnSpc>
                <a:spcPct val="90000"/>
              </a:lnSpc>
              <a:spcBef>
                <a:spcPts val="1000"/>
              </a:spcBef>
              <a:spcAft>
                <a:spcPts val="0"/>
              </a:spcAft>
              <a:buNone/>
            </a:pPr>
            <a:r>
              <a:rPr lang="en-US"/>
              <a:t>Every source program goes through a life cycle of several stages.</a:t>
            </a:r>
            <a:endParaRPr/>
          </a:p>
          <a:p>
            <a:pPr indent="0" lvl="0" marL="0" rtl="0" algn="l">
              <a:lnSpc>
                <a:spcPct val="90000"/>
              </a:lnSpc>
              <a:spcBef>
                <a:spcPts val="1000"/>
              </a:spcBef>
              <a:spcAft>
                <a:spcPts val="0"/>
              </a:spcAft>
              <a:buNone/>
            </a:pPr>
            <a:r>
              <a:rPr b="1" lang="en-US"/>
              <a:t>Edit time:</a:t>
            </a:r>
            <a:r>
              <a:rPr lang="en-US"/>
              <a:t> It is the phase where editing of the program code takes place and is also known as design time. At this stage, the code is in its raw form and may not be in a consistent state.</a:t>
            </a:r>
            <a:endParaRPr/>
          </a:p>
          <a:p>
            <a:pPr indent="0" lvl="0" marL="0" rtl="0" algn="l">
              <a:lnSpc>
                <a:spcPct val="90000"/>
              </a:lnSpc>
              <a:spcBef>
                <a:spcPts val="1000"/>
              </a:spcBef>
              <a:spcAft>
                <a:spcPts val="0"/>
              </a:spcAft>
              <a:buNone/>
            </a:pPr>
            <a:r>
              <a:rPr b="1" lang="en-US"/>
              <a:t>Compile time:</a:t>
            </a:r>
            <a:r>
              <a:rPr lang="en-US"/>
              <a:t> At the compile time stage, the source code after editing is passed to a translator that translates it into machine code. One such translator is a compiler. This stage checks the program for inconsistencies and errors and produces an executable file.</a:t>
            </a:r>
            <a:endParaRPr/>
          </a:p>
          <a:p>
            <a:pPr indent="0" lvl="0" marL="0" rtl="0" algn="l">
              <a:lnSpc>
                <a:spcPct val="90000"/>
              </a:lnSpc>
              <a:spcBef>
                <a:spcPts val="1000"/>
              </a:spcBef>
              <a:spcAft>
                <a:spcPts val="0"/>
              </a:spcAft>
              <a:buNone/>
            </a:pPr>
            <a:r>
              <a:rPr b="1" lang="en-US"/>
              <a:t>Distribution time:</a:t>
            </a:r>
            <a:r>
              <a:rPr lang="en-US"/>
              <a:t> It is the stage that sends or distributes the program from the entity creating it to an entity invoking it. Mostly executable files are distributed.</a:t>
            </a:r>
            <a:endParaRPr/>
          </a:p>
          <a:p>
            <a:pPr indent="-77470" lvl="0" marL="228600" rtl="0" algn="just">
              <a:lnSpc>
                <a:spcPct val="90000"/>
              </a:lnSpc>
              <a:spcBef>
                <a:spcPts val="1000"/>
              </a:spcBef>
              <a:spcAft>
                <a:spcPts val="0"/>
              </a:spcAft>
              <a:buClr>
                <a:schemeClr val="dk1"/>
              </a:buClr>
              <a:buSzPct val="100000"/>
              <a:buNone/>
            </a:pPr>
            <a:r>
              <a:t/>
            </a:r>
            <a:endParaRPr/>
          </a:p>
        </p:txBody>
      </p:sp>
      <p:sp>
        <p:nvSpPr>
          <p:cNvPr id="212" name="Google Shape;2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Life Cycle of a Source Program </a:t>
            </a:r>
            <a:endParaRPr b="1"/>
          </a:p>
        </p:txBody>
      </p:sp>
      <p:sp>
        <p:nvSpPr>
          <p:cNvPr id="218" name="Google Shape;21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Installation time:</a:t>
            </a:r>
            <a:r>
              <a:rPr lang="en-US"/>
              <a:t> Typically, a program goes through the installation process, which makes it ready for execution within the system. The installation can also optionally generate calls to other stages of a program's life cycle.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None/>
            </a:pPr>
            <a:r>
              <a:t/>
            </a:r>
            <a:endParaRPr/>
          </a:p>
        </p:txBody>
      </p:sp>
      <p:sp>
        <p:nvSpPr>
          <p:cNvPr id="219" name="Google Shape;2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4"/>
          <p:cNvSpPr/>
          <p:nvPr/>
        </p:nvSpPr>
        <p:spPr>
          <a:xfrm>
            <a:off x="4564843" y="3244334"/>
            <a:ext cx="3062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Life Cycle of a Source Program </a:t>
            </a:r>
            <a:endParaRPr sz="1800">
              <a:solidFill>
                <a:schemeClr val="dk1"/>
              </a:solidFill>
              <a:latin typeface="Calibri"/>
              <a:ea typeface="Calibri"/>
              <a:cs typeface="Calibri"/>
              <a:sym typeface="Calibri"/>
            </a:endParaRPr>
          </a:p>
        </p:txBody>
      </p:sp>
      <p:pic>
        <p:nvPicPr>
          <p:cNvPr descr="https://1.bp.blogspot.com/-p9GqRY2oFIA/XsC8GWjeIDI/AAAAAAAAAIY/Wwl0ZHfIEi0z-k-cXlyfKfavPephMXeSACLcBGAsYHQ/s1600/Life%2BCycle%2Bof%2BSource%2BProgram.PNG" id="221" name="Google Shape;221;p4"/>
          <p:cNvPicPr preferRelativeResize="0"/>
          <p:nvPr/>
        </p:nvPicPr>
        <p:blipFill rotWithShape="1">
          <a:blip r:embed="rId3">
            <a:alphaModFix/>
          </a:blip>
          <a:srcRect b="0" l="0" r="0" t="0"/>
          <a:stretch/>
        </p:blipFill>
        <p:spPr>
          <a:xfrm>
            <a:off x="1219200" y="3524250"/>
            <a:ext cx="10642600" cy="33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Life Cycle of a Source Program</a:t>
            </a:r>
            <a:endParaRPr/>
          </a:p>
        </p:txBody>
      </p:sp>
      <p:sp>
        <p:nvSpPr>
          <p:cNvPr id="227" name="Google Shape;22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Link time:</a:t>
            </a:r>
            <a:r>
              <a:rPr lang="en-US"/>
              <a:t> At this stage, the specific implementation of the interface is linked and associated to the program invoking it. System libraries are linked by using the lookup of the name and the interface of the library needed during compile time or throughout the installation time, or invoked with the start or even during the execution process.</a:t>
            </a:r>
            <a:endParaRPr/>
          </a:p>
          <a:p>
            <a:pPr indent="-228600" lvl="0" marL="228600" rtl="0" algn="l">
              <a:lnSpc>
                <a:spcPct val="90000"/>
              </a:lnSpc>
              <a:spcBef>
                <a:spcPts val="1000"/>
              </a:spcBef>
              <a:spcAft>
                <a:spcPts val="0"/>
              </a:spcAft>
              <a:buClr>
                <a:schemeClr val="dk1"/>
              </a:buClr>
              <a:buSzPct val="100000"/>
              <a:buChar char="•"/>
            </a:pPr>
            <a:r>
              <a:rPr b="1" lang="en-US"/>
              <a:t>Load time: </a:t>
            </a:r>
            <a:r>
              <a:rPr lang="en-US"/>
              <a:t>This stage actively takes the executable image from its stored repositories and places them into active memory to initiate the execution. Load time activities are influenced by the underlying operating system.</a:t>
            </a:r>
            <a:endParaRPr/>
          </a:p>
          <a:p>
            <a:pPr indent="-228600" lvl="0" marL="228600" rtl="0" algn="l">
              <a:lnSpc>
                <a:spcPct val="90000"/>
              </a:lnSpc>
              <a:spcBef>
                <a:spcPts val="1000"/>
              </a:spcBef>
              <a:spcAft>
                <a:spcPts val="0"/>
              </a:spcAft>
              <a:buClr>
                <a:schemeClr val="dk1"/>
              </a:buClr>
              <a:buSzPct val="100000"/>
              <a:buChar char="•"/>
            </a:pPr>
            <a:r>
              <a:rPr b="1" lang="en-US"/>
              <a:t>Run time:</a:t>
            </a:r>
            <a:r>
              <a:rPr lang="en-US"/>
              <a:t> This is the final stage of the life cycle in which the programmed behavior of the source program is demonstrated.</a:t>
            </a:r>
            <a:endParaRPr/>
          </a:p>
          <a:p>
            <a:pPr indent="-228600" lvl="0" marL="228600" rtl="0" algn="l">
              <a:lnSpc>
                <a:spcPct val="90000"/>
              </a:lnSpc>
              <a:spcBef>
                <a:spcPts val="1000"/>
              </a:spcBef>
              <a:spcAft>
                <a:spcPts val="0"/>
              </a:spcAft>
              <a:buClr>
                <a:schemeClr val="dk1"/>
              </a:buClr>
              <a:buSzPct val="100000"/>
              <a:buChar char="•"/>
            </a:pPr>
            <a:br>
              <a:rPr lang="en-US"/>
            </a:b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228" name="Google Shape;2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Tools </a:t>
            </a:r>
            <a:endParaRPr b="1" u="sng"/>
          </a:p>
        </p:txBody>
      </p:sp>
      <p:sp>
        <p:nvSpPr>
          <p:cNvPr id="234" name="Google Shape;23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None/>
            </a:pPr>
            <a:r>
              <a:rPr lang="en-US"/>
              <a:t>   There are different source code management tools available for use and a lot of them are also open-source and free to use. Depending on the team’s requirements, an appropriate tool can be used.</a:t>
            </a:r>
            <a:endParaRPr/>
          </a:p>
          <a:p>
            <a:pPr indent="-241934" lvl="0" marL="228600" rtl="0" algn="l">
              <a:lnSpc>
                <a:spcPct val="90000"/>
              </a:lnSpc>
              <a:spcBef>
                <a:spcPts val="1000"/>
              </a:spcBef>
              <a:spcAft>
                <a:spcPts val="0"/>
              </a:spcAft>
              <a:buClr>
                <a:schemeClr val="dk1"/>
              </a:buClr>
              <a:buSzPts val="2800"/>
              <a:buChar char="•"/>
            </a:pPr>
            <a:r>
              <a:rPr lang="en-US"/>
              <a:t>Tools integrating project management and build pipeline features are GitLab and Team Foundation Server.</a:t>
            </a:r>
            <a:endParaRPr/>
          </a:p>
          <a:p>
            <a:pPr indent="-241934" lvl="0" marL="228600" rtl="0" algn="l">
              <a:lnSpc>
                <a:spcPct val="90000"/>
              </a:lnSpc>
              <a:spcBef>
                <a:spcPts val="1000"/>
              </a:spcBef>
              <a:spcAft>
                <a:spcPts val="0"/>
              </a:spcAft>
              <a:buClr>
                <a:schemeClr val="dk1"/>
              </a:buClr>
              <a:buSzPts val="2800"/>
              <a:buChar char="•"/>
            </a:pPr>
            <a:r>
              <a:rPr lang="en-US"/>
              <a:t>For on-premise setup, teams can use Git, Subversion, CVS, etc.</a:t>
            </a:r>
            <a:endParaRPr b="1"/>
          </a:p>
          <a:p>
            <a:pPr indent="-241934" lvl="0" marL="228600" rtl="0" algn="l">
              <a:lnSpc>
                <a:spcPct val="90000"/>
              </a:lnSpc>
              <a:spcBef>
                <a:spcPts val="1000"/>
              </a:spcBef>
              <a:spcAft>
                <a:spcPts val="0"/>
              </a:spcAft>
              <a:buClr>
                <a:schemeClr val="dk1"/>
              </a:buClr>
              <a:buSzPts val="2800"/>
              <a:buChar char="•"/>
            </a:pPr>
            <a:r>
              <a:rPr b="1" lang="en-US"/>
              <a:t>For example,</a:t>
            </a:r>
            <a:r>
              <a:rPr lang="en-US"/>
              <a:t> if Git is the chosen tool, you can create all your source code and just type </a:t>
            </a:r>
            <a:r>
              <a:rPr b="1" lang="en-US"/>
              <a:t>git init</a:t>
            </a:r>
            <a:endParaRPr/>
          </a:p>
          <a:p>
            <a:pPr indent="-241934" lvl="0" marL="228600" rtl="0" algn="l">
              <a:lnSpc>
                <a:spcPct val="90000"/>
              </a:lnSpc>
              <a:spcBef>
                <a:spcPts val="1000"/>
              </a:spcBef>
              <a:spcAft>
                <a:spcPts val="0"/>
              </a:spcAft>
              <a:buClr>
                <a:schemeClr val="dk1"/>
              </a:buClr>
              <a:buSzPts val="2800"/>
              <a:buChar char="•"/>
            </a:pPr>
            <a:r>
              <a:rPr lang="en-US"/>
              <a:t>This command will initialize all the settings and files required for Git to function properly. Once you commit/staging your code, it will be available as a Git repository for others to download/contribute.</a:t>
            </a:r>
            <a:endParaRPr/>
          </a:p>
          <a:p>
            <a:pPr indent="-64135" lvl="0" marL="228600" rtl="0" algn="l">
              <a:lnSpc>
                <a:spcPct val="90000"/>
              </a:lnSpc>
              <a:spcBef>
                <a:spcPts val="1000"/>
              </a:spcBef>
              <a:spcAft>
                <a:spcPts val="0"/>
              </a:spcAft>
              <a:buClr>
                <a:schemeClr val="dk1"/>
              </a:buClr>
              <a:buSzPts val="2800"/>
              <a:buNone/>
            </a:pPr>
            <a:r>
              <a:t/>
            </a:r>
            <a:endParaRPr/>
          </a:p>
        </p:txBody>
      </p:sp>
      <p:sp>
        <p:nvSpPr>
          <p:cNvPr id="235" name="Google Shape;2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u="sng"/>
              <a:t>Comparing Top Source Code Management Software</a:t>
            </a:r>
            <a:br>
              <a:rPr b="1" lang="en-US" u="sng"/>
            </a:br>
            <a:endParaRPr u="sng"/>
          </a:p>
        </p:txBody>
      </p:sp>
      <p:sp>
        <p:nvSpPr>
          <p:cNvPr id="241" name="Google Shape;241;p7"/>
          <p:cNvSpPr txBox="1"/>
          <p:nvPr>
            <p:ph idx="1" type="body"/>
          </p:nvPr>
        </p:nvSpPr>
        <p:spPr>
          <a:xfrm>
            <a:off x="838200" y="1752600"/>
            <a:ext cx="10515600" cy="44243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u="sng">
                <a:solidFill>
                  <a:schemeClr val="hlink"/>
                </a:solidFill>
                <a:hlinkClick r:id="rId3"/>
              </a:rPr>
              <a:t>Github</a:t>
            </a:r>
            <a:r>
              <a:rPr b="1" lang="en-US" sz="2400"/>
              <a:t>  </a:t>
            </a:r>
            <a:r>
              <a:rPr lang="en-US" sz="2400"/>
              <a:t>Enables large development teams to collaborate, review, and manage software or application code</a:t>
            </a:r>
            <a:endParaRPr/>
          </a:p>
          <a:p>
            <a:pPr indent="-228600" lvl="0" marL="228600" rtl="0" algn="l">
              <a:lnSpc>
                <a:spcPct val="90000"/>
              </a:lnSpc>
              <a:spcBef>
                <a:spcPts val="1000"/>
              </a:spcBef>
              <a:spcAft>
                <a:spcPts val="0"/>
              </a:spcAft>
              <a:buClr>
                <a:schemeClr val="dk1"/>
              </a:buClr>
              <a:buSzPts val="2400"/>
              <a:buNone/>
            </a:pPr>
            <a:r>
              <a:rPr lang="en-US" sz="2400"/>
              <a:t>      • Offers free trial</a:t>
            </a:r>
            <a:br>
              <a:rPr lang="en-US" sz="2400"/>
            </a:br>
            <a:r>
              <a:rPr lang="en-US" sz="2400"/>
              <a:t>  • Team: $4 per user/month</a:t>
            </a:r>
            <a:br>
              <a:rPr lang="en-US" sz="2400"/>
            </a:br>
            <a:r>
              <a:rPr lang="en-US" sz="2400"/>
              <a:t>  • Enterprise: $21 per user/month</a:t>
            </a:r>
            <a:endParaRPr/>
          </a:p>
          <a:p>
            <a:pPr indent="-2286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b="1" lang="en-US" sz="2400" u="sng">
                <a:solidFill>
                  <a:schemeClr val="hlink"/>
                </a:solidFill>
                <a:hlinkClick r:id="rId4"/>
              </a:rPr>
              <a:t>Bitbucket</a:t>
            </a:r>
            <a:r>
              <a:rPr b="1" lang="en-US" sz="2400"/>
              <a:t>  </a:t>
            </a:r>
            <a:r>
              <a:rPr lang="en-US" sz="2400"/>
              <a:t>One-stop solution for versioning, project management, and collaboration across teams of any size</a:t>
            </a:r>
            <a:endParaRPr/>
          </a:p>
          <a:p>
            <a:pPr indent="-228600" lvl="0" marL="228600" rtl="0" algn="l">
              <a:lnSpc>
                <a:spcPct val="90000"/>
              </a:lnSpc>
              <a:spcBef>
                <a:spcPts val="1000"/>
              </a:spcBef>
              <a:spcAft>
                <a:spcPts val="0"/>
              </a:spcAft>
              <a:buClr>
                <a:schemeClr val="dk1"/>
              </a:buClr>
              <a:buSzPts val="2400"/>
              <a:buNone/>
            </a:pPr>
            <a:r>
              <a:rPr lang="en-US" sz="2400"/>
              <a:t>    • Free for small teams with up to 5 members</a:t>
            </a:r>
            <a:br>
              <a:rPr lang="en-US" sz="2400"/>
            </a:br>
            <a:r>
              <a:rPr lang="en-US" sz="2400"/>
              <a:t> • Standard and Premium come at $3 and $6 per user/month, respectively</a:t>
            </a:r>
            <a:endParaRPr/>
          </a:p>
        </p:txBody>
      </p:sp>
      <p:sp>
        <p:nvSpPr>
          <p:cNvPr id="242" name="Google Shape;2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u="sng"/>
              <a:t>Comparing Top Source Code Management Software</a:t>
            </a:r>
            <a:br>
              <a:rPr b="1" lang="en-US" sz="3600" u="sng"/>
            </a:br>
            <a:endParaRPr/>
          </a:p>
        </p:txBody>
      </p:sp>
      <p:sp>
        <p:nvSpPr>
          <p:cNvPr id="248" name="Google Shape;24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u="sng">
                <a:solidFill>
                  <a:schemeClr val="hlink"/>
                </a:solidFill>
                <a:hlinkClick r:id="rId3"/>
              </a:rPr>
              <a:t>Gitlab</a:t>
            </a:r>
            <a:r>
              <a:rPr b="1" lang="en-US"/>
              <a:t>  </a:t>
            </a:r>
            <a:r>
              <a:rPr lang="en-US"/>
              <a:t>Used for end-to-end project lifecycle with git-based tools: version control, project management, CI/CD</a:t>
            </a:r>
            <a:endParaRPr/>
          </a:p>
          <a:p>
            <a:pPr indent="-228600" lvl="0" marL="228600" rtl="0" algn="l">
              <a:lnSpc>
                <a:spcPct val="90000"/>
              </a:lnSpc>
              <a:spcBef>
                <a:spcPts val="1000"/>
              </a:spcBef>
              <a:spcAft>
                <a:spcPts val="0"/>
              </a:spcAft>
              <a:buClr>
                <a:schemeClr val="dk1"/>
              </a:buClr>
              <a:buSzPct val="100000"/>
              <a:buNone/>
            </a:pPr>
            <a:r>
              <a:rPr lang="en-US"/>
              <a:t>    • Free for individuals</a:t>
            </a:r>
            <a:br>
              <a:rPr lang="en-US"/>
            </a:br>
            <a:r>
              <a:rPr lang="en-US"/>
              <a:t>• Premium and Ultimate editions come at a cost of $19 and $99 per user/month, respectively</a:t>
            </a:r>
            <a:endParaRPr/>
          </a:p>
          <a:p>
            <a:pPr indent="-228600" lvl="0" marL="228600" rtl="0" algn="l">
              <a:lnSpc>
                <a:spcPct val="90000"/>
              </a:lnSpc>
              <a:spcBef>
                <a:spcPts val="1000"/>
              </a:spcBef>
              <a:spcAft>
                <a:spcPts val="0"/>
              </a:spcAft>
              <a:buClr>
                <a:schemeClr val="dk1"/>
              </a:buClr>
              <a:buSzPct val="100000"/>
              <a:buChar char="•"/>
            </a:pPr>
            <a:r>
              <a:rPr b="1" lang="en-US" u="sng">
                <a:solidFill>
                  <a:schemeClr val="hlink"/>
                </a:solidFill>
                <a:hlinkClick r:id="rId4"/>
              </a:rPr>
              <a:t>Team Foundation Server</a:t>
            </a:r>
            <a:r>
              <a:rPr b="1" lang="en-US"/>
              <a:t>  </a:t>
            </a:r>
            <a:r>
              <a:rPr lang="en-US"/>
              <a:t>Enterprise-grade source control management tool that supports integration with most of the existing IDEs</a:t>
            </a:r>
            <a:endParaRPr/>
          </a:p>
          <a:p>
            <a:pPr indent="-228600" lvl="0" marL="228600" rtl="0" algn="l">
              <a:lnSpc>
                <a:spcPct val="90000"/>
              </a:lnSpc>
              <a:spcBef>
                <a:spcPts val="1000"/>
              </a:spcBef>
              <a:spcAft>
                <a:spcPts val="0"/>
              </a:spcAft>
              <a:buClr>
                <a:schemeClr val="dk1"/>
              </a:buClr>
              <a:buSzPct val="100000"/>
              <a:buChar char="•"/>
            </a:pPr>
            <a:r>
              <a:rPr lang="en-US"/>
              <a:t>• Offers free trial</a:t>
            </a:r>
            <a:br>
              <a:rPr lang="en-US"/>
            </a:br>
            <a:r>
              <a:rPr lang="en-US"/>
              <a:t>• Basic Plan: $2 per user/month</a:t>
            </a:r>
            <a:br>
              <a:rPr lang="en-US"/>
            </a:br>
            <a:r>
              <a:rPr lang="en-US"/>
              <a:t>• Azure Pipelines: $15 per parallel job</a:t>
            </a:r>
            <a:endParaRPr/>
          </a:p>
          <a:p>
            <a:pPr indent="-228600" lvl="0" marL="228600" rtl="0" algn="l">
              <a:lnSpc>
                <a:spcPct val="90000"/>
              </a:lnSpc>
              <a:spcBef>
                <a:spcPts val="1000"/>
              </a:spcBef>
              <a:spcAft>
                <a:spcPts val="0"/>
              </a:spcAft>
              <a:buClr>
                <a:schemeClr val="dk1"/>
              </a:buClr>
              <a:buSzPct val="100000"/>
              <a:buChar char="•"/>
            </a:pPr>
            <a:r>
              <a:rPr b="1" lang="en-US" u="sng">
                <a:solidFill>
                  <a:schemeClr val="hlink"/>
                </a:solidFill>
                <a:hlinkClick r:id="rId5"/>
              </a:rPr>
              <a:t>Apache Subversion</a:t>
            </a:r>
            <a:r>
              <a:rPr b="1" lang="en-US"/>
              <a:t>  </a:t>
            </a:r>
            <a:r>
              <a:rPr lang="en-US"/>
              <a:t>Open-source version control system supporting file locking and merge tracking</a:t>
            </a:r>
            <a:endParaRPr/>
          </a:p>
          <a:p>
            <a:pPr indent="-228600" lvl="0" marL="228600" rtl="0" algn="l">
              <a:lnSpc>
                <a:spcPct val="90000"/>
              </a:lnSpc>
              <a:spcBef>
                <a:spcPts val="1000"/>
              </a:spcBef>
              <a:spcAft>
                <a:spcPts val="0"/>
              </a:spcAft>
              <a:buClr>
                <a:schemeClr val="dk1"/>
              </a:buClr>
              <a:buSzPct val="100000"/>
              <a:buChar char="•"/>
            </a:pPr>
            <a:r>
              <a:rPr lang="en-US"/>
              <a:t>• Open source: deployed on premise and is free to use</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249" name="Google Shape;2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u="sng">
              <a:solidFill>
                <a:schemeClr val="hlink"/>
              </a:solidFill>
              <a:hlinkClick r:id="rId3"/>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[PDF] Systems Programming and Operating Systems by Dhamdhere - Free Download PDF      (dlscrib.com)</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[PDF] Principles of Compiler Design By Alfred V. Aho &amp; J.D.Ullman Free Download – Learnengineering.in</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255" name="Google Shape;255;p9"/>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9"/>
          <p:cNvSpPr txBox="1"/>
          <p:nvPr>
            <p:ph type="title"/>
          </p:nvPr>
        </p:nvSpPr>
        <p:spPr>
          <a:xfrm>
            <a:off x="838200" y="365125"/>
            <a:ext cx="10515600" cy="1325563"/>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257" name="Google Shape;257;p9"/>
          <p:cNvSpPr/>
          <p:nvPr/>
        </p:nvSpPr>
        <p:spPr>
          <a:xfrm>
            <a:off x="83919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58" name="Google Shape;2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