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4"/>
  </p:notesMasterIdLst>
  <p:handoutMasterIdLst>
    <p:handoutMasterId r:id="rId15"/>
  </p:handoutMasterIdLst>
  <p:sldIdLst>
    <p:sldId id="277" r:id="rId3"/>
    <p:sldId id="280" r:id="rId4"/>
    <p:sldId id="327" r:id="rId5"/>
    <p:sldId id="336" r:id="rId6"/>
    <p:sldId id="337" r:id="rId7"/>
    <p:sldId id="338" r:id="rId8"/>
    <p:sldId id="339" r:id="rId9"/>
    <p:sldId id="340" r:id="rId10"/>
    <p:sldId id="341" r:id="rId11"/>
    <p:sldId id="328" r:id="rId12"/>
    <p:sldId id="27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D8137"/>
    <a:srgbClr val="BC8F00"/>
    <a:srgbClr val="860000"/>
    <a:srgbClr val="00B0F0"/>
    <a:srgbClr val="1B3F5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58" autoAdjust="0"/>
    <p:restoredTop sz="94660"/>
  </p:normalViewPr>
  <p:slideViewPr>
    <p:cSldViewPr snapToGrid="0">
      <p:cViewPr varScale="1">
        <p:scale>
          <a:sx n="91" d="100"/>
          <a:sy n="91" d="100"/>
        </p:scale>
        <p:origin x="-444" y="-114"/>
      </p:cViewPr>
      <p:guideLst>
        <p:guide orient="horz" pos="2160"/>
        <p:guide pos="3840"/>
      </p:guideLst>
    </p:cSldViewPr>
  </p:slideViewPr>
  <p:notesTextViewPr>
    <p:cViewPr>
      <p:scale>
        <a:sx n="1" d="1"/>
        <a:sy n="1" d="1"/>
      </p:scale>
      <p:origin x="0" y="0"/>
    </p:cViewPr>
  </p:notesTextViewPr>
  <p:sorterViewPr>
    <p:cViewPr>
      <p:scale>
        <a:sx n="66" d="100"/>
        <a:sy n="66" d="100"/>
      </p:scale>
      <p:origin x="0" y="321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xmlns=""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xmlns=""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0732FBC-CC67-4B17-8935-02F23E3364AC}" type="slidenum">
              <a:rPr lang="en-US" smtClean="0"/>
              <a:pPr/>
              <a:t>1</a:t>
            </a:fld>
            <a:endParaRPr lang="en-US"/>
          </a:p>
        </p:txBody>
      </p:sp>
    </p:spTree>
    <p:extLst>
      <p:ext uri="{BB962C8B-B14F-4D97-AF65-F5344CB8AC3E}">
        <p14:creationId xmlns:p14="http://schemas.microsoft.com/office/powerpoint/2010/main" xmlns="" val="3135557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xmlns="" val="2601793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xmlns=""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70909644"/>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227159557"/>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804378142"/>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xmlns=""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1.xml"/><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hyperlink" Target="https://pdflife.one/download/4588432-john-j-donovan-systems-programming-ebook-wordpress-pdf" TargetMode="External"/><Relationship Id="rId2" Type="http://schemas.openxmlformats.org/officeDocument/2006/relationships/hyperlink" Target="https://www.geeksforgeeks.org/bootstrapping-in-compiler-design/" TargetMode="External"/><Relationship Id="rId1" Type="http://schemas.openxmlformats.org/officeDocument/2006/relationships/slideLayout" Target="../slideLayouts/slideLayout2.xml"/><Relationship Id="rId4" Type="http://schemas.openxmlformats.org/officeDocument/2006/relationships/hyperlink" Target="https://dlscrib.com/download/systems-programming-and-operating-systems-by-dhamdhere_59b64cb7dc0d60182f8ceb1f_pdf" TargetMode="Externa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xmlns="" val="689304721"/>
              </p:ext>
            </p:extLst>
          </p:nvPr>
        </p:nvGraphicFramePr>
        <p:xfrm>
          <a:off x="76788" y="3121720"/>
          <a:ext cx="3303056" cy="3148059"/>
        </p:xfrm>
        <a:graphic>
          <a:graphicData uri="http://schemas.openxmlformats.org/presentationml/2006/ole">
            <p:oleObj spid="_x0000_s8235" name="CorelDRAW" r:id="rId4" imgW="2169000" imgH="2169360" progId="">
              <p:embed/>
            </p:oleObj>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a:extLst>
              <a:ext uri="{BEBA8EAE-BF5A-486C-A8C5-ECC9F3942E4B}">
                <a14:imgProps xmlns:a14="http://schemas.microsoft.com/office/drawing/2010/main" xmlns="">
                  <a14:imgLayer r:embed="rId7">
                    <a14:imgEffect>
                      <a14:colorTemperature colorTemp="5742"/>
                    </a14:imgEffect>
                    <a14:imgEffect>
                      <a14:saturation sat="238000"/>
                    </a14:imgEffect>
                  </a14:imgLayer>
                </a14:imgProps>
              </a:ext>
              <a:ext uri="{28A0092B-C50C-407E-A947-70E740481C1C}">
                <a14:useLocalDpi xmlns:a14="http://schemas.microsoft.com/office/drawing/2010/main" xmlns=""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a:t>
            </a:r>
            <a:r>
              <a:rPr lang="en-US" sz="2000" b="1" dirty="0" smtClean="0">
                <a:solidFill>
                  <a:prstClr val="black">
                    <a:lumMod val="65000"/>
                    <a:lumOff val="35000"/>
                  </a:prstClr>
                </a:solidFill>
                <a:latin typeface="Casper" panose="02000506000000020004" pitchFamily="2" charset="0"/>
                <a:ea typeface="Karla" pitchFamily="2" charset="0"/>
                <a:cs typeface="Karla" pitchFamily="2" charset="0"/>
              </a:rPr>
              <a:t>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smtClean="0"/>
              <a:t> </a:t>
            </a:r>
            <a:endParaRPr lang="en-US" dirty="0"/>
          </a:p>
        </p:txBody>
      </p:sp>
      <p:sp>
        <p:nvSpPr>
          <p:cNvPr id="26" name="TextBox 25"/>
          <p:cNvSpPr txBox="1">
            <a:spLocks noChangeArrowheads="1"/>
          </p:cNvSpPr>
          <p:nvPr/>
        </p:nvSpPr>
        <p:spPr bwMode="auto">
          <a:xfrm>
            <a:off x="2127857" y="2051945"/>
            <a:ext cx="9063318" cy="54753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University Institute of Engineering</a:t>
            </a:r>
          </a:p>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DEPARTMENT OF COMPUTER SCIENCE &amp; ENGINEERING</a:t>
            </a:r>
            <a:endParaRPr lang="en-US" sz="3200" b="1" dirty="0">
              <a:latin typeface="Arial Black" panose="020B0A04020102020204" pitchFamily="34" charset="0"/>
              <a:ea typeface="Karla" pitchFamily="2" charset="0"/>
              <a:cs typeface="Karla" pitchFamily="2"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Bachelor of  Engineering  </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Name: System Programming</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Code: CST-281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 </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16" name="Rectangle 15"/>
          <p:cNvSpPr/>
          <p:nvPr/>
        </p:nvSpPr>
        <p:spPr>
          <a:xfrm>
            <a:off x="8513890" y="242054"/>
            <a:ext cx="3302379" cy="369332"/>
          </a:xfrm>
          <a:prstGeom prst="rect">
            <a:avLst/>
          </a:prstGeom>
        </p:spPr>
        <p:txBody>
          <a:bodyPr wrap="none">
            <a:spAutoFit/>
          </a:bodyPr>
          <a:lstStyle/>
          <a:p>
            <a:r>
              <a:rPr lang="en-US" dirty="0" smtClean="0"/>
              <a:t>Department of Computer Science</a:t>
            </a:r>
            <a:endParaRPr lang="en-US" dirty="0"/>
          </a:p>
        </p:txBody>
      </p:sp>
      <p:sp>
        <p:nvSpPr>
          <p:cNvPr id="18" name="Slide Number Placeholder 17"/>
          <p:cNvSpPr>
            <a:spLocks noGrp="1"/>
          </p:cNvSpPr>
          <p:nvPr>
            <p:ph type="sldNum" sz="quarter" idx="12"/>
          </p:nvPr>
        </p:nvSpPr>
        <p:spPr/>
        <p:txBody>
          <a:bodyPr/>
          <a:lstStyle/>
          <a:p>
            <a:fld id="{BDCDBBEF-AA6C-4BA6-85B2-A17D7F280E38}" type="slidenum">
              <a:rPr lang="en-US" smtClean="0"/>
              <a:pPr/>
              <a:t>1</a:t>
            </a:fld>
            <a:endParaRPr lang="en-US"/>
          </a:p>
        </p:txBody>
      </p:sp>
      <p:sp>
        <p:nvSpPr>
          <p:cNvPr id="17" name="Rectangle 16"/>
          <p:cNvSpPr/>
          <p:nvPr/>
        </p:nvSpPr>
        <p:spPr>
          <a:xfrm>
            <a:off x="678043" y="6120884"/>
            <a:ext cx="3627257" cy="369332"/>
          </a:xfrm>
          <a:prstGeom prst="rect">
            <a:avLst/>
          </a:prstGeom>
        </p:spPr>
        <p:txBody>
          <a:bodyPr wrap="square">
            <a:spAutoFit/>
          </a:bodyPr>
          <a:lstStyle/>
          <a:p>
            <a:r>
              <a:rPr lang="en-US" b="1" dirty="0" smtClean="0"/>
              <a:t>Compilers</a:t>
            </a:r>
            <a:endParaRPr lang="en-US" dirty="0"/>
          </a:p>
        </p:txBody>
      </p:sp>
      <p:pic>
        <p:nvPicPr>
          <p:cNvPr id="8232" name="Picture 40"/>
          <p:cNvPicPr>
            <a:picLocks noChangeAspect="1" noChangeArrowheads="1"/>
          </p:cNvPicPr>
          <p:nvPr/>
        </p:nvPicPr>
        <p:blipFill>
          <a:blip r:embed="rId8"/>
          <a:srcRect/>
          <a:stretch>
            <a:fillRect/>
          </a:stretch>
        </p:blipFill>
        <p:spPr bwMode="auto">
          <a:xfrm>
            <a:off x="0" y="0"/>
            <a:ext cx="12192000" cy="6858000"/>
          </a:xfrm>
          <a:prstGeom prst="rect">
            <a:avLst/>
          </a:prstGeom>
          <a:noFill/>
          <a:ln w="9525">
            <a:noFill/>
            <a:miter lim="800000"/>
            <a:headEnd/>
            <a:tailEnd/>
          </a:ln>
          <a:effectLst/>
        </p:spPr>
      </p:pic>
    </p:spTree>
    <p:extLst>
      <p:ext uri="{BB962C8B-B14F-4D97-AF65-F5344CB8AC3E}">
        <p14:creationId xmlns:p14="http://schemas.microsoft.com/office/powerpoint/2010/main" xmlns="" val="456502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3" name="Content Placeholder 2"/>
          <p:cNvSpPr>
            <a:spLocks noGrp="1"/>
          </p:cNvSpPr>
          <p:nvPr>
            <p:ph idx="1"/>
          </p:nvPr>
        </p:nvSpPr>
        <p:spPr/>
        <p:txBody>
          <a:bodyPr/>
          <a:lstStyle/>
          <a:p>
            <a:endParaRPr lang="en-US" dirty="0" smtClean="0">
              <a:hlinkClick r:id="rId2"/>
            </a:endParaRPr>
          </a:p>
          <a:p>
            <a:r>
              <a:rPr lang="en-US" dirty="0" smtClean="0">
                <a:hlinkClick r:id="rId3"/>
              </a:rPr>
              <a:t>John J Donovan Systems Programming </a:t>
            </a:r>
            <a:r>
              <a:rPr lang="en-US" dirty="0" err="1" smtClean="0">
                <a:hlinkClick r:id="rId3"/>
              </a:rPr>
              <a:t>Ebook</a:t>
            </a:r>
            <a:r>
              <a:rPr lang="en-US" dirty="0" smtClean="0">
                <a:hlinkClick r:id="rId3"/>
              </a:rPr>
              <a:t> </a:t>
            </a:r>
            <a:r>
              <a:rPr lang="en-US" dirty="0" err="1" smtClean="0">
                <a:hlinkClick r:id="rId3"/>
              </a:rPr>
              <a:t>Wordpress</a:t>
            </a:r>
            <a:r>
              <a:rPr lang="en-US" dirty="0" smtClean="0">
                <a:hlinkClick r:id="rId3"/>
              </a:rPr>
              <a:t> (</a:t>
            </a:r>
            <a:r>
              <a:rPr lang="en-US" dirty="0" err="1" smtClean="0">
                <a:hlinkClick r:id="rId3"/>
              </a:rPr>
              <a:t>pdflife.one</a:t>
            </a:r>
            <a:r>
              <a:rPr lang="en-US" dirty="0" smtClean="0">
                <a:hlinkClick r:id="rId3"/>
              </a:rPr>
              <a:t>)</a:t>
            </a:r>
            <a:endParaRPr lang="en-US" dirty="0" smtClean="0"/>
          </a:p>
          <a:p>
            <a:endParaRPr lang="en-US" dirty="0" smtClean="0"/>
          </a:p>
          <a:p>
            <a:r>
              <a:rPr lang="en-US" dirty="0" smtClean="0">
                <a:hlinkClick r:id="rId4"/>
              </a:rPr>
              <a:t> [PDF] Systems Programming and Operating Systems by </a:t>
            </a:r>
            <a:r>
              <a:rPr lang="en-US" dirty="0" err="1" smtClean="0">
                <a:hlinkClick r:id="rId4"/>
              </a:rPr>
              <a:t>Dhamdhere</a:t>
            </a:r>
            <a:r>
              <a:rPr lang="en-US" dirty="0" smtClean="0">
                <a:hlinkClick r:id="rId4"/>
              </a:rPr>
              <a:t> - Free Download PDF      (dlscrib.com)</a:t>
            </a:r>
            <a:endParaRPr lang="en-US" b="1" dirty="0" smtClean="0">
              <a:latin typeface="Times New Roman" panose="02020603050405020304" pitchFamily="18" charset="0"/>
              <a:cs typeface="Times New Roman" panose="02020603050405020304" pitchFamily="18" charset="0"/>
            </a:endParaRPr>
          </a:p>
          <a:p>
            <a:pPr marL="342900" indent="-342900"/>
            <a:endParaRPr lang="en-GB" dirty="0" smtClean="0"/>
          </a:p>
          <a:p>
            <a:pPr>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xmlns="" val="4059142145"/>
                </p:ext>
              </p:extLst>
            </p:nvPr>
          </p:nvGraphicFramePr>
          <p:xfrm>
            <a:off x="100420" y="236973"/>
            <a:ext cx="183878" cy="183422"/>
          </p:xfrm>
          <a:graphic>
            <a:graphicData uri="http://schemas.openxmlformats.org/presentationml/2006/ole">
              <p:oleObj spid="_x0000_s9238" name="CorelDRAW" r:id="rId3" imgW="2169000" imgH="2169360" progId="">
                <p:embed/>
              </p:oleObj>
            </a:graphicData>
          </a:graphic>
        </p:graphicFrame>
      </p:gr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11</a:t>
            </a:fld>
            <a:endParaRPr lang="en-US">
              <a:solidFill>
                <a:prstClr val="black">
                  <a:tint val="75000"/>
                </a:prstClr>
              </a:solidFill>
            </a:endParaRPr>
          </a:p>
        </p:txBody>
      </p:sp>
    </p:spTree>
    <p:extLst>
      <p:ext uri="{BB962C8B-B14F-4D97-AF65-F5344CB8AC3E}">
        <p14:creationId xmlns:p14="http://schemas.microsoft.com/office/powerpoint/2010/main" xmlns="" val="2656501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Autofit/>
          </a:bodyPr>
          <a:lstStyle/>
          <a:p>
            <a:pPr algn="ctr"/>
            <a:r>
              <a:rPr lang="en-US" sz="4000" dirty="0" smtClean="0">
                <a:latin typeface="Times New Roman" pitchFamily="18" charset="0"/>
                <a:cs typeface="Times New Roman" pitchFamily="18" charset="0"/>
              </a:rPr>
              <a:t>Chapter-1.1</a:t>
            </a:r>
            <a:r>
              <a:rPr lang="en-US" sz="4000" dirty="0" smtClean="0">
                <a:latin typeface="Times New Roman" pitchFamily="18" charset="0"/>
                <a:cs typeface="Times New Roman" pitchFamily="18" charset="0"/>
              </a:rPr>
              <a:t/>
            </a:r>
            <a:br>
              <a:rPr lang="en-US" sz="4000" dirty="0" smtClean="0">
                <a:latin typeface="Times New Roman" pitchFamily="18" charset="0"/>
                <a:cs typeface="Times New Roman" pitchFamily="18" charset="0"/>
              </a:rPr>
            </a:br>
            <a:r>
              <a:rPr lang="en-US" sz="4000" dirty="0" smtClean="0">
                <a:latin typeface="Times New Roman" pitchFamily="18" charset="0"/>
                <a:cs typeface="Times New Roman" pitchFamily="18" charset="0"/>
              </a:rPr>
              <a:t>Overview of System Software</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GB" sz="2400" dirty="0"/>
              <a:t>Different Views on the Meaning of a Program</a:t>
            </a:r>
            <a:endParaRPr lang="en-US" sz="2400" dirty="0"/>
          </a:p>
          <a:p>
            <a:pPr>
              <a:lnSpc>
                <a:spcPct val="150000"/>
              </a:lnSpc>
            </a:pPr>
            <a:r>
              <a:rPr lang="en-GB" sz="2400" dirty="0"/>
              <a:t>System Software Development</a:t>
            </a:r>
            <a:endParaRPr lang="en-US" sz="2400" dirty="0">
              <a:latin typeface="Times New Roman" pitchFamily="18" charset="0"/>
              <a:cs typeface="Times New Roman" pitchFamily="18" charset="0"/>
            </a:endParaRPr>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07720" y="39084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544370" y="0"/>
            <a:ext cx="3302379" cy="369332"/>
          </a:xfrm>
          <a:prstGeom prst="rect">
            <a:avLst/>
          </a:prstGeom>
        </p:spPr>
        <p:txBody>
          <a:bodyPr wrap="none">
            <a:spAutoFit/>
          </a:bodyPr>
          <a:lstStyle/>
          <a:p>
            <a:r>
              <a:rPr lang="en-US" dirty="0" smtClean="0"/>
              <a:t>Department of computer Science</a:t>
            </a:r>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xmlns="" val="823702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GB" sz="4000" u="sng" dirty="0" smtClean="0"/>
              <a:t>Different Views on the Meaning of a Program</a:t>
            </a:r>
            <a:endParaRPr lang="en-US" sz="4000" u="sng" dirty="0"/>
          </a:p>
        </p:txBody>
      </p:sp>
      <p:sp>
        <p:nvSpPr>
          <p:cNvPr id="3" name="Content Placeholder 2"/>
          <p:cNvSpPr>
            <a:spLocks noGrp="1"/>
          </p:cNvSpPr>
          <p:nvPr>
            <p:ph idx="1"/>
          </p:nvPr>
        </p:nvSpPr>
        <p:spPr/>
        <p:txBody>
          <a:bodyPr>
            <a:normAutofit/>
          </a:bodyPr>
          <a:lstStyle/>
          <a:p>
            <a:r>
              <a:rPr lang="en-GB" sz="1800" dirty="0"/>
              <a:t>In computing, a program is a specific set of ordered operations for a computer to perform. In the modern computer that John von Neumann outlined in 1945, the program contains a one-at-a-time sequence of instructions that the computer follows. </a:t>
            </a:r>
            <a:endParaRPr lang="en-GB" sz="1800" dirty="0" smtClean="0"/>
          </a:p>
          <a:p>
            <a:r>
              <a:rPr lang="en-GB" sz="1800" dirty="0" smtClean="0"/>
              <a:t>A </a:t>
            </a:r>
            <a:r>
              <a:rPr lang="en-GB" sz="1800" dirty="0"/>
              <a:t>program is also a special kind of data that indicates how to operate on application or user </a:t>
            </a:r>
            <a:r>
              <a:rPr lang="en-GB" sz="1800" dirty="0" smtClean="0"/>
              <a:t>data. Computer </a:t>
            </a:r>
            <a:r>
              <a:rPr lang="en-GB" sz="1800" dirty="0"/>
              <a:t>programs can be characterized as interactive or batch in terms of what drives them and how continuously they run</a:t>
            </a:r>
            <a:r>
              <a:rPr lang="en-GB" sz="1800" dirty="0" smtClean="0"/>
              <a:t>.</a:t>
            </a:r>
          </a:p>
          <a:p>
            <a:pPr lvl="0"/>
            <a:r>
              <a:rPr lang="en-GB" sz="1800" dirty="0"/>
              <a:t>Computer program, detailed plan or procedure for solving a problem with a computer; more specifically, an unambiguous, ordered sequence of computational instructions necessary to achieve such a solution. </a:t>
            </a:r>
          </a:p>
          <a:p>
            <a:r>
              <a:rPr lang="en-GB" sz="1600" dirty="0"/>
              <a:t>C</a:t>
            </a:r>
            <a:r>
              <a:rPr lang="en-GB" sz="1600" dirty="0" smtClean="0"/>
              <a:t>omputer </a:t>
            </a:r>
            <a:r>
              <a:rPr lang="en-GB" sz="1600" dirty="0"/>
              <a:t>program, </a:t>
            </a:r>
            <a:r>
              <a:rPr lang="en-GB" sz="1800" dirty="0"/>
              <a:t>detailed plan or procedure for solving a problem with a computer; more specifically, an unambiguous, ordered sequence of computational instructions necessary to achieve such a solution.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System Software Development</a:t>
            </a:r>
            <a:endParaRPr lang="en-US" b="1" u="sng" dirty="0"/>
          </a:p>
        </p:txBody>
      </p:sp>
      <p:sp>
        <p:nvSpPr>
          <p:cNvPr id="3" name="Content Placeholder 2"/>
          <p:cNvSpPr>
            <a:spLocks noGrp="1"/>
          </p:cNvSpPr>
          <p:nvPr>
            <p:ph idx="1"/>
          </p:nvPr>
        </p:nvSpPr>
        <p:spPr/>
        <p:txBody>
          <a:bodyPr/>
          <a:lstStyle/>
          <a:p>
            <a:pPr algn="just"/>
            <a:endParaRPr lang="en-US" dirty="0" smtClean="0"/>
          </a:p>
          <a:p>
            <a:pPr algn="just"/>
            <a:r>
              <a:rPr lang="en-GB" sz="2000" dirty="0" smtClean="0"/>
              <a:t>A software </a:t>
            </a:r>
            <a:r>
              <a:rPr lang="en-GB" sz="2000" dirty="0"/>
              <a:t>development process is the process of dividing software development work into distinct phases to improve design, product management, and project management. It is also known as a software development life cycle. Software engineering is an engineering branch associated with development of software product using well-defined scientific principles, methods and procedures. The outcome of software engineering is an efficient and reliable software product</a:t>
            </a:r>
            <a:r>
              <a:rPr lang="en-GB" sz="2000" dirty="0" smtClean="0"/>
              <a:t>.   OR</a:t>
            </a:r>
          </a:p>
          <a:p>
            <a:pPr algn="just"/>
            <a:r>
              <a:rPr lang="en-GB" sz="2000" dirty="0"/>
              <a:t>software development process is dividing the software development into tiny, sequential steps to enhance the product, project, and design altogether. the iterative logical process for software program development or application development to cater to the needs of any business or personal objectives is known as ‘Software Development’.</a:t>
            </a:r>
            <a:endParaRPr lang="en-GB" sz="2000" dirty="0" smtClean="0"/>
          </a:p>
          <a:p>
            <a:pPr algn="just"/>
            <a:endParaRPr lang="en-US" sz="20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System Software Development</a:t>
            </a:r>
            <a:endParaRPr lang="en-GB"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pic>
        <p:nvPicPr>
          <p:cNvPr id="10242" name="Picture 2" descr="software-development-process"/>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809750" y="1858169"/>
            <a:ext cx="8572500" cy="42862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96635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System Software Development</a:t>
            </a:r>
            <a:endParaRPr lang="en-GB" dirty="0"/>
          </a:p>
        </p:txBody>
      </p:sp>
      <p:sp>
        <p:nvSpPr>
          <p:cNvPr id="3" name="Content Placeholder 2"/>
          <p:cNvSpPr>
            <a:spLocks noGrp="1"/>
          </p:cNvSpPr>
          <p:nvPr>
            <p:ph idx="1"/>
          </p:nvPr>
        </p:nvSpPr>
        <p:spPr/>
        <p:txBody>
          <a:bodyPr/>
          <a:lstStyle/>
          <a:p>
            <a:r>
              <a:rPr lang="en-GB" b="1" dirty="0"/>
              <a:t>Requirements Analysis and Resource Planning</a:t>
            </a:r>
          </a:p>
          <a:p>
            <a:r>
              <a:rPr lang="en-GB" b="1" dirty="0"/>
              <a:t>Design and Prototyping</a:t>
            </a:r>
          </a:p>
          <a:p>
            <a:r>
              <a:rPr lang="en-GB" b="1" dirty="0"/>
              <a:t>Software Development</a:t>
            </a:r>
          </a:p>
          <a:p>
            <a:r>
              <a:rPr lang="en-GB" b="1" dirty="0"/>
              <a:t>Testing</a:t>
            </a:r>
          </a:p>
          <a:p>
            <a:r>
              <a:rPr lang="en-GB" b="1" dirty="0"/>
              <a:t>Deployment</a:t>
            </a:r>
          </a:p>
          <a:p>
            <a:r>
              <a:rPr lang="en-GB" b="1" dirty="0"/>
              <a:t>Maintenance and Updates</a:t>
            </a:r>
          </a:p>
          <a:p>
            <a:endParaRPr lang="en-GB"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xmlns="" val="3134737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System Software Development</a:t>
            </a:r>
            <a:endParaRPr lang="en-GB" dirty="0"/>
          </a:p>
        </p:txBody>
      </p:sp>
      <p:sp>
        <p:nvSpPr>
          <p:cNvPr id="3" name="Content Placeholder 2"/>
          <p:cNvSpPr>
            <a:spLocks noGrp="1"/>
          </p:cNvSpPr>
          <p:nvPr>
            <p:ph idx="1"/>
          </p:nvPr>
        </p:nvSpPr>
        <p:spPr/>
        <p:txBody>
          <a:bodyPr>
            <a:normAutofit fontScale="92500" lnSpcReduction="10000"/>
          </a:bodyPr>
          <a:lstStyle/>
          <a:p>
            <a:pPr fontAlgn="base"/>
            <a:r>
              <a:rPr lang="en-GB" b="1" dirty="0">
                <a:latin typeface="Times New Roman" panose="02020603050405020304" pitchFamily="18" charset="0"/>
                <a:cs typeface="Times New Roman" panose="02020603050405020304" pitchFamily="18" charset="0"/>
              </a:rPr>
              <a:t>Requirements Analysis and Resource Planning</a:t>
            </a:r>
          </a:p>
          <a:p>
            <a:pPr marL="0" indent="0" fontAlgn="base">
              <a:buNone/>
            </a:pPr>
            <a:r>
              <a:rPr lang="en-GB" sz="2000" dirty="0" smtClean="0">
                <a:latin typeface="Times New Roman" panose="02020603050405020304" pitchFamily="18" charset="0"/>
                <a:cs typeface="Times New Roman" panose="02020603050405020304" pitchFamily="18" charset="0"/>
              </a:rPr>
              <a:t> </a:t>
            </a:r>
            <a:r>
              <a:rPr lang="en-GB" sz="2200" dirty="0" smtClean="0">
                <a:latin typeface="Times New Roman" panose="02020603050405020304" pitchFamily="18" charset="0"/>
                <a:cs typeface="Times New Roman" panose="02020603050405020304" pitchFamily="18" charset="0"/>
              </a:rPr>
              <a:t>The </a:t>
            </a:r>
            <a:r>
              <a:rPr lang="en-GB" sz="2200" dirty="0">
                <a:latin typeface="Times New Roman" panose="02020603050405020304" pitchFamily="18" charset="0"/>
                <a:cs typeface="Times New Roman" panose="02020603050405020304" pitchFamily="18" charset="0"/>
              </a:rPr>
              <a:t>first step to any process is always planning. Being a project manager, you might have done a requirement analysis of your project, but you are going to need software engineering experts to create </a:t>
            </a:r>
            <a:r>
              <a:rPr lang="en-GB" sz="2200" dirty="0" smtClean="0">
                <a:latin typeface="Times New Roman" panose="02020603050405020304" pitchFamily="18" charset="0"/>
                <a:cs typeface="Times New Roman" panose="02020603050405020304" pitchFamily="18" charset="0"/>
              </a:rPr>
              <a:t>plan.</a:t>
            </a:r>
            <a:r>
              <a:rPr lang="en-GB" sz="2200" dirty="0">
                <a:latin typeface="Times New Roman" panose="02020603050405020304" pitchFamily="18" charset="0"/>
                <a:cs typeface="Times New Roman" panose="02020603050405020304" pitchFamily="18" charset="0"/>
              </a:rPr>
              <a:t> </a:t>
            </a:r>
            <a:r>
              <a:rPr lang="en-GB" sz="2200" dirty="0" smtClean="0">
                <a:latin typeface="Times New Roman" panose="02020603050405020304" pitchFamily="18" charset="0"/>
                <a:cs typeface="Times New Roman" panose="02020603050405020304" pitchFamily="18" charset="0"/>
              </a:rPr>
              <a:t>You </a:t>
            </a:r>
            <a:r>
              <a:rPr lang="en-GB" sz="2200" dirty="0">
                <a:latin typeface="Times New Roman" panose="02020603050405020304" pitchFamily="18" charset="0"/>
                <a:cs typeface="Times New Roman" panose="02020603050405020304" pitchFamily="18" charset="0"/>
              </a:rPr>
              <a:t>need to </a:t>
            </a:r>
            <a:r>
              <a:rPr lang="en-GB" sz="2200" dirty="0" err="1">
                <a:latin typeface="Times New Roman" panose="02020603050405020304" pitchFamily="18" charset="0"/>
                <a:cs typeface="Times New Roman" panose="02020603050405020304" pitchFamily="18" charset="0"/>
              </a:rPr>
              <a:t>analyze</a:t>
            </a:r>
            <a:r>
              <a:rPr lang="en-GB" sz="2200" dirty="0">
                <a:latin typeface="Times New Roman" panose="02020603050405020304" pitchFamily="18" charset="0"/>
                <a:cs typeface="Times New Roman" panose="02020603050405020304" pitchFamily="18" charset="0"/>
              </a:rPr>
              <a:t> if the software, you are planning to develop, aligns with your business or personal goals. This is a requirements analysis. </a:t>
            </a:r>
            <a:endParaRPr lang="en-GB" sz="2200" dirty="0" smtClean="0">
              <a:latin typeface="Times New Roman" panose="02020603050405020304" pitchFamily="18" charset="0"/>
              <a:cs typeface="Times New Roman" panose="02020603050405020304" pitchFamily="18" charset="0"/>
            </a:endParaRPr>
          </a:p>
          <a:p>
            <a:pPr fontAlgn="base"/>
            <a:r>
              <a:rPr lang="en-GB" b="1" dirty="0">
                <a:latin typeface="Times New Roman" panose="02020603050405020304" pitchFamily="18" charset="0"/>
                <a:cs typeface="Times New Roman" panose="02020603050405020304" pitchFamily="18" charset="0"/>
              </a:rPr>
              <a:t>Design and Prototyping</a:t>
            </a:r>
          </a:p>
          <a:p>
            <a:pPr marL="0" indent="0" fontAlgn="base">
              <a:buNone/>
            </a:pPr>
            <a:r>
              <a:rPr lang="en-GB" sz="2200" dirty="0">
                <a:latin typeface="Times New Roman" panose="02020603050405020304" pitchFamily="18" charset="0"/>
                <a:cs typeface="Times New Roman" panose="02020603050405020304" pitchFamily="18" charset="0"/>
              </a:rPr>
              <a:t>After the analysis and planning part is over, it is time to start creating a software architecture for the product. This architecture or design will define the complete workflow of the software</a:t>
            </a:r>
            <a:r>
              <a:rPr lang="en-GB" sz="2200" dirty="0" smtClean="0">
                <a:latin typeface="Times New Roman" panose="02020603050405020304" pitchFamily="18" charset="0"/>
                <a:cs typeface="Times New Roman" panose="02020603050405020304" pitchFamily="18" charset="0"/>
              </a:rPr>
              <a:t>.</a:t>
            </a:r>
          </a:p>
          <a:p>
            <a:pPr fontAlgn="base"/>
            <a:r>
              <a:rPr lang="en-GB" b="1" dirty="0">
                <a:latin typeface="Times New Roman" panose="02020603050405020304" pitchFamily="18" charset="0"/>
                <a:cs typeface="Times New Roman" panose="02020603050405020304" pitchFamily="18" charset="0"/>
              </a:rPr>
              <a:t>Software </a:t>
            </a:r>
            <a:r>
              <a:rPr lang="en-GB" b="1" dirty="0" smtClean="0">
                <a:latin typeface="Times New Roman" panose="02020603050405020304" pitchFamily="18" charset="0"/>
                <a:cs typeface="Times New Roman" panose="02020603050405020304" pitchFamily="18" charset="0"/>
              </a:rPr>
              <a:t>Development</a:t>
            </a:r>
          </a:p>
          <a:p>
            <a:pPr marL="0" indent="0" fontAlgn="base">
              <a:buNone/>
            </a:pPr>
            <a:r>
              <a:rPr lang="en-GB" b="1" dirty="0">
                <a:latin typeface="Times New Roman" panose="02020603050405020304" pitchFamily="18" charset="0"/>
                <a:cs typeface="Times New Roman" panose="02020603050405020304" pitchFamily="18" charset="0"/>
              </a:rPr>
              <a:t> </a:t>
            </a:r>
            <a:r>
              <a:rPr lang="en-GB" sz="2200" dirty="0" smtClean="0">
                <a:latin typeface="Times New Roman" panose="02020603050405020304" pitchFamily="18" charset="0"/>
                <a:cs typeface="Times New Roman" panose="02020603050405020304" pitchFamily="18" charset="0"/>
              </a:rPr>
              <a:t>Development </a:t>
            </a:r>
            <a:r>
              <a:rPr lang="en-GB" sz="2200" dirty="0">
                <a:latin typeface="Times New Roman" panose="02020603050405020304" pitchFamily="18" charset="0"/>
                <a:cs typeface="Times New Roman" panose="02020603050405020304" pitchFamily="18" charset="0"/>
              </a:rPr>
              <a:t>in software-process only begins when you are completely </a:t>
            </a:r>
            <a:r>
              <a:rPr lang="en-GB" sz="2200" dirty="0" smtClean="0">
                <a:latin typeface="Times New Roman" panose="02020603050405020304" pitchFamily="18" charset="0"/>
                <a:cs typeface="Times New Roman" panose="02020603050405020304" pitchFamily="18" charset="0"/>
              </a:rPr>
              <a:t>     sure </a:t>
            </a:r>
            <a:r>
              <a:rPr lang="en-GB" sz="2200" dirty="0">
                <a:latin typeface="Times New Roman" panose="02020603050405020304" pitchFamily="18" charset="0"/>
                <a:cs typeface="Times New Roman" panose="02020603050405020304" pitchFamily="18" charset="0"/>
              </a:rPr>
              <a:t>of the requirements and </a:t>
            </a:r>
            <a:r>
              <a:rPr lang="en-GB" sz="2200" dirty="0" err="1">
                <a:latin typeface="Times New Roman" panose="02020603050405020304" pitchFamily="18" charset="0"/>
                <a:cs typeface="Times New Roman" panose="02020603050405020304" pitchFamily="18" charset="0"/>
              </a:rPr>
              <a:t>onboard</a:t>
            </a:r>
            <a:r>
              <a:rPr lang="en-GB" sz="2200" dirty="0">
                <a:latin typeface="Times New Roman" panose="02020603050405020304" pitchFamily="18" charset="0"/>
                <a:cs typeface="Times New Roman" panose="02020603050405020304" pitchFamily="18" charset="0"/>
              </a:rPr>
              <a:t> with the design and features. The development team starts working on the development of a program by writing the necessary code</a:t>
            </a:r>
            <a:r>
              <a:rPr lang="en-GB" dirty="0">
                <a:latin typeface="Times New Roman" panose="02020603050405020304" pitchFamily="18" charset="0"/>
                <a:cs typeface="Times New Roman" panose="02020603050405020304" pitchFamily="18" charset="0"/>
              </a:rPr>
              <a:t>.</a:t>
            </a:r>
          </a:p>
          <a:p>
            <a:pPr fontAlgn="base"/>
            <a:endParaRPr lang="en-GB" dirty="0">
              <a:latin typeface="Times New Roman" panose="02020603050405020304" pitchFamily="18" charset="0"/>
              <a:cs typeface="Times New Roman" panose="02020603050405020304" pitchFamily="18" charset="0"/>
            </a:endParaRPr>
          </a:p>
          <a:p>
            <a:pPr fontAlgn="base"/>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xmlns="" val="3702682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System Software Development</a:t>
            </a:r>
            <a:endParaRPr lang="en-GB" dirty="0"/>
          </a:p>
        </p:txBody>
      </p:sp>
      <p:sp>
        <p:nvSpPr>
          <p:cNvPr id="3" name="Content Placeholder 2"/>
          <p:cNvSpPr>
            <a:spLocks noGrp="1"/>
          </p:cNvSpPr>
          <p:nvPr>
            <p:ph idx="1"/>
          </p:nvPr>
        </p:nvSpPr>
        <p:spPr/>
        <p:txBody>
          <a:bodyPr>
            <a:normAutofit/>
          </a:bodyPr>
          <a:lstStyle/>
          <a:p>
            <a:pPr fontAlgn="base"/>
            <a:r>
              <a:rPr lang="en-GB" sz="2400" b="1" dirty="0">
                <a:latin typeface="Times New Roman" panose="02020603050405020304" pitchFamily="18" charset="0"/>
                <a:cs typeface="Times New Roman" panose="02020603050405020304" pitchFamily="18" charset="0"/>
              </a:rPr>
              <a:t>Testing</a:t>
            </a:r>
          </a:p>
          <a:p>
            <a:pPr marL="0" indent="0" fontAlgn="base">
              <a:buNone/>
            </a:pPr>
            <a:r>
              <a:rPr lang="en-GB" sz="2400" dirty="0">
                <a:latin typeface="Times New Roman" panose="02020603050405020304" pitchFamily="18" charset="0"/>
                <a:cs typeface="Times New Roman" panose="02020603050405020304" pitchFamily="18" charset="0"/>
              </a:rPr>
              <a:t>This is actually a continuous </a:t>
            </a:r>
            <a:r>
              <a:rPr lang="en-GB" sz="2400" b="1" dirty="0">
                <a:latin typeface="Times New Roman" panose="02020603050405020304" pitchFamily="18" charset="0"/>
                <a:cs typeface="Times New Roman" panose="02020603050405020304" pitchFamily="18" charset="0"/>
              </a:rPr>
              <a:t>process of software development</a:t>
            </a:r>
            <a:r>
              <a:rPr lang="en-GB" sz="2400" dirty="0">
                <a:latin typeface="Times New Roman" panose="02020603050405020304" pitchFamily="18" charset="0"/>
                <a:cs typeface="Times New Roman" panose="02020603050405020304" pitchFamily="18" charset="0"/>
              </a:rPr>
              <a:t>, and testing is performed alongside development. Testing is done to check the functionality, usability, and stability of the product under the rapid development process</a:t>
            </a:r>
            <a:r>
              <a:rPr lang="en-GB" sz="2400" dirty="0" smtClean="0">
                <a:latin typeface="Times New Roman" panose="02020603050405020304" pitchFamily="18" charset="0"/>
                <a:cs typeface="Times New Roman" panose="02020603050405020304" pitchFamily="18" charset="0"/>
              </a:rPr>
              <a:t>.</a:t>
            </a:r>
          </a:p>
          <a:p>
            <a:pPr fontAlgn="base"/>
            <a:r>
              <a:rPr lang="en-GB" sz="2400" b="1" dirty="0">
                <a:latin typeface="Times New Roman" panose="02020603050405020304" pitchFamily="18" charset="0"/>
                <a:cs typeface="Times New Roman" panose="02020603050405020304" pitchFamily="18" charset="0"/>
              </a:rPr>
              <a:t>Deployment</a:t>
            </a:r>
          </a:p>
          <a:p>
            <a:pPr marL="0" indent="0" fontAlgn="base">
              <a:buNone/>
            </a:pPr>
            <a:r>
              <a:rPr lang="en-GB" sz="2400" dirty="0">
                <a:latin typeface="Times New Roman" panose="02020603050405020304" pitchFamily="18" charset="0"/>
                <a:cs typeface="Times New Roman" panose="02020603050405020304" pitchFamily="18" charset="0"/>
              </a:rPr>
              <a:t>This is a crucial stage in the software development life cycle. After coding and testing are done, the next development phase is to deploy your software on the necessary servers and devices. This is only done after you have approved of the product functionality and the stability of the product is proved.</a:t>
            </a:r>
          </a:p>
          <a:p>
            <a:pPr fontAlgn="base"/>
            <a:endParaRPr lang="en-GB" dirty="0"/>
          </a:p>
          <a:p>
            <a:endParaRPr lang="en-GB"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xmlns="" val="3883136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System Software Development</a:t>
            </a:r>
            <a:endParaRPr lang="en-GB" dirty="0"/>
          </a:p>
        </p:txBody>
      </p:sp>
      <p:sp>
        <p:nvSpPr>
          <p:cNvPr id="3" name="Content Placeholder 2"/>
          <p:cNvSpPr>
            <a:spLocks noGrp="1"/>
          </p:cNvSpPr>
          <p:nvPr>
            <p:ph idx="1"/>
          </p:nvPr>
        </p:nvSpPr>
        <p:spPr/>
        <p:txBody>
          <a:bodyPr/>
          <a:lstStyle/>
          <a:p>
            <a:pPr fontAlgn="base"/>
            <a:r>
              <a:rPr lang="en-GB" b="1" dirty="0"/>
              <a:t>Maintenance and Updates</a:t>
            </a:r>
          </a:p>
          <a:p>
            <a:pPr fontAlgn="base"/>
            <a:r>
              <a:rPr lang="en-GB" dirty="0"/>
              <a:t>As described earlier, software development is a cycle. It is an iterative process of software development. After launching the product, the process is not complete. You need to keep a track of software maintenance and keep upgrading it. You need to consistently monitor software development and suggest changes whenever required.</a:t>
            </a:r>
          </a:p>
          <a:p>
            <a:endParaRPr lang="en-GB"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xmlns="" val="339526943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2057</TotalTime>
  <Words>423</Words>
  <Application>Microsoft Office PowerPoint</Application>
  <PresentationFormat>Custom</PresentationFormat>
  <Paragraphs>69</Paragraphs>
  <Slides>11</Slides>
  <Notes>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14" baseType="lpstr">
      <vt:lpstr>1_Office Theme</vt:lpstr>
      <vt:lpstr>Contents Slide Master</vt:lpstr>
      <vt:lpstr>CorelDRAW</vt:lpstr>
      <vt:lpstr>Slide 1</vt:lpstr>
      <vt:lpstr>Chapter-1.1 Overview of System Software</vt:lpstr>
      <vt:lpstr>Different Views on the Meaning of a Program</vt:lpstr>
      <vt:lpstr>System Software Development</vt:lpstr>
      <vt:lpstr>System Software Development</vt:lpstr>
      <vt:lpstr>System Software Development</vt:lpstr>
      <vt:lpstr>System Software Development</vt:lpstr>
      <vt:lpstr>System Software Development</vt:lpstr>
      <vt:lpstr>System Software Development</vt:lpstr>
      <vt:lpstr>References</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cu</cp:lastModifiedBy>
  <cp:revision>239</cp:revision>
  <dcterms:created xsi:type="dcterms:W3CDTF">2019-01-09T10:33:58Z</dcterms:created>
  <dcterms:modified xsi:type="dcterms:W3CDTF">2022-07-21T04:58:07Z</dcterms:modified>
</cp:coreProperties>
</file>