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embeddedFontLst>
    <p:embeddedFont>
      <p:font typeface="Raleway ExtraBold"/>
      <p:bold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jn42xfWQ/zL/nFM82sqTh1tBra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alewayExtraBold-bold.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3"/>
          <p:cNvSpPr/>
          <p:nvPr>
            <p:ph idx="2" type="pic"/>
          </p:nvPr>
        </p:nvSpPr>
        <p:spPr>
          <a:xfrm>
            <a:off x="5183188" y="987425"/>
            <a:ext cx="6172200" cy="4873625"/>
          </a:xfrm>
          <a:prstGeom prst="rect">
            <a:avLst/>
          </a:prstGeom>
          <a:noFill/>
          <a:ln>
            <a:noFill/>
          </a:ln>
        </p:spPr>
      </p:sp>
      <p:sp>
        <p:nvSpPr>
          <p:cNvPr id="72" name="Google Shape;7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6"/>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29"/>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7" name="Google Shape;97;p29"/>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2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100" name="Shape 100"/>
        <p:cNvGrpSpPr/>
        <p:nvPr/>
      </p:nvGrpSpPr>
      <p:grpSpPr>
        <a:xfrm>
          <a:off x="0" y="0"/>
          <a:ext cx="0" cy="0"/>
          <a:chOff x="0" y="0"/>
          <a:chExt cx="0" cy="0"/>
        </a:xfrm>
      </p:grpSpPr>
      <p:sp>
        <p:nvSpPr>
          <p:cNvPr id="101" name="Google Shape;101;p3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2" name="Google Shape;102;p30"/>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30"/>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5" name="Shape 105"/>
        <p:cNvGrpSpPr/>
        <p:nvPr/>
      </p:nvGrpSpPr>
      <p:grpSpPr>
        <a:xfrm>
          <a:off x="0" y="0"/>
          <a:ext cx="0" cy="0"/>
          <a:chOff x="0" y="0"/>
          <a:chExt cx="0" cy="0"/>
        </a:xfrm>
      </p:grpSpPr>
      <p:sp>
        <p:nvSpPr>
          <p:cNvPr id="106" name="Google Shape;106;p31"/>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31"/>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31"/>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9" name="Shape 109"/>
        <p:cNvGrpSpPr/>
        <p:nvPr/>
      </p:nvGrpSpPr>
      <p:grpSpPr>
        <a:xfrm>
          <a:off x="0" y="0"/>
          <a:ext cx="0" cy="0"/>
          <a:chOff x="0" y="0"/>
          <a:chExt cx="0" cy="0"/>
        </a:xfrm>
      </p:grpSpPr>
      <p:sp>
        <p:nvSpPr>
          <p:cNvPr id="110" name="Google Shape;110;p32"/>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1" name="Google Shape;111;p32"/>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12" name="Google Shape;112;p32"/>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19" name="Google Shape;119;p32"/>
          <p:cNvSpPr/>
          <p:nvPr>
            <p:ph idx="3" type="pic"/>
          </p:nvPr>
        </p:nvSpPr>
        <p:spPr>
          <a:xfrm>
            <a:off x="815413" y="2517005"/>
            <a:ext cx="1920000" cy="1920000"/>
          </a:xfrm>
          <a:prstGeom prst="ellipse">
            <a:avLst/>
          </a:prstGeom>
          <a:solidFill>
            <a:srgbClr val="F2F2F2"/>
          </a:solidFill>
          <a:ln>
            <a:noFill/>
          </a:ln>
        </p:spPr>
      </p:sp>
      <p:sp>
        <p:nvSpPr>
          <p:cNvPr id="120" name="Google Shape;120;p32"/>
          <p:cNvSpPr/>
          <p:nvPr>
            <p:ph idx="4" type="pic"/>
          </p:nvPr>
        </p:nvSpPr>
        <p:spPr>
          <a:xfrm>
            <a:off x="3695732" y="2517005"/>
            <a:ext cx="1920000" cy="1920000"/>
          </a:xfrm>
          <a:prstGeom prst="ellipse">
            <a:avLst/>
          </a:prstGeom>
          <a:solidFill>
            <a:srgbClr val="F2F2F2"/>
          </a:solidFill>
          <a:ln>
            <a:noFill/>
          </a:ln>
        </p:spPr>
      </p:sp>
      <p:sp>
        <p:nvSpPr>
          <p:cNvPr id="121" name="Google Shape;121;p32"/>
          <p:cNvSpPr/>
          <p:nvPr>
            <p:ph idx="5" type="pic"/>
          </p:nvPr>
        </p:nvSpPr>
        <p:spPr>
          <a:xfrm>
            <a:off x="6576051" y="2517005"/>
            <a:ext cx="1920000" cy="1920000"/>
          </a:xfrm>
          <a:prstGeom prst="ellipse">
            <a:avLst/>
          </a:prstGeom>
          <a:solidFill>
            <a:srgbClr val="F2F2F2"/>
          </a:solidFill>
          <a:ln>
            <a:noFill/>
          </a:ln>
        </p:spPr>
      </p:sp>
      <p:sp>
        <p:nvSpPr>
          <p:cNvPr id="122" name="Google Shape;122;p32"/>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23"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400">
              <a:solidFill>
                <a:srgbClr val="3F3F3F"/>
              </a:solidFill>
              <a:latin typeface="Arial"/>
              <a:ea typeface="Arial"/>
              <a:cs typeface="Arial"/>
              <a:sym typeface="Arial"/>
            </a:endParaRPr>
          </a:p>
        </p:txBody>
      </p:sp>
      <p:sp>
        <p:nvSpPr>
          <p:cNvPr id="125" name="Google Shape;125;p33"/>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6" name="Shape 126"/>
        <p:cNvGrpSpPr/>
        <p:nvPr/>
      </p:nvGrpSpPr>
      <p:grpSpPr>
        <a:xfrm>
          <a:off x="0" y="0"/>
          <a:ext cx="0" cy="0"/>
          <a:chOff x="0" y="0"/>
          <a:chExt cx="0" cy="0"/>
        </a:xfrm>
      </p:grpSpPr>
      <p:sp>
        <p:nvSpPr>
          <p:cNvPr id="127" name="Google Shape;127;p34"/>
          <p:cNvSpPr/>
          <p:nvPr>
            <p:ph idx="2" type="pic"/>
          </p:nvPr>
        </p:nvSpPr>
        <p:spPr>
          <a:xfrm>
            <a:off x="0" y="990600"/>
            <a:ext cx="3887755" cy="5867400"/>
          </a:xfrm>
          <a:prstGeom prst="rect">
            <a:avLst/>
          </a:prstGeom>
          <a:solidFill>
            <a:srgbClr val="F2F2F2"/>
          </a:solidFill>
          <a:ln>
            <a:noFill/>
          </a:ln>
        </p:spPr>
      </p:sp>
      <p:sp>
        <p:nvSpPr>
          <p:cNvPr id="128" name="Google Shape;128;p34"/>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9" name="Shape 129"/>
        <p:cNvGrpSpPr/>
        <p:nvPr/>
      </p:nvGrpSpPr>
      <p:grpSpPr>
        <a:xfrm>
          <a:off x="0" y="0"/>
          <a:ext cx="0" cy="0"/>
          <a:chOff x="0" y="0"/>
          <a:chExt cx="0" cy="0"/>
        </a:xfrm>
      </p:grpSpPr>
      <p:sp>
        <p:nvSpPr>
          <p:cNvPr id="130" name="Google Shape;130;p35"/>
          <p:cNvSpPr/>
          <p:nvPr>
            <p:ph idx="2" type="pic"/>
          </p:nvPr>
        </p:nvSpPr>
        <p:spPr>
          <a:xfrm>
            <a:off x="0" y="1013496"/>
            <a:ext cx="3887755" cy="3567632"/>
          </a:xfrm>
          <a:prstGeom prst="rect">
            <a:avLst/>
          </a:prstGeom>
          <a:solidFill>
            <a:srgbClr val="F2F2F2"/>
          </a:solidFill>
          <a:ln>
            <a:noFill/>
          </a:ln>
        </p:spPr>
      </p:sp>
      <p:sp>
        <p:nvSpPr>
          <p:cNvPr id="131" name="Google Shape;131;p35"/>
          <p:cNvSpPr/>
          <p:nvPr>
            <p:ph idx="3" type="pic"/>
          </p:nvPr>
        </p:nvSpPr>
        <p:spPr>
          <a:xfrm>
            <a:off x="8304245" y="0"/>
            <a:ext cx="3887755" cy="4581128"/>
          </a:xfrm>
          <a:prstGeom prst="rect">
            <a:avLst/>
          </a:prstGeom>
          <a:solidFill>
            <a:srgbClr val="F2F2F2"/>
          </a:solidFill>
          <a:ln>
            <a:noFill/>
          </a:ln>
        </p:spPr>
      </p:sp>
      <p:sp>
        <p:nvSpPr>
          <p:cNvPr id="132" name="Google Shape;132;p35"/>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33" name="Shape 133"/>
        <p:cNvGrpSpPr/>
        <p:nvPr/>
      </p:nvGrpSpPr>
      <p:grpSpPr>
        <a:xfrm>
          <a:off x="0" y="0"/>
          <a:ext cx="0" cy="0"/>
          <a:chOff x="0" y="0"/>
          <a:chExt cx="0" cy="0"/>
        </a:xfrm>
      </p:grpSpPr>
      <p:sp>
        <p:nvSpPr>
          <p:cNvPr id="134" name="Google Shape;134;p36"/>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5" name="Google Shape;135;p36"/>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6" name="Google Shape;136;p36"/>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
        <p:nvSpPr>
          <p:cNvPr id="138" name="Google Shape;138;p36"/>
          <p:cNvSpPr/>
          <p:nvPr>
            <p:ph idx="3" type="pic"/>
          </p:nvPr>
        </p:nvSpPr>
        <p:spPr>
          <a:xfrm>
            <a:off x="595027" y="1700808"/>
            <a:ext cx="2400000" cy="2304000"/>
          </a:xfrm>
          <a:prstGeom prst="rect">
            <a:avLst/>
          </a:prstGeom>
          <a:solidFill>
            <a:srgbClr val="F2F2F2"/>
          </a:solidFill>
          <a:ln>
            <a:noFill/>
          </a:ln>
        </p:spPr>
      </p:sp>
      <p:sp>
        <p:nvSpPr>
          <p:cNvPr id="139" name="Google Shape;139;p36"/>
          <p:cNvSpPr/>
          <p:nvPr>
            <p:ph idx="4" type="pic"/>
          </p:nvPr>
        </p:nvSpPr>
        <p:spPr>
          <a:xfrm>
            <a:off x="9196973" y="4101331"/>
            <a:ext cx="2400000" cy="2304000"/>
          </a:xfrm>
          <a:prstGeom prst="rect">
            <a:avLst/>
          </a:prstGeom>
          <a:solidFill>
            <a:srgbClr val="F2F2F2"/>
          </a:solidFill>
          <a:ln>
            <a:noFill/>
          </a:ln>
        </p:spPr>
      </p:sp>
      <p:sp>
        <p:nvSpPr>
          <p:cNvPr id="140" name="Google Shape;140;p36"/>
          <p:cNvSpPr/>
          <p:nvPr>
            <p:ph idx="5" type="pic"/>
          </p:nvPr>
        </p:nvSpPr>
        <p:spPr>
          <a:xfrm>
            <a:off x="3119669" y="4101331"/>
            <a:ext cx="5952663" cy="2304000"/>
          </a:xfrm>
          <a:prstGeom prst="rect">
            <a:avLst/>
          </a:prstGeom>
          <a:solidFill>
            <a:srgbClr val="F2F2F2"/>
          </a:solidFill>
          <a:ln>
            <a:noFill/>
          </a:ln>
        </p:spPr>
      </p:sp>
      <p:sp>
        <p:nvSpPr>
          <p:cNvPr id="141" name="Google Shape;141;p36"/>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42" name="Shape 142"/>
        <p:cNvGrpSpPr/>
        <p:nvPr/>
      </p:nvGrpSpPr>
      <p:grpSpPr>
        <a:xfrm>
          <a:off x="0" y="0"/>
          <a:ext cx="0" cy="0"/>
          <a:chOff x="0" y="0"/>
          <a:chExt cx="0" cy="0"/>
        </a:xfrm>
      </p:grpSpPr>
      <p:sp>
        <p:nvSpPr>
          <p:cNvPr id="143" name="Google Shape;143;p37"/>
          <p:cNvSpPr/>
          <p:nvPr>
            <p:ph idx="2" type="pic"/>
          </p:nvPr>
        </p:nvSpPr>
        <p:spPr>
          <a:xfrm>
            <a:off x="709650" y="480055"/>
            <a:ext cx="4224469" cy="4197085"/>
          </a:xfrm>
          <a:prstGeom prst="rect">
            <a:avLst/>
          </a:prstGeom>
          <a:solidFill>
            <a:srgbClr val="F2F2F2"/>
          </a:solidFill>
          <a:ln>
            <a:noFill/>
          </a:ln>
        </p:spPr>
      </p:sp>
      <p:sp>
        <p:nvSpPr>
          <p:cNvPr id="144" name="Google Shape;144;p37"/>
          <p:cNvSpPr/>
          <p:nvPr>
            <p:ph idx="3" type="pic"/>
          </p:nvPr>
        </p:nvSpPr>
        <p:spPr>
          <a:xfrm>
            <a:off x="5126140" y="480056"/>
            <a:ext cx="6336704" cy="2296105"/>
          </a:xfrm>
          <a:prstGeom prst="rect">
            <a:avLst/>
          </a:prstGeom>
          <a:solidFill>
            <a:srgbClr val="F2F2F2"/>
          </a:solidFill>
          <a:ln>
            <a:noFill/>
          </a:ln>
        </p:spPr>
      </p:sp>
      <p:sp>
        <p:nvSpPr>
          <p:cNvPr id="145" name="Google Shape;145;p37"/>
          <p:cNvSpPr/>
          <p:nvPr>
            <p:ph idx="4" type="pic"/>
          </p:nvPr>
        </p:nvSpPr>
        <p:spPr>
          <a:xfrm>
            <a:off x="5126140" y="2948948"/>
            <a:ext cx="1968000" cy="1728192"/>
          </a:xfrm>
          <a:prstGeom prst="rect">
            <a:avLst/>
          </a:prstGeom>
          <a:solidFill>
            <a:srgbClr val="F2F2F2"/>
          </a:solidFill>
          <a:ln>
            <a:noFill/>
          </a:ln>
        </p:spPr>
      </p:sp>
      <p:sp>
        <p:nvSpPr>
          <p:cNvPr id="146" name="Google Shape;146;p37"/>
          <p:cNvSpPr/>
          <p:nvPr>
            <p:ph idx="5" type="pic"/>
          </p:nvPr>
        </p:nvSpPr>
        <p:spPr>
          <a:xfrm>
            <a:off x="7310492" y="2948948"/>
            <a:ext cx="1968000" cy="1728192"/>
          </a:xfrm>
          <a:prstGeom prst="rect">
            <a:avLst/>
          </a:prstGeom>
          <a:solidFill>
            <a:srgbClr val="F2F2F2"/>
          </a:solidFill>
          <a:ln>
            <a:noFill/>
          </a:ln>
        </p:spPr>
      </p:sp>
      <p:sp>
        <p:nvSpPr>
          <p:cNvPr id="147" name="Google Shape;147;p37"/>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8" name="Shape 148"/>
        <p:cNvGrpSpPr/>
        <p:nvPr/>
      </p:nvGrpSpPr>
      <p:grpSpPr>
        <a:xfrm>
          <a:off x="0" y="0"/>
          <a:ext cx="0" cy="0"/>
          <a:chOff x="0" y="0"/>
          <a:chExt cx="0" cy="0"/>
        </a:xfrm>
      </p:grpSpPr>
      <p:sp>
        <p:nvSpPr>
          <p:cNvPr id="149" name="Google Shape;149;p38"/>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0" name="Google Shape;150;p38"/>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51" name="Google Shape;151;p38"/>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52" name="Google Shape;152;p38"/>
          <p:cNvSpPr/>
          <p:nvPr>
            <p:ph idx="3" type="pic"/>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5" name="Shape 155"/>
        <p:cNvGrpSpPr/>
        <p:nvPr/>
      </p:nvGrpSpPr>
      <p:grpSpPr>
        <a:xfrm>
          <a:off x="0" y="0"/>
          <a:ext cx="0" cy="0"/>
          <a:chOff x="0" y="0"/>
          <a:chExt cx="0" cy="0"/>
        </a:xfrm>
      </p:grpSpPr>
      <p:sp>
        <p:nvSpPr>
          <p:cNvPr id="156" name="Google Shape;156;p39"/>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7" name="Google Shape;157;p39"/>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8" name="Google Shape;158;p39"/>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9" name="Google Shape;159;p39"/>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60" name="Google Shape;160;p39"/>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61" name="Google Shape;161;p39"/>
          <p:cNvSpPr/>
          <p:nvPr>
            <p:ph idx="3" type="pic"/>
          </p:nvPr>
        </p:nvSpPr>
        <p:spPr>
          <a:xfrm>
            <a:off x="909901" y="1957962"/>
            <a:ext cx="3073864" cy="2080028"/>
          </a:xfrm>
          <a:prstGeom prst="rect">
            <a:avLst/>
          </a:prstGeom>
          <a:solidFill>
            <a:srgbClr val="F2F2F2"/>
          </a:solidFill>
          <a:ln>
            <a:noFill/>
          </a:ln>
        </p:spPr>
      </p:sp>
      <p:sp>
        <p:nvSpPr>
          <p:cNvPr id="162" name="Google Shape;162;p39"/>
          <p:cNvSpPr/>
          <p:nvPr>
            <p:ph idx="4" type="pic"/>
          </p:nvPr>
        </p:nvSpPr>
        <p:spPr>
          <a:xfrm>
            <a:off x="4539561" y="1957962"/>
            <a:ext cx="3073864" cy="2080028"/>
          </a:xfrm>
          <a:prstGeom prst="rect">
            <a:avLst/>
          </a:prstGeom>
          <a:solidFill>
            <a:srgbClr val="F2F2F2"/>
          </a:solidFill>
          <a:ln>
            <a:noFill/>
          </a:ln>
        </p:spPr>
      </p:sp>
      <p:sp>
        <p:nvSpPr>
          <p:cNvPr id="163" name="Google Shape;163;p39"/>
          <p:cNvSpPr/>
          <p:nvPr>
            <p:ph idx="5" type="pic"/>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6" name="Shape 166"/>
        <p:cNvGrpSpPr/>
        <p:nvPr/>
      </p:nvGrpSpPr>
      <p:grpSpPr>
        <a:xfrm>
          <a:off x="0" y="0"/>
          <a:ext cx="0" cy="0"/>
          <a:chOff x="0" y="0"/>
          <a:chExt cx="0" cy="0"/>
        </a:xfrm>
      </p:grpSpPr>
      <p:sp>
        <p:nvSpPr>
          <p:cNvPr id="167" name="Google Shape;167;p40"/>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8" name="Shape 168"/>
        <p:cNvGrpSpPr/>
        <p:nvPr/>
      </p:nvGrpSpPr>
      <p:grpSpPr>
        <a:xfrm>
          <a:off x="0" y="0"/>
          <a:ext cx="0" cy="0"/>
          <a:chOff x="0" y="0"/>
          <a:chExt cx="0" cy="0"/>
        </a:xfrm>
      </p:grpSpPr>
      <p:sp>
        <p:nvSpPr>
          <p:cNvPr id="169" name="Google Shape;169;p41"/>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3.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1.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www.geeksforgeeks.org/bootstrapping-in-compiler-design/" TargetMode="External"/><Relationship Id="rId4" Type="http://schemas.openxmlformats.org/officeDocument/2006/relationships/hyperlink" Target="https://pdflife.one/download/4588432-john-j-donovan-systems-programming-ebook-wordpress-pdf" TargetMode="External"/><Relationship Id="rId5" Type="http://schemas.openxmlformats.org/officeDocument/2006/relationships/hyperlink" Target="https://dlscrib.com/download/systems-programming-and-operating-systems-by-dhamdhere_59b64cb7dc0d60182f8ceb1f_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82" name="Google Shape;182;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83" name="Google Shape;183;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83" name="Google Shape;183;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000" u="none" cap="none" strike="noStrike">
                <a:solidFill>
                  <a:srgbClr val="595959"/>
                </a:solidFill>
                <a:latin typeface="Arial"/>
                <a:ea typeface="Arial"/>
                <a:cs typeface="Arial"/>
                <a:sym typeface="Arial"/>
              </a:rPr>
              <a:t>DISCOVER . </a:t>
            </a:r>
            <a:r>
              <a:rPr b="1" i="0" lang="en-GB" sz="2000" u="none" cap="none" strike="noStrike">
                <a:solidFill>
                  <a:srgbClr val="C00000"/>
                </a:solidFill>
                <a:latin typeface="Arial"/>
                <a:ea typeface="Arial"/>
                <a:cs typeface="Arial"/>
                <a:sym typeface="Arial"/>
              </a:rPr>
              <a:t>LEARN</a:t>
            </a:r>
            <a:r>
              <a:rPr b="1" i="0" lang="en-GB"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547534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GB" sz="32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1120"/>
              </a:spcBef>
              <a:spcAft>
                <a:spcPts val="0"/>
              </a:spcAft>
              <a:buNone/>
            </a:pPr>
            <a:r>
              <a:rPr b="1" lang="en-GB" sz="3200" u="none">
                <a:solidFill>
                  <a:schemeClr val="dk1"/>
                </a:solidFill>
                <a:latin typeface="Arial Black"/>
                <a:ea typeface="Arial Black"/>
                <a:cs typeface="Arial Black"/>
                <a:sym typeface="Arial Black"/>
              </a:rPr>
              <a:t>DEPARTMENT OF COMPUTER SCIENCE &amp; ENGINEERING</a:t>
            </a:r>
            <a:endParaRPr b="1" sz="3200" u="none">
              <a:solidFill>
                <a:schemeClr val="dk1"/>
              </a:solidFill>
              <a:latin typeface="Arial Black"/>
              <a:ea typeface="Arial Black"/>
              <a:cs typeface="Arial Black"/>
              <a:sym typeface="Arial Black"/>
            </a:endParaRPr>
          </a:p>
          <a:p>
            <a:pPr indent="0" lvl="0" marL="0" marR="0" rtl="0" algn="ctr">
              <a:lnSpc>
                <a:spcPct val="90000"/>
              </a:lnSpc>
              <a:spcBef>
                <a:spcPts val="1120"/>
              </a:spcBef>
              <a:spcAft>
                <a:spcPts val="0"/>
              </a:spcAft>
              <a:buNone/>
            </a:pPr>
            <a:r>
              <a:rPr b="0" lang="en-GB" sz="2800" u="none">
                <a:solidFill>
                  <a:schemeClr val="dk1"/>
                </a:solidFill>
                <a:latin typeface="Times New Roman"/>
                <a:ea typeface="Times New Roman"/>
                <a:cs typeface="Times New Roman"/>
                <a:sym typeface="Times New Roman"/>
              </a:rPr>
              <a:t>Bachelor of  Engineering  </a:t>
            </a:r>
            <a:endParaRPr/>
          </a:p>
          <a:p>
            <a:pPr indent="0" lvl="0" marL="0" marR="0" rtl="0" algn="ctr">
              <a:lnSpc>
                <a:spcPct val="90000"/>
              </a:lnSpc>
              <a:spcBef>
                <a:spcPts val="980"/>
              </a:spcBef>
              <a:spcAft>
                <a:spcPts val="0"/>
              </a:spcAft>
              <a:buNone/>
            </a:pPr>
            <a:r>
              <a:rPr b="0" lang="en-GB" sz="2800" u="none">
                <a:solidFill>
                  <a:schemeClr val="dk1"/>
                </a:solidFill>
                <a:latin typeface="Times New Roman"/>
                <a:ea typeface="Times New Roman"/>
                <a:cs typeface="Times New Roman"/>
                <a:sym typeface="Times New Roman"/>
              </a:rPr>
              <a:t>Subject Name: System Programming</a:t>
            </a:r>
            <a:endParaRPr/>
          </a:p>
          <a:p>
            <a:pPr indent="0" lvl="0" marL="0" marR="0" rtl="0" algn="ctr">
              <a:lnSpc>
                <a:spcPct val="90000"/>
              </a:lnSpc>
              <a:spcBef>
                <a:spcPts val="980"/>
              </a:spcBef>
              <a:spcAft>
                <a:spcPts val="0"/>
              </a:spcAft>
              <a:buNone/>
            </a:pPr>
            <a:r>
              <a:rPr b="0" lang="en-GB" sz="2800" u="none">
                <a:solidFill>
                  <a:schemeClr val="dk1"/>
                </a:solidFill>
                <a:latin typeface="Times New Roman"/>
                <a:ea typeface="Times New Roman"/>
                <a:cs typeface="Times New Roman"/>
                <a:sym typeface="Times New Roman"/>
              </a:rPr>
              <a:t>Subject Code: CST-281</a:t>
            </a:r>
            <a:endParaRPr b="0" sz="2400" u="none">
              <a:solidFill>
                <a:schemeClr val="dk1"/>
              </a:solidFill>
              <a:latin typeface="Calibri"/>
              <a:ea typeface="Calibri"/>
              <a:cs typeface="Calibri"/>
              <a:sym typeface="Calibri"/>
            </a:endParaRPr>
          </a:p>
          <a:p>
            <a:pPr indent="0" lvl="0" marL="0" marR="0" rtl="0" algn="ctr">
              <a:lnSpc>
                <a:spcPct val="90000"/>
              </a:lnSpc>
              <a:spcBef>
                <a:spcPts val="98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GB" sz="3200" u="none">
                <a:solidFill>
                  <a:srgbClr val="262626"/>
                </a:solidFill>
                <a:latin typeface="Times New Roman"/>
                <a:ea typeface="Times New Roman"/>
                <a:cs typeface="Times New Roman"/>
                <a:sym typeface="Times New Roman"/>
              </a:rPr>
              <a:t> </a:t>
            </a:r>
            <a:endParaRPr b="1" sz="3200" u="none">
              <a:solidFill>
                <a:srgbClr val="262626"/>
              </a:solidFill>
              <a:latin typeface="Times New Roman"/>
              <a:ea typeface="Times New Roman"/>
              <a:cs typeface="Times New Roman"/>
              <a:sym typeface="Times New Roman"/>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94" name="Google Shape;194;p1"/>
          <p:cNvSpPr/>
          <p:nvPr/>
        </p:nvSpPr>
        <p:spPr>
          <a:xfrm>
            <a:off x="678043" y="6120884"/>
            <a:ext cx="362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pic>
        <p:nvPicPr>
          <p:cNvPr id="195" name="Google Shape;195;p1"/>
          <p:cNvPicPr preferRelativeResize="0"/>
          <p:nvPr/>
        </p:nvPicPr>
        <p:blipFill rotWithShape="1">
          <a:blip r:embed="rId8">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Levels of System Software</a:t>
            </a:r>
            <a:endParaRPr/>
          </a:p>
        </p:txBody>
      </p:sp>
      <p:sp>
        <p:nvSpPr>
          <p:cNvPr id="261" name="Google Shape;261;p10"/>
          <p:cNvSpPr txBox="1"/>
          <p:nvPr>
            <p:ph idx="1" type="body"/>
          </p:nvPr>
        </p:nvSpPr>
        <p:spPr>
          <a:xfrm>
            <a:off x="788050" y="1454350"/>
            <a:ext cx="10515600" cy="5102700"/>
          </a:xfrm>
          <a:prstGeom prst="rect">
            <a:avLst/>
          </a:prstGeom>
          <a:noFill/>
          <a:ln>
            <a:noFill/>
          </a:ln>
        </p:spPr>
        <p:txBody>
          <a:bodyPr anchorCtr="0" anchor="t" bIns="45700" lIns="91425" spcFirstLastPara="1" rIns="91425" wrap="square" tIns="45700">
            <a:noAutofit/>
          </a:bodyPr>
          <a:lstStyle/>
          <a:p>
            <a:pPr indent="-247015" lvl="0" marL="228600" rtl="0" algn="just">
              <a:lnSpc>
                <a:spcPct val="70000"/>
              </a:lnSpc>
              <a:spcBef>
                <a:spcPts val="0"/>
              </a:spcBef>
              <a:spcAft>
                <a:spcPts val="0"/>
              </a:spcAft>
              <a:buClr>
                <a:schemeClr val="dk1"/>
              </a:buClr>
              <a:buSzPts val="2250"/>
              <a:buChar char="•"/>
            </a:pPr>
            <a:r>
              <a:rPr lang="en-GB" sz="2250"/>
              <a:t>Different types of utility software are:</a:t>
            </a:r>
            <a:endParaRPr sz="2250"/>
          </a:p>
          <a:p>
            <a:pPr indent="0" lvl="0" marL="0" rtl="0" algn="just">
              <a:lnSpc>
                <a:spcPct val="70000"/>
              </a:lnSpc>
              <a:spcBef>
                <a:spcPts val="1000"/>
              </a:spcBef>
              <a:spcAft>
                <a:spcPts val="0"/>
              </a:spcAft>
              <a:buClr>
                <a:schemeClr val="dk1"/>
              </a:buClr>
              <a:buSzPts val="1750"/>
              <a:buNone/>
            </a:pPr>
            <a:r>
              <a:rPr lang="en-GB" sz="2250"/>
              <a:t>1. Antivirus Software They are used to protect the system from viruses. Some examples are Quick Heal, McAfee, etc.</a:t>
            </a:r>
            <a:endParaRPr sz="2250"/>
          </a:p>
          <a:p>
            <a:pPr indent="0" lvl="0" marL="0" rtl="0" algn="just">
              <a:lnSpc>
                <a:spcPct val="70000"/>
              </a:lnSpc>
              <a:spcBef>
                <a:spcPts val="1000"/>
              </a:spcBef>
              <a:spcAft>
                <a:spcPts val="0"/>
              </a:spcAft>
              <a:buClr>
                <a:schemeClr val="dk1"/>
              </a:buClr>
              <a:buSzPts val="1750"/>
              <a:buNone/>
            </a:pPr>
            <a:r>
              <a:rPr lang="en-GB" sz="2250"/>
              <a:t>2. Compression Tools They help compress large files. The files can be changed to the original form when we require it. Examples are WinRAR, PeaZip, etc.</a:t>
            </a:r>
            <a:endParaRPr sz="2250"/>
          </a:p>
          <a:p>
            <a:pPr indent="0" lvl="0" marL="0" rtl="0" algn="just">
              <a:lnSpc>
                <a:spcPct val="70000"/>
              </a:lnSpc>
              <a:spcBef>
                <a:spcPts val="1000"/>
              </a:spcBef>
              <a:spcAft>
                <a:spcPts val="0"/>
              </a:spcAft>
              <a:buClr>
                <a:schemeClr val="dk1"/>
              </a:buClr>
              <a:buSzPts val="1750"/>
              <a:buNone/>
            </a:pPr>
            <a:r>
              <a:rPr lang="en-GB" sz="2250"/>
              <a:t>3. Disk Management Tools</a:t>
            </a:r>
            <a:endParaRPr sz="2250"/>
          </a:p>
          <a:p>
            <a:pPr indent="0" lvl="0" marL="0" rtl="0" algn="just">
              <a:lnSpc>
                <a:spcPct val="70000"/>
              </a:lnSpc>
              <a:spcBef>
                <a:spcPts val="1000"/>
              </a:spcBef>
              <a:spcAft>
                <a:spcPts val="0"/>
              </a:spcAft>
              <a:buClr>
                <a:schemeClr val="dk1"/>
              </a:buClr>
              <a:buSzPts val="1750"/>
              <a:buNone/>
            </a:pPr>
            <a:r>
              <a:rPr lang="en-GB" sz="2250"/>
              <a:t>They are used to manage data on the disks efficiently so that the system performance can enhance. Examples are Disk Cleanup Tool, Backup Utility, etc.</a:t>
            </a:r>
            <a:endParaRPr sz="2250"/>
          </a:p>
          <a:p>
            <a:pPr indent="0" lvl="0" marL="0" rtl="0" algn="just">
              <a:lnSpc>
                <a:spcPct val="70000"/>
              </a:lnSpc>
              <a:spcBef>
                <a:spcPts val="1000"/>
              </a:spcBef>
              <a:spcAft>
                <a:spcPts val="0"/>
              </a:spcAft>
              <a:buClr>
                <a:schemeClr val="dk1"/>
              </a:buClr>
              <a:buSzPts val="1750"/>
              <a:buNone/>
            </a:pPr>
            <a:r>
              <a:rPr lang="en-GB" sz="2250"/>
              <a:t>4. </a:t>
            </a:r>
            <a:r>
              <a:rPr b="1" lang="en-GB" sz="2250"/>
              <a:t>Device Drivers</a:t>
            </a:r>
            <a:endParaRPr sz="2250"/>
          </a:p>
          <a:p>
            <a:pPr indent="-247015" lvl="0" marL="228600" rtl="0" algn="just">
              <a:lnSpc>
                <a:spcPct val="70000"/>
              </a:lnSpc>
              <a:spcBef>
                <a:spcPts val="1000"/>
              </a:spcBef>
              <a:spcAft>
                <a:spcPts val="0"/>
              </a:spcAft>
              <a:buClr>
                <a:schemeClr val="dk1"/>
              </a:buClr>
              <a:buSzPts val="2250"/>
              <a:buChar char="•"/>
            </a:pPr>
            <a:r>
              <a:rPr lang="en-GB" sz="2250"/>
              <a:t>These types of system software are used for the operation of the peripheral devices. Each device connected to the computer has its own driver. These drivers basically contain instructions that tell the operating system how to operate the device.</a:t>
            </a:r>
            <a:endParaRPr sz="2250"/>
          </a:p>
          <a:p>
            <a:pPr indent="-247015" lvl="0" marL="228600" rtl="0" algn="just">
              <a:lnSpc>
                <a:spcPct val="70000"/>
              </a:lnSpc>
              <a:spcBef>
                <a:spcPts val="1000"/>
              </a:spcBef>
              <a:spcAft>
                <a:spcPts val="0"/>
              </a:spcAft>
              <a:buClr>
                <a:schemeClr val="dk1"/>
              </a:buClr>
              <a:buSzPts val="2250"/>
              <a:buChar char="•"/>
            </a:pPr>
            <a:r>
              <a:rPr lang="en-GB" sz="2250"/>
              <a:t>Some drivers are pre-installed on the computer while some others are installed when a new device is added. The audio device, video device, scanner, camera, etc. all require a driver. A driver tells the operating system how to use the device.</a:t>
            </a:r>
            <a:endParaRPr sz="2250"/>
          </a:p>
          <a:p>
            <a:pPr indent="-104140" lvl="0" marL="228600" rtl="0" algn="just">
              <a:lnSpc>
                <a:spcPct val="70000"/>
              </a:lnSpc>
              <a:spcBef>
                <a:spcPts val="1000"/>
              </a:spcBef>
              <a:spcAft>
                <a:spcPts val="0"/>
              </a:spcAft>
              <a:buClr>
                <a:schemeClr val="dk1"/>
              </a:buClr>
              <a:buSzPts val="1750"/>
              <a:buNone/>
            </a:pPr>
            <a:r>
              <a:t/>
            </a:r>
            <a:endParaRPr sz="2250"/>
          </a:p>
        </p:txBody>
      </p:sp>
      <p:sp>
        <p:nvSpPr>
          <p:cNvPr id="262" name="Google Shape;26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a:t>References</a:t>
            </a:r>
            <a:endParaRPr/>
          </a:p>
        </p:txBody>
      </p:sp>
      <p:sp>
        <p:nvSpPr>
          <p:cNvPr id="268" name="Google Shape;26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u="sng">
              <a:solidFill>
                <a:schemeClr val="hlink"/>
              </a:solidFill>
              <a:hlinkClick r:id="rId3"/>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4"/>
              </a:rPr>
              <a:t>John J Donovan Systems Programming Ebook Wordpress (pdflife.one)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5"/>
              </a:rPr>
              <a:t> [PDF] Systems Programming and Operating Systems by Dhamdhere - Free Download PDF      (dlscrib.com)</a:t>
            </a:r>
            <a:endParaRPr b="1">
              <a:latin typeface="Times New Roman"/>
              <a:ea typeface="Times New Roman"/>
              <a:cs typeface="Times New Roman"/>
              <a:sym typeface="Times New Roman"/>
            </a:endParaRPr>
          </a:p>
          <a:p>
            <a:pPr indent="-165100" lvl="0" marL="3429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269" name="Google Shape;26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2"/>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GB" sz="1800" u="none" cap="none" strike="noStrike">
                <a:solidFill>
                  <a:srgbClr val="FFFFFF"/>
                </a:solidFill>
                <a:latin typeface="Calibri"/>
                <a:ea typeface="Calibri"/>
                <a:cs typeface="Calibri"/>
                <a:sym typeface="Calibri"/>
              </a:rPr>
              <a:t> </a:t>
            </a:r>
            <a:endParaRPr/>
          </a:p>
        </p:txBody>
      </p:sp>
      <p:cxnSp>
        <p:nvCxnSpPr>
          <p:cNvPr id="275" name="Google Shape;275;p12"/>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76" name="Google Shape;276;p12"/>
          <p:cNvCxnSpPr/>
          <p:nvPr/>
        </p:nvCxnSpPr>
        <p:spPr>
          <a:xfrm>
            <a:off x="10169128"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77" name="Google Shape;277;p12"/>
          <p:cNvCxnSpPr/>
          <p:nvPr/>
        </p:nvCxnSpPr>
        <p:spPr>
          <a:xfrm>
            <a:off x="733426" y="6294597"/>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78" name="Google Shape;278;p12"/>
          <p:cNvCxnSpPr/>
          <p:nvPr/>
        </p:nvCxnSpPr>
        <p:spPr>
          <a:xfrm>
            <a:off x="390526" y="5129689"/>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79" name="Google Shape;279;p12"/>
          <p:cNvSpPr txBox="1"/>
          <p:nvPr/>
        </p:nvSpPr>
        <p:spPr>
          <a:xfrm>
            <a:off x="1485902"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FFFF"/>
              </a:buClr>
              <a:buSzPts val="8000"/>
              <a:buFont typeface="Arial"/>
              <a:buNone/>
            </a:pPr>
            <a:r>
              <a:rPr b="0" i="0" lang="en-GB" sz="8000" u="none" cap="none" strike="noStrike">
                <a:solidFill>
                  <a:srgbClr val="FFFFFF"/>
                </a:solidFill>
                <a:latin typeface="Arial"/>
                <a:ea typeface="Arial"/>
                <a:cs typeface="Arial"/>
                <a:sym typeface="Arial"/>
              </a:rPr>
              <a:t>THANK YOU</a:t>
            </a:r>
            <a:endParaRPr/>
          </a:p>
        </p:txBody>
      </p:sp>
      <p:sp>
        <p:nvSpPr>
          <p:cNvPr id="280" name="Google Shape;280;p12"/>
          <p:cNvSpPr/>
          <p:nvPr/>
        </p:nvSpPr>
        <p:spPr>
          <a:xfrm>
            <a:off x="2641599"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12"/>
          <p:cNvSpPr/>
          <p:nvPr/>
        </p:nvSpPr>
        <p:spPr>
          <a:xfrm>
            <a:off x="2898774"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82" name="Google Shape;282;p12"/>
          <p:cNvGrpSpPr/>
          <p:nvPr/>
        </p:nvGrpSpPr>
        <p:grpSpPr>
          <a:xfrm>
            <a:off x="237520" y="152400"/>
            <a:ext cx="410563" cy="1612900"/>
            <a:chOff x="83821" y="0"/>
            <a:chExt cx="219636" cy="903079"/>
          </a:xfrm>
        </p:grpSpPr>
        <p:sp>
          <p:nvSpPr>
            <p:cNvPr id="283" name="Google Shape;283;p12"/>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2"/>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12"/>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86" name="Google Shape;286;p12"/>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86" name="Google Shape;286;p12"/>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287" name="Google Shape;2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
          <p:cNvSpPr txBox="1"/>
          <p:nvPr>
            <p:ph type="title"/>
          </p:nvPr>
        </p:nvSpPr>
        <p:spPr>
          <a:xfrm>
            <a:off x="838200" y="360361"/>
            <a:ext cx="10515600" cy="127952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Chapter-1.1</a:t>
            </a:r>
            <a:br>
              <a:rPr lang="en-GB">
                <a:latin typeface="Times New Roman"/>
                <a:ea typeface="Times New Roman"/>
                <a:cs typeface="Times New Roman"/>
                <a:sym typeface="Times New Roman"/>
              </a:rPr>
            </a:br>
            <a:r>
              <a:rPr lang="en-GB"/>
              <a:t>Overview of System Software</a:t>
            </a:r>
            <a:endParaRPr>
              <a:latin typeface="Times New Roman"/>
              <a:ea typeface="Times New Roman"/>
              <a:cs typeface="Times New Roman"/>
              <a:sym typeface="Times New Roman"/>
            </a:endParaRPr>
          </a:p>
        </p:txBody>
      </p:sp>
      <p:sp>
        <p:nvSpPr>
          <p:cNvPr id="202" name="Google Shape;20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GB" sz="2400"/>
              <a:t>Recent Trends in Software Development</a:t>
            </a:r>
            <a:endParaRPr/>
          </a:p>
          <a:p>
            <a:pPr indent="-228600" lvl="0" marL="228600" rtl="0" algn="just">
              <a:lnSpc>
                <a:spcPct val="90000"/>
              </a:lnSpc>
              <a:spcBef>
                <a:spcPts val="1000"/>
              </a:spcBef>
              <a:spcAft>
                <a:spcPts val="0"/>
              </a:spcAft>
              <a:buClr>
                <a:schemeClr val="dk1"/>
              </a:buClr>
              <a:buSzPts val="2400"/>
              <a:buChar char="•"/>
            </a:pPr>
            <a:r>
              <a:rPr lang="en-GB" sz="2400"/>
              <a:t>Levels of System Software</a:t>
            </a:r>
            <a:endParaRPr sz="2400">
              <a:latin typeface="Times New Roman"/>
              <a:ea typeface="Times New Roman"/>
              <a:cs typeface="Times New Roman"/>
              <a:sym typeface="Times New Roman"/>
            </a:endParaRPr>
          </a:p>
        </p:txBody>
      </p:sp>
      <p:sp>
        <p:nvSpPr>
          <p:cNvPr id="203" name="Google Shape;203;p2"/>
          <p:cNvSpPr/>
          <p:nvPr/>
        </p:nvSpPr>
        <p:spPr>
          <a:xfrm>
            <a:off x="838200" y="1803400"/>
            <a:ext cx="10515600" cy="4368800"/>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
          <p:cNvSpPr/>
          <p:nvPr/>
        </p:nvSpPr>
        <p:spPr>
          <a:xfrm>
            <a:off x="807720" y="390841"/>
            <a:ext cx="10515600" cy="1263651"/>
          </a:xfrm>
          <a:prstGeom prst="rect">
            <a:avLst/>
          </a:prstGeom>
          <a:no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
          <p:cNvSpPr/>
          <p:nvPr/>
        </p:nvSpPr>
        <p:spPr>
          <a:xfrm>
            <a:off x="8544370" y="0"/>
            <a:ext cx="33023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6" name="Google Shape;20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000"/>
              <a:buFont typeface="Calibri"/>
              <a:buNone/>
            </a:pPr>
            <a:r>
              <a:rPr lang="en-GB" sz="4000" u="sng"/>
              <a:t>Recent Trends in Software Development</a:t>
            </a:r>
            <a:endParaRPr/>
          </a:p>
        </p:txBody>
      </p:sp>
      <p:sp>
        <p:nvSpPr>
          <p:cNvPr id="212" name="Google Shape;21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54000" lvl="0" marL="228600" rtl="0" algn="l">
              <a:lnSpc>
                <a:spcPct val="70000"/>
              </a:lnSpc>
              <a:spcBef>
                <a:spcPts val="0"/>
              </a:spcBef>
              <a:spcAft>
                <a:spcPts val="0"/>
              </a:spcAft>
              <a:buClr>
                <a:schemeClr val="dk1"/>
              </a:buClr>
              <a:buSzPts val="2200"/>
              <a:buChar char="•"/>
            </a:pPr>
            <a:r>
              <a:rPr lang="en-GB" sz="2200"/>
              <a:t>I</a:t>
            </a:r>
            <a:r>
              <a:rPr lang="en-GB" sz="2300"/>
              <a:t>n the recent past, IoT, data management, and digitalization of services are some aspects that software has penetrated. It has become difficult for developers and businesses to keep up with these trends. It has become crucial to understand the upcoming trends that will help you modify your business model accordingly.</a:t>
            </a:r>
            <a:endParaRPr sz="3300"/>
          </a:p>
          <a:p>
            <a:pPr indent="0" lvl="0" marL="0" rtl="0" algn="l">
              <a:lnSpc>
                <a:spcPct val="70000"/>
              </a:lnSpc>
              <a:spcBef>
                <a:spcPts val="1000"/>
              </a:spcBef>
              <a:spcAft>
                <a:spcPts val="0"/>
              </a:spcAft>
              <a:buClr>
                <a:schemeClr val="dk1"/>
              </a:buClr>
              <a:buSzPts val="1800"/>
              <a:buNone/>
            </a:pPr>
            <a:r>
              <a:rPr lang="en-GB" sz="2300"/>
              <a:t>The latest software development trends in 2022.</a:t>
            </a:r>
            <a:endParaRPr sz="3300"/>
          </a:p>
          <a:p>
            <a:pPr indent="-260350" lvl="0" marL="228600" rtl="0" algn="l">
              <a:lnSpc>
                <a:spcPct val="70000"/>
              </a:lnSpc>
              <a:spcBef>
                <a:spcPts val="1000"/>
              </a:spcBef>
              <a:spcAft>
                <a:spcPts val="0"/>
              </a:spcAft>
              <a:buClr>
                <a:schemeClr val="dk1"/>
              </a:buClr>
              <a:buSzPts val="2300"/>
              <a:buChar char="•"/>
            </a:pPr>
            <a:r>
              <a:rPr b="1" lang="en-GB" sz="2300"/>
              <a:t>Progressive Web Apps</a:t>
            </a:r>
            <a:endParaRPr sz="3300"/>
          </a:p>
          <a:p>
            <a:pPr indent="0" lvl="0" marL="0" rtl="0" algn="l">
              <a:lnSpc>
                <a:spcPct val="70000"/>
              </a:lnSpc>
              <a:spcBef>
                <a:spcPts val="1000"/>
              </a:spcBef>
              <a:spcAft>
                <a:spcPts val="0"/>
              </a:spcAft>
              <a:buClr>
                <a:schemeClr val="dk1"/>
              </a:buClr>
              <a:buSzPts val="1800"/>
              <a:buNone/>
            </a:pPr>
            <a:r>
              <a:rPr lang="en-GB" sz="2300"/>
              <a:t>A Progressive Web Application (PWA) can be accessible offline by using the previously cached data of your interactions with the app. This web application provides a seamless user experience to native mobile app and web application users.</a:t>
            </a:r>
            <a:endParaRPr sz="3300"/>
          </a:p>
          <a:p>
            <a:pPr indent="-260350" lvl="0" marL="228600" rtl="0" algn="l">
              <a:lnSpc>
                <a:spcPct val="70000"/>
              </a:lnSpc>
              <a:spcBef>
                <a:spcPts val="1000"/>
              </a:spcBef>
              <a:spcAft>
                <a:spcPts val="0"/>
              </a:spcAft>
              <a:buClr>
                <a:schemeClr val="dk1"/>
              </a:buClr>
              <a:buSzPts val="2300"/>
              <a:buChar char="•"/>
            </a:pPr>
            <a:r>
              <a:rPr b="1" lang="en-GB" sz="2300"/>
              <a:t>DevOps</a:t>
            </a:r>
            <a:endParaRPr b="1" sz="2300"/>
          </a:p>
          <a:p>
            <a:pPr indent="0" lvl="0" marL="0" rtl="0" algn="l">
              <a:lnSpc>
                <a:spcPct val="70000"/>
              </a:lnSpc>
              <a:spcBef>
                <a:spcPts val="1000"/>
              </a:spcBef>
              <a:spcAft>
                <a:spcPts val="0"/>
              </a:spcAft>
              <a:buNone/>
            </a:pPr>
            <a:r>
              <a:rPr lang="en-GB" sz="2300"/>
              <a:t>DevOps has become one of the best practices in the software landscape. It is the combination of operations and development that removes the barrier between the operations and the development process. The main task of DevOps is to unify the entire software application lifecycle, including development, testing, deployment, and operations.</a:t>
            </a:r>
            <a:endParaRPr sz="3300"/>
          </a:p>
          <a:p>
            <a:pPr indent="0" lvl="0" marL="0" rtl="0" algn="l">
              <a:lnSpc>
                <a:spcPct val="70000"/>
              </a:lnSpc>
              <a:spcBef>
                <a:spcPts val="1000"/>
              </a:spcBef>
              <a:spcAft>
                <a:spcPts val="0"/>
              </a:spcAft>
              <a:buClr>
                <a:schemeClr val="dk1"/>
              </a:buClr>
              <a:buSzPts val="1800"/>
              <a:buNone/>
            </a:pPr>
            <a:r>
              <a:t/>
            </a:r>
            <a:endParaRPr sz="2200"/>
          </a:p>
          <a:p>
            <a:pPr indent="-114300" lvl="0" marL="228600" rtl="0" algn="l">
              <a:lnSpc>
                <a:spcPct val="70000"/>
              </a:lnSpc>
              <a:spcBef>
                <a:spcPts val="1000"/>
              </a:spcBef>
              <a:spcAft>
                <a:spcPts val="0"/>
              </a:spcAft>
              <a:buClr>
                <a:schemeClr val="dk1"/>
              </a:buClr>
              <a:buSzPts val="1800"/>
              <a:buNone/>
            </a:pPr>
            <a:r>
              <a:t/>
            </a:r>
            <a:endParaRPr sz="2200"/>
          </a:p>
        </p:txBody>
      </p:sp>
      <p:sp>
        <p:nvSpPr>
          <p:cNvPr id="213" name="Google Shape;21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u="sng"/>
              <a:t>Recent Trends in Software Development</a:t>
            </a:r>
            <a:endParaRPr b="1" u="sng"/>
          </a:p>
        </p:txBody>
      </p:sp>
      <p:sp>
        <p:nvSpPr>
          <p:cNvPr id="219" name="Google Shape;2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50800" lvl="0" marL="228600" rtl="0" algn="just">
              <a:lnSpc>
                <a:spcPct val="90000"/>
              </a:lnSpc>
              <a:spcBef>
                <a:spcPts val="0"/>
              </a:spcBef>
              <a:spcAft>
                <a:spcPts val="0"/>
              </a:spcAft>
              <a:buClr>
                <a:schemeClr val="dk1"/>
              </a:buClr>
              <a:buSzPct val="100000"/>
              <a:buNone/>
            </a:pPr>
            <a:r>
              <a:t/>
            </a:r>
            <a:endParaRPr/>
          </a:p>
          <a:p>
            <a:pPr indent="-242570" lvl="0" marL="228600" rtl="0" algn="l">
              <a:lnSpc>
                <a:spcPct val="90000"/>
              </a:lnSpc>
              <a:spcBef>
                <a:spcPts val="1000"/>
              </a:spcBef>
              <a:spcAft>
                <a:spcPts val="0"/>
              </a:spcAft>
              <a:buClr>
                <a:schemeClr val="dk1"/>
              </a:buClr>
              <a:buSzPct val="100000"/>
              <a:buChar char="•"/>
            </a:pPr>
            <a:r>
              <a:rPr b="1" lang="en-GB" sz="2400"/>
              <a:t>Cyber Security</a:t>
            </a:r>
            <a:endParaRPr sz="3200"/>
          </a:p>
          <a:p>
            <a:pPr indent="-242570" lvl="0" marL="228600" rtl="0" algn="l">
              <a:lnSpc>
                <a:spcPct val="90000"/>
              </a:lnSpc>
              <a:spcBef>
                <a:spcPts val="1000"/>
              </a:spcBef>
              <a:spcAft>
                <a:spcPts val="0"/>
              </a:spcAft>
              <a:buClr>
                <a:schemeClr val="dk1"/>
              </a:buClr>
              <a:buSzPct val="100000"/>
              <a:buChar char="•"/>
            </a:pPr>
            <a:r>
              <a:rPr lang="en-GB" sz="2400"/>
              <a:t>In the current era, it has become crucial more than ever to build a safe and secure digital environment. Every business has digital assets in this modern age, so implementing the latest cyber security measures is necessary.</a:t>
            </a:r>
            <a:endParaRPr sz="3200"/>
          </a:p>
          <a:p>
            <a:pPr indent="-242570" lvl="0" marL="228600" rtl="0" algn="l">
              <a:lnSpc>
                <a:spcPct val="90000"/>
              </a:lnSpc>
              <a:spcBef>
                <a:spcPts val="1000"/>
              </a:spcBef>
              <a:spcAft>
                <a:spcPts val="0"/>
              </a:spcAft>
              <a:buClr>
                <a:schemeClr val="dk1"/>
              </a:buClr>
              <a:buSzPct val="100000"/>
              <a:buChar char="•"/>
            </a:pPr>
            <a:r>
              <a:rPr lang="en-GB" sz="2400"/>
              <a:t>Cyber security has become one of the major software development trends to help companies strengthen their online security against potential attacks.</a:t>
            </a:r>
            <a:endParaRPr sz="3200"/>
          </a:p>
          <a:p>
            <a:pPr indent="-242570" lvl="0" marL="228600" rtl="0" algn="l">
              <a:lnSpc>
                <a:spcPct val="90000"/>
              </a:lnSpc>
              <a:spcBef>
                <a:spcPts val="1000"/>
              </a:spcBef>
              <a:spcAft>
                <a:spcPts val="0"/>
              </a:spcAft>
              <a:buClr>
                <a:schemeClr val="dk1"/>
              </a:buClr>
              <a:buSzPct val="100000"/>
              <a:buChar char="•"/>
            </a:pPr>
            <a:r>
              <a:rPr b="1" lang="en-GB" sz="2400"/>
              <a:t>Internet of Behavior (IOB)</a:t>
            </a:r>
            <a:endParaRPr sz="2400"/>
          </a:p>
          <a:p>
            <a:pPr indent="-242570" lvl="0" marL="228600" rtl="0" algn="l">
              <a:lnSpc>
                <a:spcPct val="90000"/>
              </a:lnSpc>
              <a:spcBef>
                <a:spcPts val="1000"/>
              </a:spcBef>
              <a:spcAft>
                <a:spcPts val="0"/>
              </a:spcAft>
              <a:buClr>
                <a:schemeClr val="dk1"/>
              </a:buClr>
              <a:buSzPct val="100000"/>
              <a:buChar char="•"/>
            </a:pPr>
            <a:r>
              <a:rPr lang="en-GB" sz="2400"/>
              <a:t>IOB is a data collection process based on the behavior and interests of internet users. The top companies like Facebook and Google have incorporated IOB-based data in their services to personalize search engine results and advertising targeting. It has helped businesses to create a personalized experience and channel their efforts in the right direction.</a:t>
            </a:r>
            <a:endParaRPr sz="3200"/>
          </a:p>
          <a:p>
            <a:pPr indent="-101600" lvl="0" marL="228600" rtl="0" algn="l">
              <a:lnSpc>
                <a:spcPct val="90000"/>
              </a:lnSpc>
              <a:spcBef>
                <a:spcPts val="1000"/>
              </a:spcBef>
              <a:spcAft>
                <a:spcPts val="0"/>
              </a:spcAft>
              <a:buClr>
                <a:schemeClr val="dk1"/>
              </a:buClr>
              <a:buSzPct val="83333"/>
              <a:buNone/>
            </a:pPr>
            <a:r>
              <a:t/>
            </a:r>
            <a:endParaRPr sz="2400"/>
          </a:p>
        </p:txBody>
      </p:sp>
      <p:sp>
        <p:nvSpPr>
          <p:cNvPr id="220" name="Google Shape;2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
          <p:cNvSpPr txBox="1"/>
          <p:nvPr>
            <p:ph type="title"/>
          </p:nvPr>
        </p:nvSpPr>
        <p:spPr>
          <a:xfrm>
            <a:off x="1108656" y="3206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u="sng"/>
              <a:t>Recent Trends in Software Development</a:t>
            </a:r>
            <a:endParaRPr/>
          </a:p>
        </p:txBody>
      </p:sp>
      <p:sp>
        <p:nvSpPr>
          <p:cNvPr id="226" name="Google Shape;2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GB"/>
              <a:t>Low-code Development</a:t>
            </a:r>
            <a:endParaRPr/>
          </a:p>
          <a:p>
            <a:pPr indent="0" lvl="0" marL="0" rtl="0" algn="l">
              <a:lnSpc>
                <a:spcPct val="90000"/>
              </a:lnSpc>
              <a:spcBef>
                <a:spcPts val="1000"/>
              </a:spcBef>
              <a:spcAft>
                <a:spcPts val="0"/>
              </a:spcAft>
              <a:buClr>
                <a:schemeClr val="dk1"/>
              </a:buClr>
              <a:buSzPts val="2800"/>
              <a:buNone/>
            </a:pPr>
            <a:r>
              <a:rPr lang="en-GB"/>
              <a:t>Low-code development allows companies to create apps with minimum effort as minimal coding is required. Drag-and-drop website builders have already reformed the web development landscape, which will also impact software development.</a:t>
            </a:r>
            <a:endParaRPr/>
          </a:p>
          <a:p>
            <a:pPr indent="-228600" lvl="0" marL="228600" rtl="0" algn="l">
              <a:lnSpc>
                <a:spcPct val="90000"/>
              </a:lnSpc>
              <a:spcBef>
                <a:spcPts val="1000"/>
              </a:spcBef>
              <a:spcAft>
                <a:spcPts val="0"/>
              </a:spcAft>
              <a:buClr>
                <a:schemeClr val="dk1"/>
              </a:buClr>
              <a:buSzPts val="2800"/>
              <a:buChar char="•"/>
            </a:pPr>
            <a:r>
              <a:rPr b="1" lang="en-GB"/>
              <a:t>Python</a:t>
            </a:r>
            <a:endParaRPr/>
          </a:p>
          <a:p>
            <a:pPr indent="-228600" lvl="0" marL="228600" rtl="0" algn="l">
              <a:lnSpc>
                <a:spcPct val="90000"/>
              </a:lnSpc>
              <a:spcBef>
                <a:spcPts val="1000"/>
              </a:spcBef>
              <a:spcAft>
                <a:spcPts val="0"/>
              </a:spcAft>
              <a:buClr>
                <a:schemeClr val="dk1"/>
              </a:buClr>
              <a:buSzPts val="2800"/>
              <a:buChar char="•"/>
            </a:pPr>
            <a:r>
              <a:rPr lang="en-GB"/>
              <a:t>Recently, Python has become one of the most popular and fast-growing programming languages. Software developers widely use it to create complex web applications to fulfil the needs of modern-day businesses and customers.</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7" name="Google Shape;2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u="sng"/>
              <a:t>Recent Trends in Software Development</a:t>
            </a:r>
            <a:endParaRPr/>
          </a:p>
        </p:txBody>
      </p:sp>
      <p:sp>
        <p:nvSpPr>
          <p:cNvPr id="233" name="Google Shape;23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34950" lvl="0" marL="228600" rtl="0" algn="l">
              <a:lnSpc>
                <a:spcPct val="90000"/>
              </a:lnSpc>
              <a:spcBef>
                <a:spcPts val="0"/>
              </a:spcBef>
              <a:spcAft>
                <a:spcPts val="0"/>
              </a:spcAft>
              <a:buClr>
                <a:schemeClr val="dk1"/>
              </a:buClr>
              <a:buSzPts val="2500"/>
              <a:buChar char="•"/>
            </a:pPr>
            <a:r>
              <a:rPr b="1" lang="en-GB" sz="2500"/>
              <a:t>Cloud-Native Apps</a:t>
            </a:r>
            <a:endParaRPr sz="2900"/>
          </a:p>
          <a:p>
            <a:pPr indent="0" lvl="0" marL="0" rtl="0" algn="l">
              <a:lnSpc>
                <a:spcPct val="90000"/>
              </a:lnSpc>
              <a:spcBef>
                <a:spcPts val="1000"/>
              </a:spcBef>
              <a:spcAft>
                <a:spcPts val="0"/>
              </a:spcAft>
              <a:buClr>
                <a:schemeClr val="dk1"/>
              </a:buClr>
              <a:buSzPts val="2400"/>
              <a:buNone/>
            </a:pPr>
            <a:r>
              <a:rPr lang="en-GB" sz="2500"/>
              <a:t>Cloud-native apps are also expected to become the fast-growing software development trend of 2022. It allows developers to build robust and highly-functional cloud-native apps more efficiently. One of the major benefits of a cloud-native app is that you can build it using many frameworks.</a:t>
            </a:r>
            <a:endParaRPr sz="2900"/>
          </a:p>
          <a:p>
            <a:pPr indent="0" lvl="0" marL="0" rtl="0" algn="l">
              <a:lnSpc>
                <a:spcPct val="90000"/>
              </a:lnSpc>
              <a:spcBef>
                <a:spcPts val="1000"/>
              </a:spcBef>
              <a:spcAft>
                <a:spcPts val="0"/>
              </a:spcAft>
              <a:buClr>
                <a:schemeClr val="dk1"/>
              </a:buClr>
              <a:buSzPts val="2400"/>
              <a:buNone/>
            </a:pPr>
            <a:r>
              <a:rPr lang="en-GB" sz="2500"/>
              <a:t>Whether you are a business owner or software developer, embracing the latest software development trends is a must. You need to stay updated on the software industry’s current trends so you can implement those practices accordingly.</a:t>
            </a:r>
            <a:endParaRPr sz="2900"/>
          </a:p>
        </p:txBody>
      </p:sp>
      <p:sp>
        <p:nvSpPr>
          <p:cNvPr id="234" name="Google Shape;2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Levels of System Software</a:t>
            </a:r>
            <a:endParaRPr b="1" u="sng"/>
          </a:p>
        </p:txBody>
      </p:sp>
      <p:sp>
        <p:nvSpPr>
          <p:cNvPr id="240" name="Google Shape;24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GB">
                <a:latin typeface="Times New Roman"/>
                <a:ea typeface="Times New Roman"/>
                <a:cs typeface="Times New Roman"/>
                <a:sym typeface="Times New Roman"/>
              </a:rPr>
              <a:t>System software is a set of programs that handles all the basic internal working of a computer.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Levels of System Software are</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1. Operating System</a:t>
            </a:r>
            <a:endParaRPr/>
          </a:p>
          <a:p>
            <a:pPr indent="0" lvl="0" marL="0" rtl="0" algn="l">
              <a:lnSpc>
                <a:spcPct val="90000"/>
              </a:lnSpc>
              <a:spcBef>
                <a:spcPts val="1000"/>
              </a:spcBef>
              <a:spcAft>
                <a:spcPts val="0"/>
              </a:spcAft>
              <a:buClr>
                <a:schemeClr val="dk1"/>
              </a:buClr>
              <a:buSzPts val="2800"/>
              <a:buNone/>
            </a:pPr>
            <a:r>
              <a:rPr lang="en-GB">
                <a:latin typeface="Times New Roman"/>
                <a:ea typeface="Times New Roman"/>
                <a:cs typeface="Times New Roman"/>
                <a:sym typeface="Times New Roman"/>
              </a:rPr>
              <a:t>An operating system is system software that controls the working of computer hardware and software. Moreover, it acts as a common connection between the computer hardware and software. In other words, we can also call it an interface between the hardware and the users.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1" name="Google Shape;24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Levels of System Software</a:t>
            </a:r>
            <a:endParaRPr/>
          </a:p>
        </p:txBody>
      </p:sp>
      <p:sp>
        <p:nvSpPr>
          <p:cNvPr id="247" name="Google Shape;24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GB" sz="2300">
                <a:latin typeface="Times New Roman"/>
                <a:ea typeface="Times New Roman"/>
                <a:cs typeface="Times New Roman"/>
                <a:sym typeface="Times New Roman"/>
              </a:rPr>
              <a:t>Some important tasks performed by the operating system are:</a:t>
            </a:r>
            <a:endParaRPr sz="3100"/>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Scheduling</a:t>
            </a:r>
            <a:endParaRPr sz="3100"/>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Memory Management</a:t>
            </a:r>
            <a:endParaRPr b="1" sz="23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 File Management </a:t>
            </a:r>
            <a:endParaRPr b="1" sz="23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 Security</a:t>
            </a:r>
            <a:endParaRPr b="1" sz="2300">
              <a:latin typeface="Times New Roman"/>
              <a:ea typeface="Times New Roman"/>
              <a:cs typeface="Times New Roman"/>
              <a:sym typeface="Times New Roman"/>
            </a:endParaRPr>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Protects data and other software from unauthorized access .</a:t>
            </a:r>
            <a:endParaRPr sz="3100"/>
          </a:p>
          <a:p>
            <a:pPr indent="0" lvl="0" marL="0" rtl="0" algn="l">
              <a:lnSpc>
                <a:spcPct val="90000"/>
              </a:lnSpc>
              <a:spcBef>
                <a:spcPts val="1000"/>
              </a:spcBef>
              <a:spcAft>
                <a:spcPts val="0"/>
              </a:spcAft>
              <a:buClr>
                <a:schemeClr val="dk1"/>
              </a:buClr>
              <a:buSzPts val="2000"/>
              <a:buNone/>
            </a:pPr>
            <a:r>
              <a:rPr b="1" lang="en-GB" sz="2300">
                <a:latin typeface="Times New Roman"/>
                <a:ea typeface="Times New Roman"/>
                <a:cs typeface="Times New Roman"/>
                <a:sym typeface="Times New Roman"/>
              </a:rPr>
              <a:t> 2. Language Processors</a:t>
            </a:r>
            <a:endParaRPr sz="3100"/>
          </a:p>
          <a:p>
            <a:pPr indent="0" lvl="0" marL="0" rtl="0" algn="l">
              <a:lnSpc>
                <a:spcPct val="90000"/>
              </a:lnSpc>
              <a:spcBef>
                <a:spcPts val="1000"/>
              </a:spcBef>
              <a:spcAft>
                <a:spcPts val="0"/>
              </a:spcAft>
              <a:buClr>
                <a:schemeClr val="dk1"/>
              </a:buClr>
              <a:buSzPts val="2000"/>
              <a:buNone/>
            </a:pPr>
            <a:r>
              <a:rPr lang="en-GB" sz="2300">
                <a:latin typeface="Times New Roman"/>
                <a:ea typeface="Times New Roman"/>
                <a:cs typeface="Times New Roman"/>
                <a:sym typeface="Times New Roman"/>
              </a:rPr>
              <a:t>It is a special type of system software that converts the source code into machine code. The input given has to be in object code only hence, we use language processors. Also, the machine code executes faster as compared to the source code.</a:t>
            </a:r>
            <a:endParaRPr sz="3100"/>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Source Code</a:t>
            </a:r>
            <a:endParaRPr sz="3100"/>
          </a:p>
          <a:p>
            <a:pPr indent="-247650" lvl="0" marL="228600" rtl="0" algn="l">
              <a:lnSpc>
                <a:spcPct val="90000"/>
              </a:lnSpc>
              <a:spcBef>
                <a:spcPts val="1000"/>
              </a:spcBef>
              <a:spcAft>
                <a:spcPts val="0"/>
              </a:spcAft>
              <a:buClr>
                <a:schemeClr val="dk1"/>
              </a:buClr>
              <a:buSzPts val="2300"/>
              <a:buChar char="•"/>
            </a:pPr>
            <a:r>
              <a:rPr lang="en-GB" sz="2300">
                <a:latin typeface="Times New Roman"/>
                <a:ea typeface="Times New Roman"/>
                <a:cs typeface="Times New Roman"/>
                <a:sym typeface="Times New Roman"/>
              </a:rPr>
              <a:t>Object Code</a:t>
            </a:r>
            <a:endParaRPr sz="3100"/>
          </a:p>
          <a:p>
            <a:pPr indent="-101600" lvl="0" marL="228600" rtl="0" algn="l">
              <a:lnSpc>
                <a:spcPct val="90000"/>
              </a:lnSpc>
              <a:spcBef>
                <a:spcPts val="1000"/>
              </a:spcBef>
              <a:spcAft>
                <a:spcPts val="0"/>
              </a:spcAft>
              <a:buClr>
                <a:schemeClr val="dk1"/>
              </a:buClr>
              <a:buSzPts val="2000"/>
              <a:buNone/>
            </a:pPr>
            <a:r>
              <a:t/>
            </a:r>
            <a:endParaRPr sz="2000"/>
          </a:p>
        </p:txBody>
      </p:sp>
      <p:sp>
        <p:nvSpPr>
          <p:cNvPr id="248" name="Google Shape;2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Levels of System Software</a:t>
            </a:r>
            <a:endParaRPr/>
          </a:p>
        </p:txBody>
      </p:sp>
      <p:sp>
        <p:nvSpPr>
          <p:cNvPr id="254" name="Google Shape;25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38255" lvl="0" marL="228600" rtl="0" algn="l">
              <a:lnSpc>
                <a:spcPct val="70000"/>
              </a:lnSpc>
              <a:spcBef>
                <a:spcPts val="0"/>
              </a:spcBef>
              <a:spcAft>
                <a:spcPts val="0"/>
              </a:spcAft>
              <a:buClr>
                <a:schemeClr val="dk1"/>
              </a:buClr>
              <a:buSzPts val="2152"/>
              <a:buChar char="•"/>
            </a:pPr>
            <a:r>
              <a:rPr lang="en-GB" sz="2152">
                <a:latin typeface="Times New Roman"/>
                <a:ea typeface="Times New Roman"/>
                <a:cs typeface="Times New Roman"/>
                <a:sym typeface="Times New Roman"/>
              </a:rPr>
              <a:t>Different Types of Language Processors are:</a:t>
            </a:r>
            <a:endParaRPr sz="2712"/>
          </a:p>
          <a:p>
            <a:pPr indent="0" lvl="0" marL="228600" rtl="0" algn="l">
              <a:lnSpc>
                <a:spcPct val="70000"/>
              </a:lnSpc>
              <a:spcBef>
                <a:spcPts val="1000"/>
              </a:spcBef>
              <a:spcAft>
                <a:spcPts val="0"/>
              </a:spcAft>
              <a:buNone/>
            </a:pPr>
            <a:r>
              <a:rPr lang="en-GB" sz="2152">
                <a:latin typeface="Times New Roman"/>
                <a:ea typeface="Times New Roman"/>
                <a:cs typeface="Times New Roman"/>
                <a:sym typeface="Times New Roman"/>
              </a:rPr>
              <a:t>Assembler</a:t>
            </a:r>
            <a:r>
              <a:rPr b="1" lang="en-GB" sz="2152">
                <a:latin typeface="Times New Roman"/>
                <a:ea typeface="Times New Roman"/>
                <a:cs typeface="Times New Roman"/>
                <a:sym typeface="Times New Roman"/>
              </a:rPr>
              <a:t>      </a:t>
            </a:r>
            <a:r>
              <a:rPr lang="en-GB" sz="2152">
                <a:latin typeface="Times New Roman"/>
                <a:ea typeface="Times New Roman"/>
                <a:cs typeface="Times New Roman"/>
                <a:sym typeface="Times New Roman"/>
              </a:rPr>
              <a:t>It converts assembly language to machine language.</a:t>
            </a:r>
            <a:endParaRPr sz="2712"/>
          </a:p>
          <a:p>
            <a:pPr indent="0" lvl="0" marL="228600" rtl="0" algn="l">
              <a:lnSpc>
                <a:spcPct val="70000"/>
              </a:lnSpc>
              <a:spcBef>
                <a:spcPts val="1000"/>
              </a:spcBef>
              <a:spcAft>
                <a:spcPts val="0"/>
              </a:spcAft>
              <a:buNone/>
            </a:pPr>
            <a:r>
              <a:rPr lang="en-GB" sz="2152">
                <a:latin typeface="Times New Roman"/>
                <a:ea typeface="Times New Roman"/>
                <a:cs typeface="Times New Roman"/>
                <a:sym typeface="Times New Roman"/>
              </a:rPr>
              <a:t>Interpreter      It is a type of system software that executes the program line by line.</a:t>
            </a:r>
            <a:endParaRPr sz="2712"/>
          </a:p>
          <a:p>
            <a:pPr indent="0" lvl="0" marL="0" rtl="0" algn="l">
              <a:lnSpc>
                <a:spcPct val="70000"/>
              </a:lnSpc>
              <a:spcBef>
                <a:spcPts val="1000"/>
              </a:spcBef>
              <a:spcAft>
                <a:spcPts val="0"/>
              </a:spcAft>
              <a:buClr>
                <a:schemeClr val="dk1"/>
              </a:buClr>
              <a:buSzPts val="1400"/>
              <a:buNone/>
            </a:pPr>
            <a:r>
              <a:rPr lang="en-GB" sz="2152">
                <a:latin typeface="Times New Roman"/>
                <a:ea typeface="Times New Roman"/>
                <a:cs typeface="Times New Roman"/>
                <a:sym typeface="Times New Roman"/>
              </a:rPr>
              <a:t>    Compiler       It is also a type of system software that executes the whole program at once.</a:t>
            </a:r>
            <a:endParaRPr sz="2712"/>
          </a:p>
          <a:p>
            <a:pPr indent="0" lvl="0" marL="0" rtl="0" algn="l">
              <a:lnSpc>
                <a:spcPct val="70000"/>
              </a:lnSpc>
              <a:spcBef>
                <a:spcPts val="1000"/>
              </a:spcBef>
              <a:spcAft>
                <a:spcPts val="0"/>
              </a:spcAft>
              <a:buClr>
                <a:schemeClr val="dk1"/>
              </a:buClr>
              <a:buSzPts val="1400"/>
              <a:buNone/>
            </a:pPr>
            <a:r>
              <a:rPr b="1" lang="en-GB" sz="2152"/>
              <a:t>3. Utility Software</a:t>
            </a:r>
            <a:endParaRPr sz="2712"/>
          </a:p>
          <a:p>
            <a:pPr indent="-238255" lvl="0" marL="228600" rtl="0" algn="l">
              <a:lnSpc>
                <a:spcPct val="70000"/>
              </a:lnSpc>
              <a:spcBef>
                <a:spcPts val="1000"/>
              </a:spcBef>
              <a:spcAft>
                <a:spcPts val="0"/>
              </a:spcAft>
              <a:buClr>
                <a:schemeClr val="dk1"/>
              </a:buClr>
              <a:buSzPts val="2152"/>
              <a:buChar char="•"/>
            </a:pPr>
            <a:r>
              <a:rPr lang="en-GB" sz="2152"/>
              <a:t>Application Software</a:t>
            </a:r>
            <a:endParaRPr sz="2712"/>
          </a:p>
          <a:p>
            <a:pPr indent="-238255" lvl="0" marL="228600" rtl="0" algn="l">
              <a:lnSpc>
                <a:spcPct val="70000"/>
              </a:lnSpc>
              <a:spcBef>
                <a:spcPts val="1000"/>
              </a:spcBef>
              <a:spcAft>
                <a:spcPts val="0"/>
              </a:spcAft>
              <a:buClr>
                <a:schemeClr val="dk1"/>
              </a:buClr>
              <a:buSzPts val="2152"/>
              <a:buChar char="•"/>
            </a:pPr>
            <a:r>
              <a:rPr lang="en-GB" sz="2152"/>
              <a:t>System Utilities</a:t>
            </a:r>
            <a:endParaRPr sz="2712"/>
          </a:p>
          <a:p>
            <a:pPr indent="0" lvl="0" marL="228600" rtl="0" algn="l">
              <a:lnSpc>
                <a:spcPct val="70000"/>
              </a:lnSpc>
              <a:spcBef>
                <a:spcPts val="1000"/>
              </a:spcBef>
              <a:spcAft>
                <a:spcPts val="0"/>
              </a:spcAft>
              <a:buSzPts val="770"/>
              <a:buNone/>
            </a:pPr>
            <a:r>
              <a:rPr lang="en-GB" sz="2152"/>
              <a:t>These types of system software are used for the proper and smooth functioning of the </a:t>
            </a:r>
            <a:endParaRPr sz="2152"/>
          </a:p>
          <a:p>
            <a:pPr indent="0" lvl="0" marL="228600" rtl="0" algn="l">
              <a:lnSpc>
                <a:spcPct val="70000"/>
              </a:lnSpc>
              <a:spcBef>
                <a:spcPts val="1000"/>
              </a:spcBef>
              <a:spcAft>
                <a:spcPts val="0"/>
              </a:spcAft>
              <a:buSzPts val="770"/>
              <a:buNone/>
            </a:pPr>
            <a:r>
              <a:rPr lang="en-GB" sz="2152"/>
              <a:t>computer system. They perform functions like removing outdated files, recover data which</a:t>
            </a:r>
            <a:endParaRPr sz="2152"/>
          </a:p>
          <a:p>
            <a:pPr indent="0" lvl="0" marL="228600" rtl="0" algn="l">
              <a:lnSpc>
                <a:spcPct val="70000"/>
              </a:lnSpc>
              <a:spcBef>
                <a:spcPts val="1000"/>
              </a:spcBef>
              <a:spcAft>
                <a:spcPts val="0"/>
              </a:spcAft>
              <a:buSzPts val="770"/>
              <a:buNone/>
            </a:pPr>
            <a:r>
              <a:rPr lang="en-GB" sz="2152"/>
              <a:t> is accidentally lost, finding information, arranging data and files in an orderly manner, </a:t>
            </a:r>
            <a:endParaRPr sz="2152"/>
          </a:p>
          <a:p>
            <a:pPr indent="0" lvl="0" marL="228600" rtl="0" algn="l">
              <a:lnSpc>
                <a:spcPct val="70000"/>
              </a:lnSpc>
              <a:spcBef>
                <a:spcPts val="1000"/>
              </a:spcBef>
              <a:spcAft>
                <a:spcPts val="0"/>
              </a:spcAft>
              <a:buSzPts val="770"/>
              <a:buNone/>
            </a:pPr>
            <a:r>
              <a:rPr lang="en-GB" sz="2152"/>
              <a:t>compress disk drive, install and uninstall programs, etc.</a:t>
            </a:r>
            <a:endParaRPr sz="2712"/>
          </a:p>
          <a:p>
            <a:pPr indent="0" lvl="0" marL="0" rtl="0" algn="l">
              <a:lnSpc>
                <a:spcPct val="70000"/>
              </a:lnSpc>
              <a:spcBef>
                <a:spcPts val="1000"/>
              </a:spcBef>
              <a:spcAft>
                <a:spcPts val="0"/>
              </a:spcAft>
              <a:buClr>
                <a:schemeClr val="dk1"/>
              </a:buClr>
              <a:buSzPts val="1400"/>
              <a:buNone/>
            </a:pPr>
            <a:r>
              <a:t/>
            </a:r>
            <a:endParaRPr sz="16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1960"/>
          </a:p>
        </p:txBody>
      </p:sp>
      <p:sp>
        <p:nvSpPr>
          <p:cNvPr id="255" name="Google Shape;25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