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aleway ExtraBold"/>
      <p:bold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9" roundtripDataSignature="AMtx7miO4msKiD+cxa0AWbtbiawYAVks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ExtraBold-bold.fntdata"/><Relationship Id="rId25" Type="http://schemas.openxmlformats.org/officeDocument/2006/relationships/slide" Target="slides/slide19.xml"/><Relationship Id="rId28" Type="http://schemas.openxmlformats.org/officeDocument/2006/relationships/font" Target="fonts/ArialBlack-regular.fntdata"/><Relationship Id="rId27" Type="http://schemas.openxmlformats.org/officeDocument/2006/relationships/font" Target="fonts/RalewayExtra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0"/>
          <p:cNvSpPr/>
          <p:nvPr>
            <p:ph idx="2" type="pic"/>
          </p:nvPr>
        </p:nvSpPr>
        <p:spPr>
          <a:xfrm>
            <a:off x="5183188" y="987425"/>
            <a:ext cx="6172200" cy="4873625"/>
          </a:xfrm>
          <a:prstGeom prst="rect">
            <a:avLst/>
          </a:prstGeom>
          <a:noFill/>
          <a:ln>
            <a:noFill/>
          </a:ln>
        </p:spPr>
      </p:sp>
      <p:sp>
        <p:nvSpPr>
          <p:cNvPr id="72" name="Google Shape;72;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3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3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3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3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6"/>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3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7"/>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3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8"/>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8"/>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8"/>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9"/>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9"/>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9"/>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9"/>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9"/>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9"/>
          <p:cNvSpPr/>
          <p:nvPr>
            <p:ph idx="3" type="pic"/>
          </p:nvPr>
        </p:nvSpPr>
        <p:spPr>
          <a:xfrm>
            <a:off x="815413" y="2517005"/>
            <a:ext cx="1920000" cy="1920000"/>
          </a:xfrm>
          <a:prstGeom prst="ellipse">
            <a:avLst/>
          </a:prstGeom>
          <a:solidFill>
            <a:srgbClr val="F2F2F2"/>
          </a:solidFill>
          <a:ln>
            <a:noFill/>
          </a:ln>
        </p:spPr>
      </p:sp>
      <p:sp>
        <p:nvSpPr>
          <p:cNvPr id="120" name="Google Shape;120;p39"/>
          <p:cNvSpPr/>
          <p:nvPr>
            <p:ph idx="4" type="pic"/>
          </p:nvPr>
        </p:nvSpPr>
        <p:spPr>
          <a:xfrm>
            <a:off x="3695732" y="2517005"/>
            <a:ext cx="1920000" cy="1920000"/>
          </a:xfrm>
          <a:prstGeom prst="ellipse">
            <a:avLst/>
          </a:prstGeom>
          <a:solidFill>
            <a:srgbClr val="F2F2F2"/>
          </a:solidFill>
          <a:ln>
            <a:noFill/>
          </a:ln>
        </p:spPr>
      </p:sp>
      <p:sp>
        <p:nvSpPr>
          <p:cNvPr id="121" name="Google Shape;121;p39"/>
          <p:cNvSpPr/>
          <p:nvPr>
            <p:ph idx="5" type="pic"/>
          </p:nvPr>
        </p:nvSpPr>
        <p:spPr>
          <a:xfrm>
            <a:off x="6576051" y="2517005"/>
            <a:ext cx="1920000" cy="1920000"/>
          </a:xfrm>
          <a:prstGeom prst="ellipse">
            <a:avLst/>
          </a:prstGeom>
          <a:solidFill>
            <a:srgbClr val="F2F2F2"/>
          </a:solidFill>
          <a:ln>
            <a:noFill/>
          </a:ln>
        </p:spPr>
      </p:sp>
      <p:sp>
        <p:nvSpPr>
          <p:cNvPr id="122" name="Google Shape;122;p39"/>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40"/>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40"/>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41"/>
          <p:cNvSpPr/>
          <p:nvPr>
            <p:ph idx="2" type="pic"/>
          </p:nvPr>
        </p:nvSpPr>
        <p:spPr>
          <a:xfrm>
            <a:off x="0" y="990600"/>
            <a:ext cx="3887755" cy="5867400"/>
          </a:xfrm>
          <a:prstGeom prst="rect">
            <a:avLst/>
          </a:prstGeom>
          <a:solidFill>
            <a:srgbClr val="F2F2F2"/>
          </a:solidFill>
          <a:ln>
            <a:noFill/>
          </a:ln>
        </p:spPr>
      </p:sp>
      <p:sp>
        <p:nvSpPr>
          <p:cNvPr id="128" name="Google Shape;128;p41"/>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42"/>
          <p:cNvSpPr/>
          <p:nvPr>
            <p:ph idx="2" type="pic"/>
          </p:nvPr>
        </p:nvSpPr>
        <p:spPr>
          <a:xfrm>
            <a:off x="0" y="1013496"/>
            <a:ext cx="3887755" cy="3567632"/>
          </a:xfrm>
          <a:prstGeom prst="rect">
            <a:avLst/>
          </a:prstGeom>
          <a:solidFill>
            <a:srgbClr val="F2F2F2"/>
          </a:solidFill>
          <a:ln>
            <a:noFill/>
          </a:ln>
        </p:spPr>
      </p:sp>
      <p:sp>
        <p:nvSpPr>
          <p:cNvPr id="131" name="Google Shape;131;p42"/>
          <p:cNvSpPr/>
          <p:nvPr>
            <p:ph idx="3" type="pic"/>
          </p:nvPr>
        </p:nvSpPr>
        <p:spPr>
          <a:xfrm>
            <a:off x="8304245" y="0"/>
            <a:ext cx="3887755" cy="4581128"/>
          </a:xfrm>
          <a:prstGeom prst="rect">
            <a:avLst/>
          </a:prstGeom>
          <a:solidFill>
            <a:srgbClr val="F2F2F2"/>
          </a:solidFill>
          <a:ln>
            <a:noFill/>
          </a:ln>
        </p:spPr>
      </p:sp>
      <p:sp>
        <p:nvSpPr>
          <p:cNvPr id="132" name="Google Shape;132;p42"/>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4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4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43"/>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43"/>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43"/>
          <p:cNvSpPr/>
          <p:nvPr>
            <p:ph idx="3" type="pic"/>
          </p:nvPr>
        </p:nvSpPr>
        <p:spPr>
          <a:xfrm>
            <a:off x="595027" y="1700808"/>
            <a:ext cx="2400000" cy="2304000"/>
          </a:xfrm>
          <a:prstGeom prst="rect">
            <a:avLst/>
          </a:prstGeom>
          <a:solidFill>
            <a:srgbClr val="F2F2F2"/>
          </a:solidFill>
          <a:ln>
            <a:noFill/>
          </a:ln>
        </p:spPr>
      </p:sp>
      <p:sp>
        <p:nvSpPr>
          <p:cNvPr id="139" name="Google Shape;139;p43"/>
          <p:cNvSpPr/>
          <p:nvPr>
            <p:ph idx="4" type="pic"/>
          </p:nvPr>
        </p:nvSpPr>
        <p:spPr>
          <a:xfrm>
            <a:off x="9196973" y="4101331"/>
            <a:ext cx="2400000" cy="2304000"/>
          </a:xfrm>
          <a:prstGeom prst="rect">
            <a:avLst/>
          </a:prstGeom>
          <a:solidFill>
            <a:srgbClr val="F2F2F2"/>
          </a:solidFill>
          <a:ln>
            <a:noFill/>
          </a:ln>
        </p:spPr>
      </p:sp>
      <p:sp>
        <p:nvSpPr>
          <p:cNvPr id="140" name="Google Shape;140;p43"/>
          <p:cNvSpPr/>
          <p:nvPr>
            <p:ph idx="5" type="pic"/>
          </p:nvPr>
        </p:nvSpPr>
        <p:spPr>
          <a:xfrm>
            <a:off x="3119669" y="4101331"/>
            <a:ext cx="5952663" cy="2304000"/>
          </a:xfrm>
          <a:prstGeom prst="rect">
            <a:avLst/>
          </a:prstGeom>
          <a:solidFill>
            <a:srgbClr val="F2F2F2"/>
          </a:solidFill>
          <a:ln>
            <a:noFill/>
          </a:ln>
        </p:spPr>
      </p:sp>
      <p:sp>
        <p:nvSpPr>
          <p:cNvPr id="141" name="Google Shape;141;p43"/>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44"/>
          <p:cNvSpPr/>
          <p:nvPr>
            <p:ph idx="2" type="pic"/>
          </p:nvPr>
        </p:nvSpPr>
        <p:spPr>
          <a:xfrm>
            <a:off x="709650" y="480055"/>
            <a:ext cx="4224469" cy="4197085"/>
          </a:xfrm>
          <a:prstGeom prst="rect">
            <a:avLst/>
          </a:prstGeom>
          <a:solidFill>
            <a:srgbClr val="F2F2F2"/>
          </a:solidFill>
          <a:ln>
            <a:noFill/>
          </a:ln>
        </p:spPr>
      </p:sp>
      <p:sp>
        <p:nvSpPr>
          <p:cNvPr id="144" name="Google Shape;144;p44"/>
          <p:cNvSpPr/>
          <p:nvPr>
            <p:ph idx="3" type="pic"/>
          </p:nvPr>
        </p:nvSpPr>
        <p:spPr>
          <a:xfrm>
            <a:off x="5126140" y="480056"/>
            <a:ext cx="6336704" cy="2296105"/>
          </a:xfrm>
          <a:prstGeom prst="rect">
            <a:avLst/>
          </a:prstGeom>
          <a:solidFill>
            <a:srgbClr val="F2F2F2"/>
          </a:solidFill>
          <a:ln>
            <a:noFill/>
          </a:ln>
        </p:spPr>
      </p:sp>
      <p:sp>
        <p:nvSpPr>
          <p:cNvPr id="145" name="Google Shape;145;p44"/>
          <p:cNvSpPr/>
          <p:nvPr>
            <p:ph idx="4" type="pic"/>
          </p:nvPr>
        </p:nvSpPr>
        <p:spPr>
          <a:xfrm>
            <a:off x="5126140" y="2948948"/>
            <a:ext cx="1968000" cy="1728192"/>
          </a:xfrm>
          <a:prstGeom prst="rect">
            <a:avLst/>
          </a:prstGeom>
          <a:solidFill>
            <a:srgbClr val="F2F2F2"/>
          </a:solidFill>
          <a:ln>
            <a:noFill/>
          </a:ln>
        </p:spPr>
      </p:sp>
      <p:sp>
        <p:nvSpPr>
          <p:cNvPr id="146" name="Google Shape;146;p44"/>
          <p:cNvSpPr/>
          <p:nvPr>
            <p:ph idx="5" type="pic"/>
          </p:nvPr>
        </p:nvSpPr>
        <p:spPr>
          <a:xfrm>
            <a:off x="7310492" y="2948948"/>
            <a:ext cx="1968000" cy="1728192"/>
          </a:xfrm>
          <a:prstGeom prst="rect">
            <a:avLst/>
          </a:prstGeom>
          <a:solidFill>
            <a:srgbClr val="F2F2F2"/>
          </a:solidFill>
          <a:ln>
            <a:noFill/>
          </a:ln>
        </p:spPr>
      </p:sp>
      <p:sp>
        <p:nvSpPr>
          <p:cNvPr id="147" name="Google Shape;147;p44"/>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4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4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45"/>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45"/>
          <p:cNvSpPr/>
          <p:nvPr>
            <p:ph idx="3" type="pic"/>
          </p:nvPr>
        </p:nvSpPr>
        <p:spPr>
          <a:xfrm>
            <a:off x="5705875" y="2485912"/>
            <a:ext cx="4832891" cy="3124239"/>
          </a:xfrm>
          <a:prstGeom prst="rect">
            <a:avLst/>
          </a:prstGeom>
          <a:solidFill>
            <a:srgbClr val="F2F2F2"/>
          </a:solidFill>
          <a:ln>
            <a:noFill/>
          </a:ln>
        </p:spPr>
      </p:sp>
      <p:sp>
        <p:nvSpPr>
          <p:cNvPr id="153" name="Google Shape;153;p45"/>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45"/>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4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4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46"/>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46"/>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46"/>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46"/>
          <p:cNvSpPr/>
          <p:nvPr>
            <p:ph idx="3" type="pic"/>
          </p:nvPr>
        </p:nvSpPr>
        <p:spPr>
          <a:xfrm>
            <a:off x="909901" y="1957962"/>
            <a:ext cx="3073864" cy="2080028"/>
          </a:xfrm>
          <a:prstGeom prst="rect">
            <a:avLst/>
          </a:prstGeom>
          <a:solidFill>
            <a:srgbClr val="F2F2F2"/>
          </a:solidFill>
          <a:ln>
            <a:noFill/>
          </a:ln>
        </p:spPr>
      </p:sp>
      <p:sp>
        <p:nvSpPr>
          <p:cNvPr id="162" name="Google Shape;162;p46"/>
          <p:cNvSpPr/>
          <p:nvPr>
            <p:ph idx="4" type="pic"/>
          </p:nvPr>
        </p:nvSpPr>
        <p:spPr>
          <a:xfrm>
            <a:off x="4539561" y="1957962"/>
            <a:ext cx="3073864" cy="2080028"/>
          </a:xfrm>
          <a:prstGeom prst="rect">
            <a:avLst/>
          </a:prstGeom>
          <a:solidFill>
            <a:srgbClr val="F2F2F2"/>
          </a:solidFill>
          <a:ln>
            <a:noFill/>
          </a:ln>
        </p:spPr>
      </p:sp>
      <p:sp>
        <p:nvSpPr>
          <p:cNvPr id="163" name="Google Shape;163;p46"/>
          <p:cNvSpPr/>
          <p:nvPr>
            <p:ph idx="5" type="pic"/>
          </p:nvPr>
        </p:nvSpPr>
        <p:spPr>
          <a:xfrm>
            <a:off x="8169221" y="1957962"/>
            <a:ext cx="3073864" cy="2080028"/>
          </a:xfrm>
          <a:prstGeom prst="rect">
            <a:avLst/>
          </a:prstGeom>
          <a:solidFill>
            <a:srgbClr val="F2F2F2"/>
          </a:solidFill>
          <a:ln>
            <a:noFill/>
          </a:ln>
        </p:spPr>
      </p:sp>
      <p:sp>
        <p:nvSpPr>
          <p:cNvPr id="164" name="Google Shape;164;p4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4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7"/>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8"/>
          <p:cNvGrpSpPr/>
          <p:nvPr/>
        </p:nvGrpSpPr>
        <p:grpSpPr>
          <a:xfrm>
            <a:off x="472011" y="1508786"/>
            <a:ext cx="3799787" cy="4865561"/>
            <a:chOff x="354008" y="1131589"/>
            <a:chExt cx="2849840" cy="3649171"/>
          </a:xfrm>
        </p:grpSpPr>
        <p:sp>
          <p:nvSpPr>
            <p:cNvPr id="171" name="Google Shape;171;p48"/>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48"/>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48"/>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1.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techterms.com/definition/assembler" TargetMode="External"/><Relationship Id="rId4" Type="http://schemas.openxmlformats.org/officeDocument/2006/relationships/hyperlink" Target="https://www.geeksforgeeks.org/introduction-of-assembler/" TargetMode="External"/><Relationship Id="rId5" Type="http://schemas.openxmlformats.org/officeDocument/2006/relationships/hyperlink" Target="https://www.techopedia.com/definition/3971/assembler" TargetMode="External"/><Relationship Id="rId6" Type="http://schemas.openxmlformats.org/officeDocument/2006/relationships/hyperlink" Target="https://techterms.com/definition/assembly_langua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2" name="Google Shape;182;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3" name="Google Shape;183;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00" cy="52575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32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1120"/>
              </a:spcBef>
              <a:spcAft>
                <a:spcPts val="0"/>
              </a:spcAft>
              <a:buNone/>
            </a:pPr>
            <a:r>
              <a:rPr b="1" lang="en-US" sz="3200" u="none">
                <a:solidFill>
                  <a:schemeClr val="dk1"/>
                </a:solidFill>
                <a:latin typeface="Arial Black"/>
                <a:ea typeface="Arial Black"/>
                <a:cs typeface="Arial Black"/>
                <a:sym typeface="Arial Black"/>
              </a:rPr>
              <a:t>DEPARTMENT OF COMPUTER SCIENCE &amp; ENGINEERING</a:t>
            </a:r>
            <a:endParaRPr b="1" sz="3200" u="non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None/>
            </a:pPr>
            <a:r>
              <a:rPr b="0" lang="en-US" sz="2800" u="none">
                <a:solidFill>
                  <a:schemeClr val="dk1"/>
                </a:solidFill>
                <a:latin typeface="Times New Roman"/>
                <a:ea typeface="Times New Roman"/>
                <a:cs typeface="Times New Roman"/>
                <a:sym typeface="Times New Roman"/>
              </a:rPr>
              <a:t>Bachelor of  Engineering  </a:t>
            </a:r>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Name: System Programming</a:t>
            </a:r>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Code: CST-</a:t>
            </a:r>
            <a:r>
              <a:rPr lang="en-US" sz="2800">
                <a:solidFill>
                  <a:schemeClr val="dk1"/>
                </a:solidFill>
                <a:latin typeface="Times New Roman"/>
                <a:ea typeface="Times New Roman"/>
                <a:cs typeface="Times New Roman"/>
                <a:sym typeface="Times New Roman"/>
              </a:rPr>
              <a:t>315</a:t>
            </a:r>
            <a:endParaRPr b="0" sz="2400" u="none">
              <a:solidFill>
                <a:schemeClr val="dk1"/>
              </a:solidFill>
              <a:latin typeface="Calibri"/>
              <a:ea typeface="Calibri"/>
              <a:cs typeface="Calibri"/>
              <a:sym typeface="Calibri"/>
            </a:endParaRPr>
          </a:p>
          <a:p>
            <a:pPr indent="0" lvl="0" marL="0" marR="0" rtl="0" algn="ctr">
              <a:lnSpc>
                <a:spcPct val="90000"/>
              </a:lnSpc>
              <a:spcBef>
                <a:spcPts val="98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US" sz="3200" u="none">
                <a:solidFill>
                  <a:srgbClr val="262626"/>
                </a:solidFill>
                <a:latin typeface="Times New Roman"/>
                <a:ea typeface="Times New Roman"/>
                <a:cs typeface="Times New Roman"/>
                <a:sym typeface="Times New Roman"/>
              </a:rPr>
              <a:t> </a:t>
            </a:r>
            <a:endParaRPr b="1" sz="3200" u="none">
              <a:solidFill>
                <a:srgbClr val="262626"/>
              </a:solidFill>
              <a:latin typeface="Times New Roman"/>
              <a:ea typeface="Times New Roman"/>
              <a:cs typeface="Times New Roman"/>
              <a:sym typeface="Times New Roman"/>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
          <p:cNvSpPr/>
          <p:nvPr/>
        </p:nvSpPr>
        <p:spPr>
          <a:xfrm>
            <a:off x="678043" y="6120884"/>
            <a:ext cx="362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Assemblers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a:t>
            </a:r>
            <a:endParaRPr/>
          </a:p>
        </p:txBody>
      </p:sp>
      <p:sp>
        <p:nvSpPr>
          <p:cNvPr id="260" name="Google Shape;26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b="1" lang="en-US" u="sng"/>
              <a:t>Symbols</a:t>
            </a:r>
            <a:r>
              <a:rPr b="1" lang="en-US" u="sng"/>
              <a:t> (Contd..)</a:t>
            </a:r>
            <a:endParaRPr b="1" u="sng"/>
          </a:p>
          <a:p>
            <a:pPr indent="0" lvl="0" marL="228600" rtl="0" algn="l">
              <a:lnSpc>
                <a:spcPct val="90000"/>
              </a:lnSpc>
              <a:spcBef>
                <a:spcPts val="0"/>
              </a:spcBef>
              <a:spcAft>
                <a:spcPts val="0"/>
              </a:spcAft>
              <a:buNone/>
            </a:pPr>
            <a:r>
              <a:t/>
            </a:r>
            <a:endParaRPr b="1" u="sng"/>
          </a:p>
          <a:p>
            <a:pPr indent="-228600" lvl="0" marL="228600" rtl="0" algn="l">
              <a:lnSpc>
                <a:spcPct val="90000"/>
              </a:lnSpc>
              <a:spcBef>
                <a:spcPts val="0"/>
              </a:spcBef>
              <a:spcAft>
                <a:spcPts val="0"/>
              </a:spcAft>
              <a:buClr>
                <a:schemeClr val="dk1"/>
              </a:buClr>
              <a:buSzPts val="2800"/>
              <a:buChar char="•"/>
            </a:pPr>
            <a:r>
              <a:rPr lang="en-US"/>
              <a:t>In order to distinguish symbols from constants (numbers), every symbol starts with a letter or one of two special characters (? or _).</a:t>
            </a:r>
            <a:endParaRPr/>
          </a:p>
          <a:p>
            <a:pPr indent="-228600" lvl="0" marL="228600" rtl="0" algn="l">
              <a:lnSpc>
                <a:spcPct val="90000"/>
              </a:lnSpc>
              <a:spcBef>
                <a:spcPts val="1000"/>
              </a:spcBef>
              <a:spcAft>
                <a:spcPts val="0"/>
              </a:spcAft>
              <a:buClr>
                <a:schemeClr val="dk1"/>
              </a:buClr>
              <a:buSzPts val="2800"/>
              <a:buChar char="•"/>
            </a:pPr>
            <a:r>
              <a:rPr lang="en-US"/>
              <a:t>The symbol may consist of maximum of 255 characters, but only first 32 are taken into account. </a:t>
            </a:r>
            <a:endParaRPr/>
          </a:p>
          <a:p>
            <a:pPr indent="-228600" lvl="0" marL="228600" rtl="0" algn="l">
              <a:lnSpc>
                <a:spcPct val="90000"/>
              </a:lnSpc>
              <a:spcBef>
                <a:spcPts val="1000"/>
              </a:spcBef>
              <a:spcAft>
                <a:spcPts val="0"/>
              </a:spcAft>
              <a:buClr>
                <a:schemeClr val="dk1"/>
              </a:buClr>
              <a:buSzPts val="2800"/>
              <a:buChar char="•"/>
            </a:pPr>
            <a:r>
              <a:rPr lang="en-US"/>
              <a:t>Some of the symbols cannot be used when writing a program in assembly language because they are already part of instructions or assembly directives.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1" name="Google Shape;26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a:t>
            </a:r>
            <a:endParaRPr/>
          </a:p>
        </p:txBody>
      </p:sp>
      <p:sp>
        <p:nvSpPr>
          <p:cNvPr id="267" name="Google Shape;26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90000"/>
              </a:lnSpc>
              <a:spcBef>
                <a:spcPts val="0"/>
              </a:spcBef>
              <a:spcAft>
                <a:spcPts val="0"/>
              </a:spcAft>
              <a:buNone/>
            </a:pPr>
            <a:r>
              <a:rPr b="1" lang="en-US" u="sng"/>
              <a:t>Label</a:t>
            </a:r>
            <a:endParaRPr b="1" u="sng"/>
          </a:p>
          <a:p>
            <a:pPr indent="0" lvl="0" marL="228600" rtl="0" algn="l">
              <a:lnSpc>
                <a:spcPct val="90000"/>
              </a:lnSpc>
              <a:spcBef>
                <a:spcPts val="0"/>
              </a:spcBef>
              <a:spcAft>
                <a:spcPts val="0"/>
              </a:spcAft>
              <a:buNone/>
            </a:pPr>
            <a:r>
              <a:t/>
            </a:r>
            <a:endParaRPr b="1" u="sng"/>
          </a:p>
          <a:p>
            <a:pPr indent="-228600" lvl="0" marL="228600" rtl="0" algn="l">
              <a:lnSpc>
                <a:spcPct val="90000"/>
              </a:lnSpc>
              <a:spcBef>
                <a:spcPts val="0"/>
              </a:spcBef>
              <a:spcAft>
                <a:spcPts val="0"/>
              </a:spcAft>
              <a:buClr>
                <a:schemeClr val="dk1"/>
              </a:buClr>
              <a:buSzPts val="2800"/>
              <a:buChar char="•"/>
            </a:pPr>
            <a:r>
              <a:rPr lang="en-US"/>
              <a:t>A label is a special type of symbols used to represent a textual version of an address in ROM or RAM memory. They are always placed at the beginning of a program line. It is very complicated to call a subroutine or execute some of the jump or branch instructions without them. They are easily used:A symbol (label) with some easily recognizable name should be written at the beginning of a program line from which a subroutine starts or where jump should be executed.</a:t>
            </a:r>
            <a:endParaRPr/>
          </a:p>
          <a:p>
            <a:pPr indent="-228600" lvl="0" marL="228600" rtl="0" algn="l">
              <a:lnSpc>
                <a:spcPct val="90000"/>
              </a:lnSpc>
              <a:spcBef>
                <a:spcPts val="1000"/>
              </a:spcBef>
              <a:spcAft>
                <a:spcPts val="0"/>
              </a:spcAft>
              <a:buClr>
                <a:schemeClr val="dk1"/>
              </a:buClr>
              <a:buSzPts val="2800"/>
              <a:buChar char="•"/>
            </a:pPr>
            <a:r>
              <a:rPr lang="en-US"/>
              <a:t>It is sufficient to enter the name of label instead of address in the form of 16-bit number in instructions calling a subroutine or jump.</a:t>
            </a:r>
            <a:endParaRPr/>
          </a:p>
          <a:p>
            <a:pPr indent="-228600" lvl="0" marL="228600" rtl="0" algn="l">
              <a:lnSpc>
                <a:spcPct val="90000"/>
              </a:lnSpc>
              <a:spcBef>
                <a:spcPts val="1000"/>
              </a:spcBef>
              <a:spcAft>
                <a:spcPts val="0"/>
              </a:spcAft>
              <a:buClr>
                <a:schemeClr val="dk1"/>
              </a:buClr>
              <a:buSzPts val="2800"/>
              <a:buChar char="•"/>
            </a:pPr>
            <a:r>
              <a:rPr lang="en-US"/>
              <a:t>During the process of compiling, the assembler automatically replaces such symbols with appropriate addresses.</a:t>
            </a:r>
            <a:endParaRPr/>
          </a:p>
        </p:txBody>
      </p:sp>
      <p:sp>
        <p:nvSpPr>
          <p:cNvPr id="268" name="Google Shape;26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a:t>
            </a:r>
            <a:endParaRPr/>
          </a:p>
        </p:txBody>
      </p:sp>
      <p:sp>
        <p:nvSpPr>
          <p:cNvPr id="274" name="Google Shape;27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b="1" lang="en-US"/>
              <a:t>Directives</a:t>
            </a:r>
            <a:endParaRPr/>
          </a:p>
          <a:p>
            <a:pPr indent="-228600" lvl="0" marL="228600" rtl="0" algn="l">
              <a:lnSpc>
                <a:spcPct val="90000"/>
              </a:lnSpc>
              <a:spcBef>
                <a:spcPts val="1000"/>
              </a:spcBef>
              <a:spcAft>
                <a:spcPts val="0"/>
              </a:spcAft>
              <a:buClr>
                <a:schemeClr val="dk1"/>
              </a:buClr>
              <a:buSzPct val="100000"/>
              <a:buNone/>
            </a:pPr>
            <a:r>
              <a:rPr lang="en-US"/>
              <a:t>    Unlike instructions being compiled and written to chip program memory, directives are commands of assembly language itself and have no influence on the operation of the microcontroller. Some of them are obligatory part of every program while some are used only to facilitate or speed up the operation. Directives are written in the column reserved for instructions. There is a rule allowing only one directive per program line.</a:t>
            </a:r>
            <a:endParaRPr/>
          </a:p>
          <a:p>
            <a:pPr indent="-228600" lvl="0" marL="228600" rtl="0" algn="l">
              <a:lnSpc>
                <a:spcPct val="90000"/>
              </a:lnSpc>
              <a:spcBef>
                <a:spcPts val="1000"/>
              </a:spcBef>
              <a:spcAft>
                <a:spcPts val="0"/>
              </a:spcAft>
              <a:buClr>
                <a:schemeClr val="dk1"/>
              </a:buClr>
              <a:buSzPct val="100000"/>
              <a:buNone/>
            </a:pPr>
            <a:r>
              <a:rPr lang="en-US"/>
              <a:t>Eg. EQU directive and SET directive</a:t>
            </a:r>
            <a:endParaRPr/>
          </a:p>
          <a:p>
            <a:pPr indent="-228600" lvl="0" marL="228600" rtl="0" algn="l">
              <a:lnSpc>
                <a:spcPct val="90000"/>
              </a:lnSpc>
              <a:spcBef>
                <a:spcPts val="1000"/>
              </a:spcBef>
              <a:spcAft>
                <a:spcPts val="0"/>
              </a:spcAft>
              <a:buClr>
                <a:schemeClr val="dk1"/>
              </a:buClr>
              <a:buSzPct val="100000"/>
              <a:buChar char="•"/>
            </a:pPr>
            <a:r>
              <a:rPr lang="en-US"/>
              <a:t>The EQU directive is used to replace a number by a symbol. </a:t>
            </a:r>
            <a:endParaRPr/>
          </a:p>
          <a:p>
            <a:pPr indent="-228600" lvl="0" marL="228600" rtl="0" algn="l">
              <a:lnSpc>
                <a:spcPct val="90000"/>
              </a:lnSpc>
              <a:spcBef>
                <a:spcPts val="1000"/>
              </a:spcBef>
              <a:spcAft>
                <a:spcPts val="0"/>
              </a:spcAft>
              <a:buClr>
                <a:schemeClr val="dk1"/>
              </a:buClr>
              <a:buSzPct val="100000"/>
              <a:buChar char="•"/>
            </a:pPr>
            <a:r>
              <a:rPr lang="en-US"/>
              <a:t>The SET directive is also used to replace a number by a symbol</a:t>
            </a:r>
            <a:endParaRPr/>
          </a:p>
        </p:txBody>
      </p:sp>
      <p:sp>
        <p:nvSpPr>
          <p:cNvPr id="275" name="Google Shape;27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Design of Assembler</a:t>
            </a:r>
            <a:endParaRPr/>
          </a:p>
        </p:txBody>
      </p:sp>
      <p:sp>
        <p:nvSpPr>
          <p:cNvPr id="281" name="Google Shape;28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b="1" lang="en-US" u="sng"/>
              <a:t>General design procedure </a:t>
            </a:r>
            <a:endParaRPr b="1" u="sng"/>
          </a:p>
          <a:p>
            <a:pPr indent="-228600" lvl="0" marL="228600" rtl="0" algn="l">
              <a:lnSpc>
                <a:spcPct val="90000"/>
              </a:lnSpc>
              <a:spcBef>
                <a:spcPts val="1000"/>
              </a:spcBef>
              <a:spcAft>
                <a:spcPts val="0"/>
              </a:spcAft>
              <a:buClr>
                <a:schemeClr val="dk1"/>
              </a:buClr>
              <a:buSzPts val="2800"/>
              <a:buChar char="•"/>
            </a:pPr>
            <a:r>
              <a:rPr lang="en-US"/>
              <a:t>specify the problem </a:t>
            </a:r>
            <a:endParaRPr/>
          </a:p>
          <a:p>
            <a:pPr indent="-228600" lvl="0" marL="228600" rtl="0" algn="l">
              <a:lnSpc>
                <a:spcPct val="90000"/>
              </a:lnSpc>
              <a:spcBef>
                <a:spcPts val="1000"/>
              </a:spcBef>
              <a:spcAft>
                <a:spcPts val="0"/>
              </a:spcAft>
              <a:buClr>
                <a:schemeClr val="dk1"/>
              </a:buClr>
              <a:buSzPts val="2800"/>
              <a:buNone/>
            </a:pPr>
            <a:r>
              <a:rPr lang="en-US"/>
              <a:t>1.specify the data structure </a:t>
            </a:r>
            <a:endParaRPr/>
          </a:p>
          <a:p>
            <a:pPr indent="-228600" lvl="0" marL="228600" rtl="0" algn="l">
              <a:lnSpc>
                <a:spcPct val="90000"/>
              </a:lnSpc>
              <a:spcBef>
                <a:spcPts val="1000"/>
              </a:spcBef>
              <a:spcAft>
                <a:spcPts val="0"/>
              </a:spcAft>
              <a:buClr>
                <a:schemeClr val="dk1"/>
              </a:buClr>
              <a:buSzPts val="2800"/>
              <a:buNone/>
            </a:pPr>
            <a:r>
              <a:rPr lang="en-US"/>
              <a:t>2.define format of data structure </a:t>
            </a:r>
            <a:endParaRPr/>
          </a:p>
          <a:p>
            <a:pPr indent="-228600" lvl="0" marL="228600" rtl="0" algn="l">
              <a:lnSpc>
                <a:spcPct val="90000"/>
              </a:lnSpc>
              <a:spcBef>
                <a:spcPts val="1000"/>
              </a:spcBef>
              <a:spcAft>
                <a:spcPts val="0"/>
              </a:spcAft>
              <a:buClr>
                <a:schemeClr val="dk1"/>
              </a:buClr>
              <a:buSzPts val="2800"/>
              <a:buNone/>
            </a:pPr>
            <a:r>
              <a:rPr lang="en-US"/>
              <a:t>3.specify algorithm </a:t>
            </a:r>
            <a:endParaRPr/>
          </a:p>
          <a:p>
            <a:pPr indent="-228600" lvl="0" marL="228600" rtl="0" algn="l">
              <a:lnSpc>
                <a:spcPct val="90000"/>
              </a:lnSpc>
              <a:spcBef>
                <a:spcPts val="1000"/>
              </a:spcBef>
              <a:spcAft>
                <a:spcPts val="0"/>
              </a:spcAft>
              <a:buClr>
                <a:schemeClr val="dk1"/>
              </a:buClr>
              <a:buSzPts val="2800"/>
              <a:buNone/>
            </a:pPr>
            <a:r>
              <a:rPr lang="en-US"/>
              <a:t>4.look for modularity </a:t>
            </a:r>
            <a:endParaRPr/>
          </a:p>
          <a:p>
            <a:pPr indent="-228600" lvl="0" marL="228600" rtl="0" algn="l">
              <a:lnSpc>
                <a:spcPct val="90000"/>
              </a:lnSpc>
              <a:spcBef>
                <a:spcPts val="1000"/>
              </a:spcBef>
              <a:spcAft>
                <a:spcPts val="0"/>
              </a:spcAft>
              <a:buClr>
                <a:schemeClr val="dk1"/>
              </a:buClr>
              <a:buSzPts val="2800"/>
              <a:buNone/>
            </a:pPr>
            <a:r>
              <a:rPr lang="en-US"/>
              <a:t>              repeat 1 ~ 5 on modules</a:t>
            </a:r>
            <a:endParaRPr/>
          </a:p>
        </p:txBody>
      </p:sp>
      <p:sp>
        <p:nvSpPr>
          <p:cNvPr id="282" name="Google Shape;28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838200" y="365125"/>
            <a:ext cx="10515600" cy="873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Design of Assembler</a:t>
            </a:r>
            <a:endParaRPr/>
          </a:p>
        </p:txBody>
      </p:sp>
      <p:sp>
        <p:nvSpPr>
          <p:cNvPr id="288" name="Google Shape;288;p14"/>
          <p:cNvSpPr txBox="1"/>
          <p:nvPr>
            <p:ph idx="1" type="body"/>
          </p:nvPr>
        </p:nvSpPr>
        <p:spPr>
          <a:xfrm>
            <a:off x="838200" y="1257300"/>
            <a:ext cx="10515600" cy="4919663"/>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b="1" lang="en-US" sz="9600"/>
              <a:t>Objectives </a:t>
            </a:r>
            <a:endParaRPr b="1" sz="9600"/>
          </a:p>
          <a:p>
            <a:pPr indent="-228600" lvl="0" marL="228600" rtl="0" algn="l">
              <a:lnSpc>
                <a:spcPct val="90000"/>
              </a:lnSpc>
              <a:spcBef>
                <a:spcPts val="1000"/>
              </a:spcBef>
              <a:spcAft>
                <a:spcPts val="0"/>
              </a:spcAft>
              <a:buClr>
                <a:schemeClr val="dk1"/>
              </a:buClr>
              <a:buSzPct val="100000"/>
              <a:buChar char="•"/>
            </a:pPr>
            <a:r>
              <a:rPr lang="en-US" sz="9600"/>
              <a:t>1. Generate instructions Evaluate the mnemonic in the operation field to produce its machine code </a:t>
            </a:r>
            <a:endParaRPr sz="9600"/>
          </a:p>
          <a:p>
            <a:pPr indent="-228600" lvl="0" marL="228600" rtl="0" algn="l">
              <a:lnSpc>
                <a:spcPct val="90000"/>
              </a:lnSpc>
              <a:spcBef>
                <a:spcPts val="1000"/>
              </a:spcBef>
              <a:spcAft>
                <a:spcPts val="0"/>
              </a:spcAft>
              <a:buClr>
                <a:schemeClr val="dk1"/>
              </a:buClr>
              <a:buSzPct val="100000"/>
              <a:buNone/>
            </a:pPr>
            <a:r>
              <a:rPr lang="en-US" sz="9600"/>
              <a:t>1. Find the value of each symbol, process literals</a:t>
            </a:r>
            <a:endParaRPr/>
          </a:p>
          <a:p>
            <a:pPr indent="-228600" lvl="0" marL="228600" rtl="0" algn="l">
              <a:lnSpc>
                <a:spcPct val="90000"/>
              </a:lnSpc>
              <a:spcBef>
                <a:spcPts val="1000"/>
              </a:spcBef>
              <a:spcAft>
                <a:spcPts val="0"/>
              </a:spcAft>
              <a:buClr>
                <a:schemeClr val="dk1"/>
              </a:buClr>
              <a:buSzPct val="100000"/>
              <a:buNone/>
            </a:pPr>
            <a:r>
              <a:rPr lang="en-US" sz="9600"/>
              <a:t> 2. Process pseudo ops</a:t>
            </a:r>
            <a:endParaRPr/>
          </a:p>
          <a:p>
            <a:pPr indent="-228600" lvl="0" marL="228600" rtl="0" algn="l">
              <a:lnSpc>
                <a:spcPct val="90000"/>
              </a:lnSpc>
              <a:spcBef>
                <a:spcPts val="1000"/>
              </a:spcBef>
              <a:spcAft>
                <a:spcPts val="0"/>
              </a:spcAft>
              <a:buClr>
                <a:schemeClr val="dk1"/>
              </a:buClr>
              <a:buSzPct val="100000"/>
              <a:buChar char="•"/>
            </a:pPr>
            <a:r>
              <a:rPr lang="en-US" sz="9600"/>
              <a:t>Assembler divide these tasks in two passes:</a:t>
            </a:r>
            <a:endParaRPr/>
          </a:p>
          <a:p>
            <a:pPr indent="-228600" lvl="0" marL="228600" rtl="0" algn="l">
              <a:lnSpc>
                <a:spcPct val="90000"/>
              </a:lnSpc>
              <a:spcBef>
                <a:spcPts val="1000"/>
              </a:spcBef>
              <a:spcAft>
                <a:spcPts val="0"/>
              </a:spcAft>
              <a:buClr>
                <a:schemeClr val="dk1"/>
              </a:buClr>
              <a:buSzPct val="100000"/>
              <a:buChar char="•"/>
            </a:pPr>
            <a:r>
              <a:rPr b="1" lang="en-US" sz="9600"/>
              <a:t>Pass-1:</a:t>
            </a:r>
            <a:endParaRPr/>
          </a:p>
          <a:p>
            <a:pPr indent="-228600" lvl="1" marL="685800" rtl="0" algn="l">
              <a:lnSpc>
                <a:spcPct val="90000"/>
              </a:lnSpc>
              <a:spcBef>
                <a:spcPts val="500"/>
              </a:spcBef>
              <a:spcAft>
                <a:spcPts val="0"/>
              </a:spcAft>
              <a:buClr>
                <a:schemeClr val="dk1"/>
              </a:buClr>
              <a:buSzPct val="100000"/>
              <a:buChar char="•"/>
            </a:pPr>
            <a:r>
              <a:rPr lang="en-US" sz="9600"/>
              <a:t>Define symbols and literals and remember them in symbol table and literal table respectively.</a:t>
            </a:r>
            <a:endParaRPr/>
          </a:p>
          <a:p>
            <a:pPr indent="-228600" lvl="1" marL="685800" rtl="0" algn="l">
              <a:lnSpc>
                <a:spcPct val="90000"/>
              </a:lnSpc>
              <a:spcBef>
                <a:spcPts val="500"/>
              </a:spcBef>
              <a:spcAft>
                <a:spcPts val="0"/>
              </a:spcAft>
              <a:buClr>
                <a:schemeClr val="dk1"/>
              </a:buClr>
              <a:buSzPct val="100000"/>
              <a:buChar char="•"/>
            </a:pPr>
            <a:r>
              <a:rPr lang="en-US" sz="9600"/>
              <a:t>Keep track of location counter</a:t>
            </a:r>
            <a:endParaRPr/>
          </a:p>
          <a:p>
            <a:pPr indent="-228600" lvl="1" marL="685800" rtl="0" algn="l">
              <a:lnSpc>
                <a:spcPct val="90000"/>
              </a:lnSpc>
              <a:spcBef>
                <a:spcPts val="500"/>
              </a:spcBef>
              <a:spcAft>
                <a:spcPts val="0"/>
              </a:spcAft>
              <a:buClr>
                <a:schemeClr val="dk1"/>
              </a:buClr>
              <a:buSzPct val="100000"/>
              <a:buChar char="•"/>
            </a:pPr>
            <a:r>
              <a:rPr lang="en-US" sz="9600"/>
              <a:t>Process pseudo-operations</a:t>
            </a:r>
            <a:endParaRPr/>
          </a:p>
          <a:p>
            <a:pPr indent="-228600" lvl="0" marL="228600" rtl="0" algn="l">
              <a:lnSpc>
                <a:spcPct val="90000"/>
              </a:lnSpc>
              <a:spcBef>
                <a:spcPts val="1000"/>
              </a:spcBef>
              <a:spcAft>
                <a:spcPts val="0"/>
              </a:spcAft>
              <a:buClr>
                <a:schemeClr val="dk1"/>
              </a:buClr>
              <a:buSzPct val="100000"/>
              <a:buChar char="•"/>
            </a:pPr>
            <a:r>
              <a:rPr b="1" lang="en-US" sz="9600"/>
              <a:t>Pass-2:</a:t>
            </a:r>
            <a:endParaRPr/>
          </a:p>
          <a:p>
            <a:pPr indent="-228600" lvl="1" marL="685800" rtl="0" algn="l">
              <a:lnSpc>
                <a:spcPct val="90000"/>
              </a:lnSpc>
              <a:spcBef>
                <a:spcPts val="500"/>
              </a:spcBef>
              <a:spcAft>
                <a:spcPts val="0"/>
              </a:spcAft>
              <a:buClr>
                <a:schemeClr val="dk1"/>
              </a:buClr>
              <a:buSzPct val="100000"/>
              <a:buChar char="•"/>
            </a:pPr>
            <a:r>
              <a:rPr lang="en-US" sz="9600"/>
              <a:t>Generate object code by converting symbolic op-code into respective numeric op-code</a:t>
            </a:r>
            <a:endParaRPr/>
          </a:p>
          <a:p>
            <a:pPr indent="-228600" lvl="1" marL="685800" rtl="0" algn="l">
              <a:lnSpc>
                <a:spcPct val="90000"/>
              </a:lnSpc>
              <a:spcBef>
                <a:spcPts val="500"/>
              </a:spcBef>
              <a:spcAft>
                <a:spcPts val="0"/>
              </a:spcAft>
              <a:buClr>
                <a:schemeClr val="dk1"/>
              </a:buClr>
              <a:buSzPct val="100000"/>
              <a:buChar char="•"/>
            </a:pPr>
            <a:r>
              <a:rPr lang="en-US" sz="9600"/>
              <a:t>Generate data for literals and look for values of symbols</a:t>
            </a:r>
            <a:endParaRPr/>
          </a:p>
          <a:p>
            <a:pPr indent="-228600" lvl="0" marL="228600" rtl="0" algn="l">
              <a:lnSpc>
                <a:spcPct val="90000"/>
              </a:lnSpc>
              <a:spcBef>
                <a:spcPts val="1000"/>
              </a:spcBef>
              <a:spcAft>
                <a:spcPts val="0"/>
              </a:spcAft>
              <a:buClr>
                <a:schemeClr val="dk1"/>
              </a:buClr>
              <a:buSzPct val="100000"/>
              <a:buChar char="•"/>
            </a:pPr>
            <a:br>
              <a:rPr lang="en-US"/>
            </a:br>
            <a:endParaRPr/>
          </a:p>
          <a:p>
            <a:pPr indent="-228600" lvl="0" marL="228600" rtl="0" algn="l">
              <a:lnSpc>
                <a:spcPct val="90000"/>
              </a:lnSpc>
              <a:spcBef>
                <a:spcPts val="1000"/>
              </a:spcBef>
              <a:spcAft>
                <a:spcPts val="0"/>
              </a:spcAft>
              <a:buClr>
                <a:schemeClr val="dk1"/>
              </a:buClr>
              <a:buSzPct val="100000"/>
              <a:buNone/>
            </a:pPr>
            <a:r>
              <a:rPr lang="en-US"/>
              <a:t> </a:t>
            </a:r>
            <a:endParaRPr/>
          </a:p>
        </p:txBody>
      </p:sp>
      <p:sp>
        <p:nvSpPr>
          <p:cNvPr id="289" name="Google Shape;2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Design of Assembler</a:t>
            </a:r>
            <a:endParaRPr/>
          </a:p>
        </p:txBody>
      </p:sp>
      <p:sp>
        <p:nvSpPr>
          <p:cNvPr id="295" name="Google Shape;29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b="1" lang="en-US"/>
              <a:t>Pass 1</a:t>
            </a:r>
            <a:r>
              <a:rPr lang="en-US"/>
              <a:t>:define symbols &amp; literals</a:t>
            </a:r>
            <a:endParaRPr/>
          </a:p>
          <a:p>
            <a:pPr indent="-228600" lvl="0" marL="228600" rtl="0" algn="l">
              <a:lnSpc>
                <a:spcPct val="90000"/>
              </a:lnSpc>
              <a:spcBef>
                <a:spcPts val="1000"/>
              </a:spcBef>
              <a:spcAft>
                <a:spcPts val="0"/>
              </a:spcAft>
              <a:buSzPts val="1800"/>
              <a:buChar char="•"/>
            </a:pPr>
            <a:r>
              <a:rPr lang="en-US"/>
              <a:t>Determine length of each instruction Keep track of LC Remember values of symbols until pass</a:t>
            </a:r>
            <a:endParaRPr/>
          </a:p>
          <a:p>
            <a:pPr indent="-228600" lvl="0" marL="228600" rtl="0" algn="l">
              <a:lnSpc>
                <a:spcPct val="90000"/>
              </a:lnSpc>
              <a:spcBef>
                <a:spcPts val="0"/>
              </a:spcBef>
              <a:spcAft>
                <a:spcPts val="0"/>
              </a:spcAft>
              <a:buSzPts val="1800"/>
              <a:buChar char="•"/>
            </a:pPr>
            <a:r>
              <a:rPr lang="en-US"/>
              <a:t>Process some pseudo ops Remember literals </a:t>
            </a:r>
            <a:endParaRPr/>
          </a:p>
          <a:p>
            <a:pPr indent="-50800" lvl="0" marL="228600" rtl="0" algn="l">
              <a:lnSpc>
                <a:spcPct val="90000"/>
              </a:lnSpc>
              <a:spcBef>
                <a:spcPts val="1000"/>
              </a:spcBef>
              <a:spcAft>
                <a:spcPts val="0"/>
              </a:spcAft>
              <a:buClr>
                <a:schemeClr val="dk1"/>
              </a:buClr>
              <a:buSzPts val="2800"/>
              <a:buNone/>
            </a:pPr>
            <a:r>
              <a:t/>
            </a:r>
            <a:endParaRPr/>
          </a:p>
          <a:p>
            <a:pPr indent="0" lvl="0" marL="228600" rtl="0" algn="l">
              <a:lnSpc>
                <a:spcPct val="90000"/>
              </a:lnSpc>
              <a:spcBef>
                <a:spcPts val="1000"/>
              </a:spcBef>
              <a:spcAft>
                <a:spcPts val="0"/>
              </a:spcAft>
              <a:buNone/>
            </a:pPr>
            <a:r>
              <a:rPr b="1" lang="en-US"/>
              <a:t>Pass 2</a:t>
            </a:r>
            <a:r>
              <a:rPr lang="en-US"/>
              <a:t>: generate object program Look up values of symbols</a:t>
            </a:r>
            <a:endParaRPr/>
          </a:p>
          <a:p>
            <a:pPr indent="-228600" lvl="0" marL="228600" rtl="0" algn="l">
              <a:lnSpc>
                <a:spcPct val="90000"/>
              </a:lnSpc>
              <a:spcBef>
                <a:spcPts val="1000"/>
              </a:spcBef>
              <a:spcAft>
                <a:spcPts val="0"/>
              </a:spcAft>
              <a:buSzPts val="1800"/>
              <a:buChar char="•"/>
            </a:pPr>
            <a:r>
              <a:rPr lang="en-US"/>
              <a:t> Generate instructions </a:t>
            </a:r>
            <a:endParaRPr/>
          </a:p>
          <a:p>
            <a:pPr indent="-228600" lvl="0" marL="228600" rtl="0" algn="l">
              <a:lnSpc>
                <a:spcPct val="90000"/>
              </a:lnSpc>
              <a:spcBef>
                <a:spcPts val="0"/>
              </a:spcBef>
              <a:spcAft>
                <a:spcPts val="0"/>
              </a:spcAft>
              <a:buSzPts val="1800"/>
              <a:buChar char="•"/>
            </a:pPr>
            <a:r>
              <a:rPr lang="en-US"/>
              <a:t> Generate data Process pseudo ops </a:t>
            </a:r>
            <a:endParaRPr/>
          </a:p>
        </p:txBody>
      </p:sp>
      <p:sp>
        <p:nvSpPr>
          <p:cNvPr id="296" name="Google Shape;29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Design of Assembler</a:t>
            </a:r>
            <a:endParaRPr/>
          </a:p>
        </p:txBody>
      </p:sp>
      <p:sp>
        <p:nvSpPr>
          <p:cNvPr id="302" name="Google Shape;302;p16"/>
          <p:cNvSpPr txBox="1"/>
          <p:nvPr>
            <p:ph idx="1" type="body"/>
          </p:nvPr>
        </p:nvSpPr>
        <p:spPr>
          <a:xfrm>
            <a:off x="0" y="1562100"/>
            <a:ext cx="12192000" cy="46148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    </a:t>
            </a:r>
            <a:r>
              <a:rPr b="1" lang="en-US" u="sng"/>
              <a:t> Pass 1 data bases  </a:t>
            </a:r>
            <a:r>
              <a:rPr b="1" lang="en-US"/>
              <a:t>                                               </a:t>
            </a:r>
            <a:r>
              <a:rPr b="1" lang="en-US" u="sng"/>
              <a:t>Pass 2 databases</a:t>
            </a:r>
            <a:r>
              <a:rPr b="1" lang="en-US"/>
              <a:t> </a:t>
            </a:r>
            <a:endParaRPr b="1"/>
          </a:p>
          <a:p>
            <a:pPr indent="-228600" lvl="0" marL="228600" rtl="0" algn="l">
              <a:lnSpc>
                <a:spcPct val="90000"/>
              </a:lnSpc>
              <a:spcBef>
                <a:spcPts val="1000"/>
              </a:spcBef>
              <a:spcAft>
                <a:spcPts val="0"/>
              </a:spcAft>
              <a:buClr>
                <a:schemeClr val="dk1"/>
              </a:buClr>
              <a:buSzPts val="2800"/>
              <a:buChar char="•"/>
            </a:pPr>
            <a:r>
              <a:rPr lang="en-US"/>
              <a:t>Input source program A                             -Copy of source program input to pass 1                     </a:t>
            </a:r>
            <a:endParaRPr/>
          </a:p>
          <a:p>
            <a:pPr indent="-228600" lvl="0" marL="228600" rtl="0" algn="l">
              <a:lnSpc>
                <a:spcPct val="90000"/>
              </a:lnSpc>
              <a:spcBef>
                <a:spcPts val="1000"/>
              </a:spcBef>
              <a:spcAft>
                <a:spcPts val="0"/>
              </a:spcAft>
              <a:buClr>
                <a:schemeClr val="dk1"/>
              </a:buClr>
              <a:buSzPts val="2800"/>
              <a:buChar char="•"/>
            </a:pPr>
            <a:r>
              <a:rPr lang="en-US"/>
              <a:t>LC 							               				              -LC </a:t>
            </a:r>
            <a:endParaRPr/>
          </a:p>
          <a:p>
            <a:pPr indent="-228600" lvl="0" marL="228600" rtl="0" algn="l">
              <a:lnSpc>
                <a:spcPct val="90000"/>
              </a:lnSpc>
              <a:spcBef>
                <a:spcPts val="1000"/>
              </a:spcBef>
              <a:spcAft>
                <a:spcPts val="0"/>
              </a:spcAft>
              <a:buClr>
                <a:schemeClr val="dk1"/>
              </a:buClr>
              <a:buSzPts val="2800"/>
              <a:buChar char="•"/>
            </a:pPr>
            <a:r>
              <a:rPr lang="en-US"/>
              <a:t> A MOT ( Machine Operation Table)                            -MOT</a:t>
            </a:r>
            <a:endParaRPr/>
          </a:p>
          <a:p>
            <a:pPr indent="-228600" lvl="0" marL="228600" rtl="0" algn="l">
              <a:lnSpc>
                <a:spcPct val="90000"/>
              </a:lnSpc>
              <a:spcBef>
                <a:spcPts val="1000"/>
              </a:spcBef>
              <a:spcAft>
                <a:spcPts val="0"/>
              </a:spcAft>
              <a:buClr>
                <a:schemeClr val="dk1"/>
              </a:buClr>
              <a:buSzPts val="2800"/>
              <a:buChar char="•"/>
            </a:pPr>
            <a:r>
              <a:rPr lang="en-US"/>
              <a:t>A POT ( Pseudo operation Table)                                  -POT </a:t>
            </a:r>
            <a:endParaRPr/>
          </a:p>
          <a:p>
            <a:pPr indent="-228600" lvl="0" marL="228600" rtl="0" algn="l">
              <a:lnSpc>
                <a:spcPct val="90000"/>
              </a:lnSpc>
              <a:spcBef>
                <a:spcPts val="1000"/>
              </a:spcBef>
              <a:spcAft>
                <a:spcPts val="0"/>
              </a:spcAft>
              <a:buClr>
                <a:schemeClr val="dk1"/>
              </a:buClr>
              <a:buSzPts val="2800"/>
              <a:buChar char="•"/>
            </a:pPr>
            <a:r>
              <a:rPr lang="en-US"/>
              <a:t> A ST ( Symbol Table)                                                       -ST                                </a:t>
            </a:r>
            <a:endParaRPr/>
          </a:p>
          <a:p>
            <a:pPr indent="-228600" lvl="0" marL="228600" rtl="0" algn="l">
              <a:lnSpc>
                <a:spcPct val="90000"/>
              </a:lnSpc>
              <a:spcBef>
                <a:spcPts val="1000"/>
              </a:spcBef>
              <a:spcAft>
                <a:spcPts val="0"/>
              </a:spcAft>
              <a:buClr>
                <a:schemeClr val="dk1"/>
              </a:buClr>
              <a:buSzPts val="2800"/>
              <a:buChar char="•"/>
            </a:pPr>
            <a:r>
              <a:rPr lang="en-US"/>
              <a:t> A LT ( Literal Table)                                                          -BT ( Base table)</a:t>
            </a:r>
            <a:endParaRPr/>
          </a:p>
          <a:p>
            <a:pPr indent="-228600" lvl="0" marL="228600" rtl="0" algn="l">
              <a:lnSpc>
                <a:spcPct val="90000"/>
              </a:lnSpc>
              <a:spcBef>
                <a:spcPts val="1000"/>
              </a:spcBef>
              <a:spcAft>
                <a:spcPts val="0"/>
              </a:spcAft>
              <a:buClr>
                <a:schemeClr val="dk1"/>
              </a:buClr>
              <a:buSzPts val="2800"/>
              <a:buChar char="•"/>
            </a:pPr>
            <a:r>
              <a:rPr lang="en-US"/>
              <a:t>A copy of the input to be used by pass 2 </a:t>
            </a:r>
            <a:endParaRPr/>
          </a:p>
        </p:txBody>
      </p:sp>
      <p:sp>
        <p:nvSpPr>
          <p:cNvPr id="303" name="Google Shape;3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Assembler Design Criteria</a:t>
            </a:r>
            <a:endParaRPr u="sng">
              <a:latin typeface="Times New Roman"/>
              <a:ea typeface="Times New Roman"/>
              <a:cs typeface="Times New Roman"/>
              <a:sym typeface="Times New Roman"/>
            </a:endParaRPr>
          </a:p>
        </p:txBody>
      </p:sp>
      <p:sp>
        <p:nvSpPr>
          <p:cNvPr id="309" name="Google Shape;3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Design Specification of an assembler</a:t>
            </a:r>
            <a:endParaRPr/>
          </a:p>
          <a:p>
            <a:pPr indent="-228600" lvl="0" marL="228600" rtl="0" algn="l">
              <a:lnSpc>
                <a:spcPct val="90000"/>
              </a:lnSpc>
              <a:spcBef>
                <a:spcPts val="1000"/>
              </a:spcBef>
              <a:spcAft>
                <a:spcPts val="0"/>
              </a:spcAft>
              <a:buClr>
                <a:schemeClr val="dk1"/>
              </a:buClr>
              <a:buSzPts val="2800"/>
              <a:buNone/>
            </a:pPr>
            <a:r>
              <a:rPr lang="en-US"/>
              <a:t> Four step approach to develop a design specification </a:t>
            </a:r>
            <a:endParaRPr/>
          </a:p>
          <a:p>
            <a:pPr indent="-228600" lvl="0" marL="228600" rtl="0" algn="l">
              <a:lnSpc>
                <a:spcPct val="90000"/>
              </a:lnSpc>
              <a:spcBef>
                <a:spcPts val="1000"/>
              </a:spcBef>
              <a:spcAft>
                <a:spcPts val="0"/>
              </a:spcAft>
              <a:buClr>
                <a:schemeClr val="dk1"/>
              </a:buClr>
              <a:buSzPts val="2800"/>
              <a:buNone/>
            </a:pPr>
            <a:r>
              <a:rPr lang="en-US"/>
              <a:t>1) Identify the information necessary to perform a task </a:t>
            </a:r>
            <a:endParaRPr/>
          </a:p>
          <a:p>
            <a:pPr indent="-228600" lvl="0" marL="228600" rtl="0" algn="l">
              <a:lnSpc>
                <a:spcPct val="90000"/>
              </a:lnSpc>
              <a:spcBef>
                <a:spcPts val="1000"/>
              </a:spcBef>
              <a:spcAft>
                <a:spcPts val="0"/>
              </a:spcAft>
              <a:buClr>
                <a:schemeClr val="dk1"/>
              </a:buClr>
              <a:buSzPts val="2800"/>
              <a:buNone/>
            </a:pPr>
            <a:r>
              <a:rPr lang="en-US"/>
              <a:t>2) Design a suitable data structure to record the information </a:t>
            </a:r>
            <a:endParaRPr/>
          </a:p>
          <a:p>
            <a:pPr indent="-228600" lvl="0" marL="228600" rtl="0" algn="l">
              <a:lnSpc>
                <a:spcPct val="90000"/>
              </a:lnSpc>
              <a:spcBef>
                <a:spcPts val="1000"/>
              </a:spcBef>
              <a:spcAft>
                <a:spcPts val="0"/>
              </a:spcAft>
              <a:buClr>
                <a:schemeClr val="dk1"/>
              </a:buClr>
              <a:buSzPts val="2800"/>
              <a:buNone/>
            </a:pPr>
            <a:r>
              <a:rPr lang="en-US"/>
              <a:t>3) Determine the processing necessary to obtain and maintain </a:t>
            </a:r>
            <a:endParaRPr/>
          </a:p>
          <a:p>
            <a:pPr indent="-228600" lvl="0" marL="228600" rtl="0" algn="l">
              <a:lnSpc>
                <a:spcPct val="90000"/>
              </a:lnSpc>
              <a:spcBef>
                <a:spcPts val="1000"/>
              </a:spcBef>
              <a:spcAft>
                <a:spcPts val="0"/>
              </a:spcAft>
              <a:buClr>
                <a:schemeClr val="dk1"/>
              </a:buClr>
              <a:buSzPts val="2800"/>
              <a:buNone/>
            </a:pPr>
            <a:r>
              <a:rPr lang="en-US"/>
              <a:t>   the information.</a:t>
            </a:r>
            <a:endParaRPr/>
          </a:p>
          <a:p>
            <a:pPr indent="-228600" lvl="0" marL="228600" rtl="0" algn="l">
              <a:lnSpc>
                <a:spcPct val="90000"/>
              </a:lnSpc>
              <a:spcBef>
                <a:spcPts val="1000"/>
              </a:spcBef>
              <a:spcAft>
                <a:spcPts val="0"/>
              </a:spcAft>
              <a:buClr>
                <a:schemeClr val="dk1"/>
              </a:buClr>
              <a:buSzPts val="2800"/>
              <a:buNone/>
            </a:pPr>
            <a:r>
              <a:rPr lang="en-US"/>
              <a:t>4) Determine the processing necessary to perform the task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0" name="Google Shape;3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https://techterms.com/definition/assembler#:~:text=An%20assembler%20is%20a%20program%20that%20converts%20assembly%20language%20into%20machine%20code.&amp;text=Most%20programs%20are%20written%20in,perform%20in%20a%20specific%20way</a:t>
            </a:r>
            <a:r>
              <a:rPr lang="en-US"/>
              <a: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https://www.geeksforgeeks.org/introduction-of-assembler/</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https://www.techopedia.com/definition/3971/assembler</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https://techterms.com/definition/assembly_language#:~:text=An%20assembly%20language%20is%20a,machine%20code%20using%20an%20assembler</a:t>
            </a:r>
            <a:r>
              <a:rPr lang="en-US"/>
              <a: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316" name="Google Shape;316;p18"/>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18"/>
          <p:cNvSpPr txBox="1"/>
          <p:nvPr>
            <p:ph type="title"/>
          </p:nvPr>
        </p:nvSpPr>
        <p:spPr>
          <a:xfrm>
            <a:off x="838200" y="365125"/>
            <a:ext cx="10515600" cy="1325563"/>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18" name="Google Shape;318;p18"/>
          <p:cNvSpPr/>
          <p:nvPr/>
        </p:nvSpPr>
        <p:spPr>
          <a:xfrm>
            <a:off x="83919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19" name="Google Shape;31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19"/>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325" name="Google Shape;325;p19"/>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26" name="Google Shape;326;p19"/>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27" name="Google Shape;327;p19"/>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28" name="Google Shape;328;p19"/>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29" name="Google Shape;329;p19"/>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330" name="Google Shape;330;p19"/>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 name="Google Shape;331;p19"/>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32" name="Google Shape;332;p19"/>
          <p:cNvGrpSpPr/>
          <p:nvPr/>
        </p:nvGrpSpPr>
        <p:grpSpPr>
          <a:xfrm>
            <a:off x="237520" y="152400"/>
            <a:ext cx="410563" cy="1612900"/>
            <a:chOff x="83821" y="0"/>
            <a:chExt cx="219636" cy="903079"/>
          </a:xfrm>
        </p:grpSpPr>
        <p:sp>
          <p:nvSpPr>
            <p:cNvPr id="333" name="Google Shape;333;p19"/>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9"/>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9"/>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36" name="Google Shape;336;p19"/>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36" name="Google Shape;336;p19"/>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337" name="Google Shape;3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
          <p:cNvSpPr txBox="1"/>
          <p:nvPr>
            <p:ph type="title"/>
          </p:nvPr>
        </p:nvSpPr>
        <p:spPr>
          <a:xfrm>
            <a:off x="838200" y="360361"/>
            <a:ext cx="10515600" cy="127952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Chapter-1.2</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Assemblers</a:t>
            </a:r>
            <a:endParaRPr>
              <a:latin typeface="Times New Roman"/>
              <a:ea typeface="Times New Roman"/>
              <a:cs typeface="Times New Roman"/>
              <a:sym typeface="Times New Roman"/>
            </a:endParaRPr>
          </a:p>
        </p:txBody>
      </p:sp>
      <p:sp>
        <p:nvSpPr>
          <p:cNvPr id="201" name="Google Shape;2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Elements of Assembly Language Programming</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Design of the Assembler</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Assembler Design Criteria</a:t>
            </a:r>
            <a:endParaRPr/>
          </a:p>
          <a:p>
            <a:pPr indent="-76200" lvl="0" marL="228600" rtl="0" algn="l">
              <a:lnSpc>
                <a:spcPct val="15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Assembler</a:t>
            </a:r>
            <a:endParaRPr b="1" u="sng">
              <a:latin typeface="Times New Roman"/>
              <a:ea typeface="Times New Roman"/>
              <a:cs typeface="Times New Roman"/>
              <a:sym typeface="Times New Roman"/>
            </a:endParaRPr>
          </a:p>
        </p:txBody>
      </p:sp>
      <p:sp>
        <p:nvSpPr>
          <p:cNvPr id="211" name="Google Shape;211;p3"/>
          <p:cNvSpPr txBox="1"/>
          <p:nvPr>
            <p:ph idx="1" type="body"/>
          </p:nvPr>
        </p:nvSpPr>
        <p:spPr>
          <a:xfrm>
            <a:off x="838200" y="1333500"/>
            <a:ext cx="10515600" cy="51054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An assembler is a program that converts assembly language into machine code. </a:t>
            </a:r>
            <a:endParaRPr/>
          </a:p>
          <a:p>
            <a:pPr indent="-228600" lvl="0" marL="228600" rtl="0" algn="just">
              <a:lnSpc>
                <a:spcPct val="90000"/>
              </a:lnSpc>
              <a:spcBef>
                <a:spcPts val="1000"/>
              </a:spcBef>
              <a:spcAft>
                <a:spcPts val="0"/>
              </a:spcAft>
              <a:buClr>
                <a:schemeClr val="dk1"/>
              </a:buClr>
              <a:buSzPts val="2800"/>
              <a:buChar char="•"/>
            </a:pPr>
            <a:r>
              <a:rPr lang="en-US"/>
              <a:t>It takes the basic commands and operations from assembly code and converts them into binary code that can be recognized by a specific type of processor.</a:t>
            </a:r>
            <a:endParaRPr/>
          </a:p>
          <a:p>
            <a:pPr indent="-228600" lvl="0" marL="228600" rtl="0" algn="just">
              <a:lnSpc>
                <a:spcPct val="90000"/>
              </a:lnSpc>
              <a:spcBef>
                <a:spcPts val="1000"/>
              </a:spcBef>
              <a:spcAft>
                <a:spcPts val="0"/>
              </a:spcAft>
              <a:buClr>
                <a:schemeClr val="dk1"/>
              </a:buClr>
              <a:buSzPts val="2800"/>
              <a:buChar char="•"/>
            </a:pPr>
            <a:r>
              <a:rPr lang="en-US"/>
              <a:t>Assemblers are similar to compilers in that they produce executable code. </a:t>
            </a:r>
            <a:endParaRPr/>
          </a:p>
          <a:p>
            <a:pPr indent="-228600" lvl="0" marL="228600" rtl="0" algn="just">
              <a:lnSpc>
                <a:spcPct val="90000"/>
              </a:lnSpc>
              <a:spcBef>
                <a:spcPts val="1000"/>
              </a:spcBef>
              <a:spcAft>
                <a:spcPts val="0"/>
              </a:spcAft>
              <a:buClr>
                <a:schemeClr val="dk1"/>
              </a:buClr>
              <a:buSzPts val="2800"/>
              <a:buChar char="•"/>
            </a:pPr>
            <a:r>
              <a:rPr lang="en-US"/>
              <a:t>However, assemblers are more simplistic since they only convert low-level code (assembly language) to machine code. </a:t>
            </a:r>
            <a:endParaRPr/>
          </a:p>
          <a:p>
            <a:pPr indent="-228600" lvl="0" marL="228600" rtl="0" algn="just">
              <a:lnSpc>
                <a:spcPct val="90000"/>
              </a:lnSpc>
              <a:spcBef>
                <a:spcPts val="1000"/>
              </a:spcBef>
              <a:spcAft>
                <a:spcPts val="0"/>
              </a:spcAft>
              <a:buClr>
                <a:schemeClr val="dk1"/>
              </a:buClr>
              <a:buSzPts val="2800"/>
              <a:buChar char="•"/>
            </a:pPr>
            <a:r>
              <a:rPr lang="en-US"/>
              <a:t>Since each assembly language is designed for a specific processor, assembling a program is performed using a simple one-to-one mapping from assembly code to machine code.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12" name="Google Shape;2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Assembler</a:t>
            </a:r>
            <a:endParaRPr u="sng">
              <a:latin typeface="Times New Roman"/>
              <a:ea typeface="Times New Roman"/>
              <a:cs typeface="Times New Roman"/>
              <a:sym typeface="Times New Roman"/>
            </a:endParaRPr>
          </a:p>
        </p:txBody>
      </p:sp>
      <p:sp>
        <p:nvSpPr>
          <p:cNvPr id="218" name="Google Shape;21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It generates instructions by evaluating the mnemonics (symbols) in operation field and find the value of symbol and literals to produce machine code. </a:t>
            </a:r>
            <a:endParaRPr/>
          </a:p>
          <a:p>
            <a:pPr indent="-228600" lvl="0" marL="228600" rtl="0" algn="just">
              <a:lnSpc>
                <a:spcPct val="90000"/>
              </a:lnSpc>
              <a:spcBef>
                <a:spcPts val="1000"/>
              </a:spcBef>
              <a:spcAft>
                <a:spcPts val="0"/>
              </a:spcAft>
              <a:buClr>
                <a:schemeClr val="dk1"/>
              </a:buClr>
              <a:buSzPts val="2800"/>
              <a:buChar char="•"/>
            </a:pPr>
            <a:r>
              <a:rPr lang="en-US"/>
              <a:t>Now, if assembler do all this work in one scan then it is called single pass assembler, otherwise if it does in multiple scans then called multiple pass assembler. </a:t>
            </a:r>
            <a:endParaRPr/>
          </a:p>
          <a:p>
            <a:pPr indent="-228600" lvl="0" marL="228600" rtl="0" algn="just">
              <a:lnSpc>
                <a:spcPct val="90000"/>
              </a:lnSpc>
              <a:spcBef>
                <a:spcPts val="1000"/>
              </a:spcBef>
              <a:spcAft>
                <a:spcPts val="0"/>
              </a:spcAft>
              <a:buClr>
                <a:schemeClr val="dk1"/>
              </a:buClr>
              <a:buSzPts val="2800"/>
              <a:buNone/>
            </a:pPr>
            <a:r>
              <a:t/>
            </a:r>
            <a:endParaRPr/>
          </a:p>
        </p:txBody>
      </p:sp>
      <p:sp>
        <p:nvSpPr>
          <p:cNvPr id="219" name="Google Shape;2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0" name="Google Shape;220;p4"/>
          <p:cNvPicPr preferRelativeResize="0"/>
          <p:nvPr/>
        </p:nvPicPr>
        <p:blipFill rotWithShape="1">
          <a:blip r:embed="rId3">
            <a:alphaModFix/>
          </a:blip>
          <a:srcRect b="0" l="0" r="0" t="0"/>
          <a:stretch/>
        </p:blipFill>
        <p:spPr>
          <a:xfrm>
            <a:off x="4152900" y="4275692"/>
            <a:ext cx="7225748" cy="22584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1935"/>
              <a:buFont typeface="Calibri"/>
              <a:buNone/>
            </a:pPr>
            <a:br>
              <a:rPr lang="en-US"/>
            </a:br>
            <a:br>
              <a:rPr lang="en-US"/>
            </a:br>
            <a:br>
              <a:rPr lang="en-US"/>
            </a:br>
            <a:br>
              <a:rPr lang="en-US"/>
            </a:br>
            <a:br>
              <a:rPr lang="en-US"/>
            </a:br>
            <a:br>
              <a:rPr lang="en-US"/>
            </a:br>
            <a:r>
              <a:rPr lang="en-US"/>
              <a:t> </a:t>
            </a:r>
            <a:br>
              <a:rPr lang="en-US"/>
            </a:br>
            <a:br>
              <a:rPr lang="en-US"/>
            </a:br>
            <a:r>
              <a:rPr lang="en-US"/>
              <a:t> • </a:t>
            </a:r>
            <a:br>
              <a:rPr lang="en-US"/>
            </a:br>
            <a:br>
              <a:rPr lang="en-US"/>
            </a:br>
            <a:br>
              <a:rPr lang="en-US"/>
            </a:br>
            <a:r>
              <a:rPr lang="en-US"/>
              <a:t>           </a:t>
            </a:r>
            <a:r>
              <a:rPr b="1" lang="en-US" u="sng">
                <a:latin typeface="Times New Roman"/>
                <a:ea typeface="Times New Roman"/>
                <a:cs typeface="Times New Roman"/>
                <a:sym typeface="Times New Roman"/>
              </a:rPr>
              <a:t>Elements of Assembly Language</a:t>
            </a:r>
            <a:br>
              <a:rPr b="1" lang="en-US"/>
            </a:br>
            <a:br>
              <a:rPr lang="en-US"/>
            </a:br>
            <a:r>
              <a:rPr lang="en-US" sz="3100">
                <a:latin typeface="Times New Roman"/>
                <a:ea typeface="Times New Roman"/>
                <a:cs typeface="Times New Roman"/>
                <a:sym typeface="Times New Roman"/>
              </a:rPr>
              <a:t>Machine language is very difficult to program in directly. Understanding  the meanings of the numerical-coded instructions is tedious for humans.</a:t>
            </a: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 For example, the instruction that says to add the EAX and EBX registers together and store the result back into EAX is encoded by the following hexcodes:                  03 C3</a:t>
            </a:r>
            <a:br>
              <a:rPr lang="en-US" sz="3100">
                <a:latin typeface="Times New Roman"/>
                <a:ea typeface="Times New Roman"/>
                <a:cs typeface="Times New Roman"/>
                <a:sym typeface="Times New Roman"/>
              </a:rPr>
            </a:b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Assembly language is basically like any other language, which means that it has its words, rules and syntax. The basic elements of assembly language are:</a:t>
            </a: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Labels;</a:t>
            </a: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Orders;</a:t>
            </a: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Directives; and</a:t>
            </a: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Comments.</a:t>
            </a:r>
            <a:br>
              <a:rPr lang="en-US" sz="2800"/>
            </a:br>
            <a:br>
              <a:rPr lang="en-US" sz="3100">
                <a:latin typeface="Times New Roman"/>
                <a:ea typeface="Times New Roman"/>
                <a:cs typeface="Times New Roman"/>
                <a:sym typeface="Times New Roman"/>
              </a:rPr>
            </a:br>
            <a:endParaRPr sz="3100">
              <a:latin typeface="Times New Roman"/>
              <a:ea typeface="Times New Roman"/>
              <a:cs typeface="Times New Roman"/>
              <a:sym typeface="Times New Roman"/>
            </a:endParaRPr>
          </a:p>
        </p:txBody>
      </p:sp>
      <p:sp>
        <p:nvSpPr>
          <p:cNvPr id="226" name="Google Shape;2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a:t>
            </a:r>
            <a:endParaRPr/>
          </a:p>
        </p:txBody>
      </p:sp>
      <p:sp>
        <p:nvSpPr>
          <p:cNvPr id="232" name="Google Shape;2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rPr b="1" lang="en-US" sz="3300">
                <a:latin typeface="Times New Roman"/>
                <a:ea typeface="Times New Roman"/>
                <a:cs typeface="Times New Roman"/>
                <a:sym typeface="Times New Roman"/>
              </a:rPr>
              <a:t>Syntax of Assembly language</a:t>
            </a:r>
            <a:endParaRPr/>
          </a:p>
          <a:p>
            <a:pPr indent="-228600" lvl="0" marL="228600" rtl="0" algn="l">
              <a:lnSpc>
                <a:spcPct val="90000"/>
              </a:lnSpc>
              <a:spcBef>
                <a:spcPts val="1000"/>
              </a:spcBef>
              <a:spcAft>
                <a:spcPts val="0"/>
              </a:spcAft>
              <a:buClr>
                <a:schemeClr val="dk1"/>
              </a:buClr>
              <a:buSzPct val="100000"/>
              <a:buChar char="•"/>
            </a:pPr>
            <a:r>
              <a:rPr lang="en-US"/>
              <a:t>When writing a program in assembly language it is necessary to observe specific rules in order to enable the process of compiling into executable “HEX-code” to run without errors. These compulsory rules are called syntax and there are only several of them: Every program line may consist of a maximum of 255 characters;</a:t>
            </a:r>
            <a:endParaRPr/>
          </a:p>
          <a:p>
            <a:pPr indent="-228600" lvl="0" marL="228600" rtl="0" algn="l">
              <a:lnSpc>
                <a:spcPct val="90000"/>
              </a:lnSpc>
              <a:spcBef>
                <a:spcPts val="1000"/>
              </a:spcBef>
              <a:spcAft>
                <a:spcPts val="0"/>
              </a:spcAft>
              <a:buClr>
                <a:schemeClr val="dk1"/>
              </a:buClr>
              <a:buSzPct val="100000"/>
              <a:buChar char="•"/>
            </a:pPr>
            <a:r>
              <a:rPr lang="en-US"/>
              <a:t>Every program line to be compiled, must start with a symbol, label, mnemonics or directive;</a:t>
            </a:r>
            <a:endParaRPr/>
          </a:p>
          <a:p>
            <a:pPr indent="-228600" lvl="0" marL="228600" rtl="0" algn="l">
              <a:lnSpc>
                <a:spcPct val="90000"/>
              </a:lnSpc>
              <a:spcBef>
                <a:spcPts val="1000"/>
              </a:spcBef>
              <a:spcAft>
                <a:spcPts val="0"/>
              </a:spcAft>
              <a:buClr>
                <a:schemeClr val="dk1"/>
              </a:buClr>
              <a:buSzPct val="100000"/>
              <a:buChar char="•"/>
            </a:pPr>
            <a:r>
              <a:rPr lang="en-US"/>
              <a:t>Text following the mark “;” in a program line represents a comment ignored (not compiled) by the assembler; and</a:t>
            </a:r>
            <a:endParaRPr/>
          </a:p>
          <a:p>
            <a:pPr indent="-228600" lvl="0" marL="228600" rtl="0" algn="l">
              <a:lnSpc>
                <a:spcPct val="90000"/>
              </a:lnSpc>
              <a:spcBef>
                <a:spcPts val="1000"/>
              </a:spcBef>
              <a:spcAft>
                <a:spcPts val="0"/>
              </a:spcAft>
              <a:buClr>
                <a:schemeClr val="dk1"/>
              </a:buClr>
              <a:buSzPct val="100000"/>
              <a:buChar char="•"/>
            </a:pPr>
            <a:r>
              <a:rPr lang="en-US"/>
              <a:t>All the elements of one program line (labels, instructions etc.) must be separated by at least one space character. For the sake of better clearness, a push button TAB on a keyboard is commonly used instead of it, so that it is easy to delimit columns with labels, directives etc. in a program.</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233" name="Google Shape;2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a:t>
            </a:r>
            <a:br>
              <a:rPr lang="en-US"/>
            </a:br>
            <a:endParaRPr/>
          </a:p>
        </p:txBody>
      </p:sp>
      <p:sp>
        <p:nvSpPr>
          <p:cNvPr id="239" name="Google Shape;23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90000"/>
              </a:lnSpc>
              <a:spcBef>
                <a:spcPts val="0"/>
              </a:spcBef>
              <a:spcAft>
                <a:spcPts val="0"/>
              </a:spcAft>
              <a:buNone/>
            </a:pPr>
            <a:r>
              <a:rPr b="1" lang="en-US" u="sng"/>
              <a:t>Numbers</a:t>
            </a:r>
            <a:endParaRPr b="1" u="sng"/>
          </a:p>
          <a:p>
            <a:pPr indent="-228600" lvl="0" marL="228600" rtl="0" algn="l">
              <a:lnSpc>
                <a:spcPct val="90000"/>
              </a:lnSpc>
              <a:spcBef>
                <a:spcPts val="1000"/>
              </a:spcBef>
              <a:spcAft>
                <a:spcPts val="0"/>
              </a:spcAft>
              <a:buClr>
                <a:schemeClr val="dk1"/>
              </a:buClr>
              <a:buSzPts val="2800"/>
              <a:buNone/>
            </a:pPr>
            <a:r>
              <a:rPr lang="en-US"/>
              <a:t>   If octal number system, otherwise considered as obsolete, is disregarded, assembly language allows numbers to be used in one out of three number systems:</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Decimal Numbers</a:t>
            </a:r>
            <a:endParaRPr/>
          </a:p>
          <a:p>
            <a:pPr indent="-228600" lvl="0" marL="228600" rtl="0" algn="l">
              <a:lnSpc>
                <a:spcPct val="90000"/>
              </a:lnSpc>
              <a:spcBef>
                <a:spcPts val="1000"/>
              </a:spcBef>
              <a:spcAft>
                <a:spcPts val="0"/>
              </a:spcAft>
              <a:buClr>
                <a:schemeClr val="dk1"/>
              </a:buClr>
              <a:buSzPts val="2800"/>
              <a:buChar char="•"/>
            </a:pPr>
            <a:r>
              <a:rPr lang="en-US"/>
              <a:t>Hexadecimal Numbers</a:t>
            </a:r>
            <a:endParaRPr/>
          </a:p>
          <a:p>
            <a:pPr indent="-228600" lvl="0" marL="228600" rtl="0" algn="l">
              <a:lnSpc>
                <a:spcPct val="90000"/>
              </a:lnSpc>
              <a:spcBef>
                <a:spcPts val="1000"/>
              </a:spcBef>
              <a:spcAft>
                <a:spcPts val="0"/>
              </a:spcAft>
              <a:buClr>
                <a:schemeClr val="dk1"/>
              </a:buClr>
              <a:buSzPts val="2800"/>
              <a:buChar char="•"/>
            </a:pPr>
            <a:r>
              <a:rPr lang="en-US"/>
              <a:t>Binary Numbers</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0" name="Google Shape;2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a:t>
            </a:r>
            <a:br>
              <a:rPr lang="en-US"/>
            </a:br>
            <a:endParaRPr/>
          </a:p>
        </p:txBody>
      </p:sp>
      <p:sp>
        <p:nvSpPr>
          <p:cNvPr id="246" name="Google Shape;246;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b="1" lang="en-US" u="sng"/>
              <a:t>Operators</a:t>
            </a:r>
            <a:endParaRPr b="1" u="sng"/>
          </a:p>
          <a:p>
            <a:pPr indent="0" lvl="0" marL="228600" rtl="0" algn="l">
              <a:lnSpc>
                <a:spcPct val="90000"/>
              </a:lnSpc>
              <a:spcBef>
                <a:spcPts val="0"/>
              </a:spcBef>
              <a:spcAft>
                <a:spcPts val="0"/>
              </a:spcAft>
              <a:buNone/>
            </a:pPr>
            <a:r>
              <a:t/>
            </a:r>
            <a:endParaRPr b="1" u="sng"/>
          </a:p>
          <a:p>
            <a:pPr indent="-228600" lvl="0" marL="228600" rtl="0" algn="l">
              <a:lnSpc>
                <a:spcPct val="90000"/>
              </a:lnSpc>
              <a:spcBef>
                <a:spcPts val="1000"/>
              </a:spcBef>
              <a:spcAft>
                <a:spcPts val="0"/>
              </a:spcAft>
              <a:buClr>
                <a:schemeClr val="dk1"/>
              </a:buClr>
              <a:buSzPts val="2800"/>
              <a:buNone/>
            </a:pPr>
            <a:r>
              <a:rPr lang="en-US"/>
              <a:t>   Some of the assembly-used commands use logical and mathematical expressions instead of symbols having specific values. </a:t>
            </a:r>
            <a:endParaRPr/>
          </a:p>
          <a:p>
            <a:pPr indent="-228600" lvl="0" marL="228600" rtl="0" algn="l">
              <a:lnSpc>
                <a:spcPct val="90000"/>
              </a:lnSpc>
              <a:spcBef>
                <a:spcPts val="1000"/>
              </a:spcBef>
              <a:spcAft>
                <a:spcPts val="0"/>
              </a:spcAft>
              <a:buClr>
                <a:schemeClr val="dk1"/>
              </a:buClr>
              <a:buSzPts val="2800"/>
              <a:buNone/>
            </a:pPr>
            <a:br>
              <a:rPr lang="en-US"/>
            </a:br>
            <a:r>
              <a:rPr lang="en-US"/>
              <a:t>Addition                     Subtraction                        Multiplication</a:t>
            </a:r>
            <a:endParaRPr/>
          </a:p>
          <a:p>
            <a:pPr indent="-228600" lvl="0" marL="228600" rtl="0" algn="l">
              <a:lnSpc>
                <a:spcPct val="90000"/>
              </a:lnSpc>
              <a:spcBef>
                <a:spcPts val="1000"/>
              </a:spcBef>
              <a:spcAft>
                <a:spcPts val="0"/>
              </a:spcAft>
              <a:buClr>
                <a:schemeClr val="dk1"/>
              </a:buClr>
              <a:buSzPts val="2800"/>
              <a:buNone/>
            </a:pPr>
            <a:r>
              <a:rPr lang="en-US"/>
              <a:t>    Division                &amp;Bitwise logical AND           Bitwise logical OR</a:t>
            </a:r>
            <a:endParaRPr/>
          </a:p>
          <a:p>
            <a:pPr indent="-228600" lvl="0" marL="228600" rtl="0" algn="l">
              <a:lnSpc>
                <a:spcPct val="90000"/>
              </a:lnSpc>
              <a:spcBef>
                <a:spcPts val="1000"/>
              </a:spcBef>
              <a:spcAft>
                <a:spcPts val="0"/>
              </a:spcAft>
              <a:buClr>
                <a:schemeClr val="dk1"/>
              </a:buClr>
              <a:buSzPts val="2800"/>
              <a:buNone/>
            </a:pPr>
            <a:r>
              <a:rPr lang="en-US"/>
              <a:t>   &gt;&gt;Shift right           &lt;&lt;Shift left                           %Remainder</a:t>
            </a:r>
            <a:endParaRPr/>
          </a:p>
          <a:p>
            <a:pPr indent="-228600" lvl="0" marL="228600" rtl="0" algn="l">
              <a:lnSpc>
                <a:spcPct val="90000"/>
              </a:lnSpc>
              <a:spcBef>
                <a:spcPts val="1000"/>
              </a:spcBef>
              <a:spcAft>
                <a:spcPts val="0"/>
              </a:spcAft>
              <a:buClr>
                <a:schemeClr val="dk1"/>
              </a:buClr>
              <a:buSzPts val="2800"/>
              <a:buNone/>
            </a:pPr>
            <a:r>
              <a:rPr lang="en-US"/>
              <a:t>   Bitwise logical AND           NOT                        Bitwise logical XOR</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247" name="Google Shape;24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u="sng">
                <a:latin typeface="Times New Roman"/>
                <a:ea typeface="Times New Roman"/>
                <a:cs typeface="Times New Roman"/>
                <a:sym typeface="Times New Roman"/>
              </a:rPr>
              <a:t>Elements of Assembly Language </a:t>
            </a:r>
            <a:br>
              <a:rPr lang="en-US"/>
            </a:br>
            <a:endParaRPr/>
          </a:p>
        </p:txBody>
      </p:sp>
      <p:sp>
        <p:nvSpPr>
          <p:cNvPr id="253" name="Google Shape;25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228600" rtl="0" algn="l">
              <a:lnSpc>
                <a:spcPct val="90000"/>
              </a:lnSpc>
              <a:spcBef>
                <a:spcPts val="0"/>
              </a:spcBef>
              <a:spcAft>
                <a:spcPts val="0"/>
              </a:spcAft>
              <a:buNone/>
            </a:pPr>
            <a:r>
              <a:rPr b="1" lang="en-US" u="sng"/>
              <a:t>Symbols</a:t>
            </a:r>
            <a:endParaRPr b="1" u="sng"/>
          </a:p>
          <a:p>
            <a:pPr indent="0" lvl="0" marL="228600" rtl="0" algn="l">
              <a:lnSpc>
                <a:spcPct val="90000"/>
              </a:lnSpc>
              <a:spcBef>
                <a:spcPts val="0"/>
              </a:spcBef>
              <a:spcAft>
                <a:spcPts val="0"/>
              </a:spcAft>
              <a:buNone/>
            </a:pPr>
            <a:r>
              <a:t/>
            </a:r>
            <a:endParaRPr b="1" u="sng"/>
          </a:p>
          <a:p>
            <a:pPr indent="-215265" lvl="0" marL="228600" rtl="0" algn="l">
              <a:lnSpc>
                <a:spcPct val="90000"/>
              </a:lnSpc>
              <a:spcBef>
                <a:spcPts val="1000"/>
              </a:spcBef>
              <a:spcAft>
                <a:spcPts val="0"/>
              </a:spcAft>
              <a:buClr>
                <a:schemeClr val="dk1"/>
              </a:buClr>
              <a:buSzPct val="100000"/>
              <a:buChar char="•"/>
            </a:pPr>
            <a:r>
              <a:rPr lang="en-US"/>
              <a:t>Every register, constant, address or subroutine can be assigned a specific symbol in assembly language, which considerably facilitates the process of writing a program. </a:t>
            </a:r>
            <a:endParaRPr/>
          </a:p>
          <a:p>
            <a:pPr indent="-215265" lvl="0" marL="228600" rtl="0" algn="l">
              <a:lnSpc>
                <a:spcPct val="90000"/>
              </a:lnSpc>
              <a:spcBef>
                <a:spcPts val="1000"/>
              </a:spcBef>
              <a:spcAft>
                <a:spcPts val="0"/>
              </a:spcAft>
              <a:buClr>
                <a:schemeClr val="dk1"/>
              </a:buClr>
              <a:buSzPct val="100000"/>
              <a:buChar char="•"/>
            </a:pPr>
            <a:r>
              <a:rPr lang="en-US"/>
              <a:t>For the purpose of writing symbols in assembly language, all letters from alphabet (A-Z, a-z), decimal numbers (0-9) and two special characters ("?" and "_") can be used. Assembly language is not case sensitive.</a:t>
            </a:r>
            <a:endParaRPr/>
          </a:p>
          <a:p>
            <a:pPr indent="-215265" lvl="0" marL="228600" rtl="0" algn="l">
              <a:lnSpc>
                <a:spcPct val="90000"/>
              </a:lnSpc>
              <a:spcBef>
                <a:spcPts val="1000"/>
              </a:spcBef>
              <a:spcAft>
                <a:spcPts val="0"/>
              </a:spcAft>
              <a:buClr>
                <a:schemeClr val="dk1"/>
              </a:buClr>
              <a:buSzPct val="100000"/>
              <a:buChar char="•"/>
            </a:pPr>
            <a:r>
              <a:rPr lang="en-US"/>
              <a:t>For example, the following symbols will be considered identical:Serial_Port_Buffer      SERIAL_PORT_BUFFER</a:t>
            </a:r>
            <a:endParaRPr/>
          </a:p>
          <a:p>
            <a:pPr indent="-190500" lvl="0" marL="342900" rtl="0" algn="just">
              <a:lnSpc>
                <a:spcPct val="90000"/>
              </a:lnSpc>
              <a:spcBef>
                <a:spcPts val="480"/>
              </a:spcBef>
              <a:spcAft>
                <a:spcPts val="0"/>
              </a:spcAft>
              <a:buClr>
                <a:schemeClr val="dk1"/>
              </a:buClr>
              <a:buSzPct val="85714"/>
              <a:buNone/>
            </a:pPr>
            <a:r>
              <a:t/>
            </a:r>
            <a:endParaRPr>
              <a:solidFill>
                <a:schemeClr val="dk1"/>
              </a:solidFill>
              <a:latin typeface="Cambria"/>
              <a:ea typeface="Cambria"/>
              <a:cs typeface="Cambria"/>
              <a:sym typeface="Cambria"/>
            </a:endParaRPr>
          </a:p>
          <a:p>
            <a:pPr indent="-50800" lvl="0" marL="228600" rtl="0" algn="just">
              <a:lnSpc>
                <a:spcPct val="90000"/>
              </a:lnSpc>
              <a:spcBef>
                <a:spcPts val="1000"/>
              </a:spcBef>
              <a:spcAft>
                <a:spcPts val="0"/>
              </a:spcAft>
              <a:buClr>
                <a:schemeClr val="dk1"/>
              </a:buClr>
              <a:buSzPct val="100000"/>
              <a:buNone/>
            </a:pPr>
            <a:r>
              <a:t/>
            </a:r>
            <a:endParaRPr/>
          </a:p>
        </p:txBody>
      </p:sp>
      <p:sp>
        <p:nvSpPr>
          <p:cNvPr id="254" name="Google Shape;2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