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Raleway Thin"/>
      <p:regular r:id="rId27"/>
      <p:bold r:id="rId28"/>
      <p:italic r:id="rId29"/>
      <p:boldItalic r:id="rId30"/>
    </p:embeddedFont>
    <p:embeddedFont>
      <p:font typeface="Arial Black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g53Lr+TYoWRzs3L+Z1H2L1H0H/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Thin-bold.fntdata"/><Relationship Id="rId27" Type="http://schemas.openxmlformats.org/officeDocument/2006/relationships/font" Target="fonts/RalewayThin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Thin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alBlack-regular.fntdata"/><Relationship Id="rId30" Type="http://schemas.openxmlformats.org/officeDocument/2006/relationships/font" Target="fonts/RalewayThin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5"/>
          <p:cNvSpPr/>
          <p:nvPr/>
        </p:nvSpPr>
        <p:spPr>
          <a:xfrm>
            <a:off x="-19050" y="0"/>
            <a:ext cx="12211050" cy="4438650"/>
          </a:xfrm>
          <a:custGeom>
            <a:rect b="b" l="l" r="r" t="t"/>
            <a:pathLst>
              <a:path extrusionOk="0" h="4438650" w="122110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5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5"/>
          <p:cNvSpPr/>
          <p:nvPr>
            <p:ph idx="2" type="pic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8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38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9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39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9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0"/>
          <p:cNvSpPr txBox="1"/>
          <p:nvPr>
            <p:ph idx="1" type="body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40"/>
          <p:cNvSpPr txBox="1"/>
          <p:nvPr>
            <p:ph idx="2" type="body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40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1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41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41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1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1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1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1"/>
          <p:cNvSpPr/>
          <p:nvPr>
            <p:ph idx="3" type="pic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41"/>
          <p:cNvSpPr/>
          <p:nvPr>
            <p:ph idx="4" type="pic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4" name="Google Shape;114;p41"/>
          <p:cNvSpPr/>
          <p:nvPr>
            <p:ph idx="5" type="pic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" name="Google Shape;115;p41"/>
          <p:cNvSpPr/>
          <p:nvPr>
            <p:ph idx="6" type="pic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2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2"/>
          <p:cNvSpPr/>
          <p:nvPr>
            <p:ph idx="2" type="pic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3"/>
          <p:cNvSpPr/>
          <p:nvPr>
            <p:ph idx="2" type="pic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43"/>
          <p:cNvSpPr/>
          <p:nvPr>
            <p:ph idx="3" type="pic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4"/>
          <p:cNvSpPr/>
          <p:nvPr>
            <p:ph idx="2" type="pic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4" name="Google Shape;124;p44"/>
          <p:cNvSpPr/>
          <p:nvPr>
            <p:ph idx="3" type="pic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5" name="Google Shape;125;p44"/>
          <p:cNvSpPr/>
          <p:nvPr>
            <p:ph idx="4" type="pic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5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45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45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5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5"/>
          <p:cNvSpPr/>
          <p:nvPr>
            <p:ph idx="3" type="pic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45"/>
          <p:cNvSpPr/>
          <p:nvPr>
            <p:ph idx="4" type="pic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3" name="Google Shape;133;p45"/>
          <p:cNvSpPr/>
          <p:nvPr>
            <p:ph idx="5" type="pic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4" name="Google Shape;134;p45"/>
          <p:cNvSpPr/>
          <p:nvPr>
            <p:ph idx="6" type="pic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6"/>
          <p:cNvSpPr/>
          <p:nvPr>
            <p:ph idx="2" type="pic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46"/>
          <p:cNvSpPr/>
          <p:nvPr>
            <p:ph idx="3" type="pic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8" name="Google Shape;138;p46"/>
          <p:cNvSpPr/>
          <p:nvPr>
            <p:ph idx="4" type="pic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9" name="Google Shape;139;p46"/>
          <p:cNvSpPr/>
          <p:nvPr>
            <p:ph idx="5" type="pic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p46"/>
          <p:cNvSpPr/>
          <p:nvPr>
            <p:ph idx="6" type="pic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7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47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4" name="Google Shape;14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7"/>
          <p:cNvSpPr/>
          <p:nvPr>
            <p:ph idx="3" type="pic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4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7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8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48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151" name="Google Shape;15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52" name="Google Shape;15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53" name="Google Shape;15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8"/>
          <p:cNvSpPr/>
          <p:nvPr>
            <p:ph idx="3" type="pic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5" name="Google Shape;155;p48"/>
          <p:cNvSpPr/>
          <p:nvPr>
            <p:ph idx="4" type="pic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6" name="Google Shape;156;p48"/>
          <p:cNvSpPr/>
          <p:nvPr>
            <p:ph idx="5" type="pic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7" name="Google Shape;157;p48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s and Contents Layout">
  <p:cSld name="9_Images and Contents Layou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9"/>
          <p:cNvSpPr/>
          <p:nvPr>
            <p:ph idx="2" type="pic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0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3" name="Google Shape;163;p50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64" name="Google Shape;164;p50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0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39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0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35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lscrib.com/download/systems-programming-and-operating-systems-by-dhamdhere_59b64cb7dc0d60182f8ceb1f_pdf" TargetMode="External"/><Relationship Id="rId4" Type="http://schemas.openxmlformats.org/officeDocument/2006/relationships/hyperlink" Target="https://learnengineering.in/pdf-principles-of-compiler-design-by-alfred-v-aho-j-d-ullman-free-downloa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-4421" y="5427341"/>
            <a:ext cx="12196421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"/>
          <p:cNvSpPr/>
          <p:nvPr/>
        </p:nvSpPr>
        <p:spPr>
          <a:xfrm flipH="1">
            <a:off x="9829797" y="535304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"/>
          <p:cNvSpPr txBox="1"/>
          <p:nvPr/>
        </p:nvSpPr>
        <p:spPr>
          <a:xfrm>
            <a:off x="2127857" y="2051945"/>
            <a:ext cx="9063318" cy="525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OF COMPUTER SCIENCE &amp; ENGINEERING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 Engineering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Name: System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Code: CST-315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8513890" y="242054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"/>
          <p:cNvSpPr/>
          <p:nvPr/>
        </p:nvSpPr>
        <p:spPr>
          <a:xfrm>
            <a:off x="678043" y="6120884"/>
            <a:ext cx="3627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54" name="Google Shape;25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START:</a:t>
            </a:r>
            <a:r>
              <a:rPr lang="en-US"/>
              <a:t> This instruction starts the execution of program from location 200 and label with START provides name for the program.(JOHN is name for program)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MOVER:</a:t>
            </a:r>
            <a:r>
              <a:rPr lang="en-US"/>
              <a:t> It moves the content of literal(=’3′) into register operand R1.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MOVEM:</a:t>
            </a:r>
            <a:r>
              <a:rPr lang="en-US"/>
              <a:t> It moves the content of register into memory operand(X).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MOVER:</a:t>
            </a:r>
            <a:r>
              <a:rPr lang="en-US"/>
              <a:t> It again moves the content of literal(=’2′) into register operand R2 and its label is specified as L1.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LTORG:</a:t>
            </a:r>
            <a:r>
              <a:rPr lang="en-US"/>
              <a:t> It assigns address to literals(current LC value).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DS(Data Space):</a:t>
            </a:r>
            <a:r>
              <a:rPr lang="en-US"/>
              <a:t> It assigns a data space of 1 to Symbol X.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END:</a:t>
            </a:r>
            <a:r>
              <a:rPr lang="en-US"/>
              <a:t> It finishes the program execution.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5" name="Google Shape;2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61" name="Google Shape;26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Working of Pass-1:</a:t>
            </a:r>
            <a:r>
              <a:rPr lang="en-US"/>
              <a:t> Define Symbol and literal table with their addresses.</a:t>
            </a:r>
            <a:br>
              <a:rPr lang="en-US"/>
            </a:br>
            <a:r>
              <a:rPr lang="en-US"/>
              <a:t>Note: Literal address is specified by LTORG or END.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Step-1: START 200</a:t>
            </a:r>
            <a:r>
              <a:rPr lang="en-US"/>
              <a:t> (here no symbol or literal is found so both table would be empty)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Step-2: MOVER R1, =’3′ 200</a:t>
            </a:r>
            <a:r>
              <a:rPr lang="en-US"/>
              <a:t> ( =’3′ is a literal so literal table is made)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2" name="Google Shape;26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68" name="Google Shape;26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Step-3: MOVEM R1, X 201</a:t>
            </a:r>
            <a:br>
              <a:rPr lang="en-US"/>
            </a:br>
            <a:r>
              <a:rPr lang="en-US"/>
              <a:t>X is a symbol referred prior to its declaration so it is stored in symbol table with blank address field.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Step-4: L1 MOVER R2, =’2′ 202</a:t>
            </a:r>
            <a:br>
              <a:rPr lang="en-US"/>
            </a:br>
            <a:r>
              <a:rPr lang="en-US"/>
              <a:t>L1 is a label and =’2′ is a literal so store them in respective tables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5938" y="3952875"/>
            <a:ext cx="18764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76" name="Google Shape;27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Step-5: LTORG 203</a:t>
            </a:r>
            <a:br>
              <a:rPr lang="en-US"/>
            </a:br>
            <a:r>
              <a:rPr lang="en-US"/>
              <a:t>Assign address to first literal specified by LC value, i.e., 203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Step-6: X DS 1 204</a:t>
            </a:r>
            <a:br>
              <a:rPr lang="en-US"/>
            </a:br>
            <a:r>
              <a:rPr lang="en-US"/>
              <a:t>It is a data declaration statement i.e X is assigned data space of 1. But X is a symbol which was referred earlier in step 3 and defined in step 6.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condition is called Forward Reference Problem where variable is referred prior to its declaration and can be solved by back-patching. So now assembler will assign X the address specified by LC value of current step.</a:t>
            </a:r>
            <a:endParaRPr/>
          </a:p>
        </p:txBody>
      </p:sp>
      <p:sp>
        <p:nvSpPr>
          <p:cNvPr id="277" name="Google Shape;2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83" name="Google Shape;28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Step-7: END 205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r>
              <a:rPr lang="en-US"/>
              <a:t>Program finishes execution and remaining literal will get address specified by LC value of END instruction. Here is the complete symbol and literal table made by pass 1 of assembler.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4" name="Google Shape;28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7238" y="3513612"/>
            <a:ext cx="1643062" cy="334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Working of Pass-2:</a:t>
            </a:r>
            <a:endParaRPr/>
          </a:p>
        </p:txBody>
      </p:sp>
      <p:sp>
        <p:nvSpPr>
          <p:cNvPr id="291" name="Google Shape;29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Pass-2 of assembler generates machine code by converting symbolic machine-opcodes into their respective bit configuration(machine understandable form).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stores all machine-opcodes in MOT table (op-code table) with symbolic code, their length and their bit configuration.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will also process pseudo-ops and will store them in POT table(pseudo-op table).</a:t>
            </a:r>
            <a:endParaRPr/>
          </a:p>
        </p:txBody>
      </p:sp>
      <p:sp>
        <p:nvSpPr>
          <p:cNvPr id="292" name="Google Shape;29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Working of Pass-2:</a:t>
            </a:r>
            <a:endParaRPr/>
          </a:p>
        </p:txBody>
      </p:sp>
      <p:sp>
        <p:nvSpPr>
          <p:cNvPr id="298" name="Google Shape;29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Various Data bases required by pass-2: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1. MOT table(machine opcode table)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2. POT table(pseudo opcode table)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3. Base table(storing value of base register)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4. LC ( location counter)</a:t>
            </a:r>
            <a:endParaRPr/>
          </a:p>
        </p:txBody>
      </p:sp>
      <p:sp>
        <p:nvSpPr>
          <p:cNvPr id="299" name="Google Shape;29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u="sng"/>
              <a:t>Pass Description</a:t>
            </a:r>
            <a:endParaRPr sz="4000" u="sng"/>
          </a:p>
        </p:txBody>
      </p:sp>
      <p:sp>
        <p:nvSpPr>
          <p:cNvPr id="305" name="Google Shape;30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7" name="Google Shape;3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4800"/>
            <a:ext cx="10458075" cy="49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Assembler Working Diagram</a:t>
            </a:r>
            <a:endParaRPr u="sng"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a whole assembler works as: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en-US"/>
            </a:br>
            <a:endParaRPr/>
          </a:p>
        </p:txBody>
      </p:sp>
      <p:sp>
        <p:nvSpPr>
          <p:cNvPr id="314" name="Google Shape;3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963" y="2276474"/>
            <a:ext cx="7536856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[PDF] Systems Programming and Operating Systems by Dhamdhere - Free Download PDF      (dlscrib.com)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[PDF] Principles of Compiler Design By Alfred V. Aho &amp; J.D.Ullman Free Download – Learnengineering.in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8391970" y="0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/>
          <p:nvPr>
            <p:ph type="title"/>
          </p:nvPr>
        </p:nvSpPr>
        <p:spPr>
          <a:xfrm>
            <a:off x="838200" y="360361"/>
            <a:ext cx="10515600" cy="127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Chapter-1.2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Assemblers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  Types of Assemblers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Two-Pass Assemblers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One-Pass Assemblers</a:t>
            </a:r>
            <a:endParaRPr/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807720" y="390841"/>
            <a:ext cx="10515600" cy="1263651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8544370" y="0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21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" name="Google Shape;331;p21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2" name="Google Shape;332;p21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3" name="Google Shape;333;p21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" name="Google Shape;334;p21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2641599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2898774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21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38" name="Google Shape;338;p21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Assembler</a:t>
            </a:r>
            <a:endParaRPr/>
          </a:p>
        </p:txBody>
      </p:sp>
      <p:sp>
        <p:nvSpPr>
          <p:cNvPr id="203" name="Google Shape;2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basic principles of assembler operation are simple, involving just one problem, that of unresolved references.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a simple problem that has two simple solutions.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problem is important, however, since its two solutions introduce, in a natural way, the two main types of assemblers namely, the one-pass and the two-pass.</a:t>
            </a:r>
            <a:endParaRPr/>
          </a:p>
        </p:txBody>
      </p:sp>
      <p:sp>
        <p:nvSpPr>
          <p:cNvPr id="204" name="Google Shape;20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1" name="Google Shape;21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650" y="328408"/>
            <a:ext cx="10496550" cy="6529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Assembler</a:t>
            </a:r>
            <a:endParaRPr/>
          </a:p>
        </p:txBody>
      </p:sp>
      <p:sp>
        <p:nvSpPr>
          <p:cNvPr id="218" name="Google Shape;21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Assembler divide these tasks in two passes: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Pass-1: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Define symbols and literals and remember them in symbol table and literal table respectively.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Keep track of location counter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 pseudo-operations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Pass-2: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Generate object code by converting symbolic op-code into respective numeric op-code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Generate data for literals and look for values of symbols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9" name="Google Shape;21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One-pass assembler</a:t>
            </a:r>
            <a:endParaRPr/>
          </a:p>
        </p:txBody>
      </p:sp>
      <p:sp>
        <p:nvSpPr>
          <p:cNvPr id="225" name="Google Shape;2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operation of a one-pass assembler is different.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its name implies, this assembler reads the source file once.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During that single pass, the assembler handles both label definitions and assembly.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only problem is future symbols.</a:t>
            </a:r>
            <a:endParaRPr/>
          </a:p>
        </p:txBody>
      </p:sp>
      <p:sp>
        <p:nvSpPr>
          <p:cNvPr id="226" name="Google Shape;2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Two pass Assembler</a:t>
            </a:r>
            <a:endParaRPr/>
          </a:p>
        </p:txBody>
      </p:sp>
      <p:sp>
        <p:nvSpPr>
          <p:cNvPr id="232" name="Google Shape;23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Such an assembler performs two passes over the source file.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In the first pass it reads the entire source file, looking only for label definitions.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labels are collected, assigned values, and placed in the symbol table in this pass.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instructions are assembled and, at the end of the pass, the symbol table should contain all the labels defined in the program.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second pass, the instructions are again read and are assembled, using the symbol table</a:t>
            </a:r>
            <a:endParaRPr/>
          </a:p>
        </p:txBody>
      </p:sp>
      <p:sp>
        <p:nvSpPr>
          <p:cNvPr id="233" name="Google Shape;23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39" name="Google Shape;23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Firstly, We will take a small assembly language program to understand the working in their respective passes.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Assembly language statement format: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  <p:sp>
        <p:nvSpPr>
          <p:cNvPr id="240" name="Google Shape;2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513" y="670527"/>
            <a:ext cx="9444037" cy="567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</cp:coreProperties>
</file>