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embeddedFontLst>
    <p:embeddedFont>
      <p:font typeface="Raleway Thin"/>
      <p:regular r:id="rId20"/>
      <p:bold r:id="rId21"/>
      <p:italic r:id="rId22"/>
      <p:boldItalic r:id="rId23"/>
    </p:embeddedFont>
    <p:embeddedFont>
      <p:font typeface="Arial Black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5" roundtripDataSignature="AMtx7mghWMWjXyXOrmY8bATigXiFTM1v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Thin-regular.fntdata"/><Relationship Id="rId22" Type="http://schemas.openxmlformats.org/officeDocument/2006/relationships/font" Target="fonts/RalewayThin-italic.fntdata"/><Relationship Id="rId21" Type="http://schemas.openxmlformats.org/officeDocument/2006/relationships/font" Target="fonts/RalewayThin-bold.fntdata"/><Relationship Id="rId24" Type="http://schemas.openxmlformats.org/officeDocument/2006/relationships/font" Target="fonts/ArialBlack-regular.fntdata"/><Relationship Id="rId23" Type="http://schemas.openxmlformats.org/officeDocument/2006/relationships/font" Target="fonts/RalewayThin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5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p5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6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p6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" name="Google Shape;194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e84802b53_1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de84802b53_1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gde84802b53_1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p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p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p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p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p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p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">
  <p:cSld name="1_Титульный слайд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5"/>
          <p:cNvSpPr/>
          <p:nvPr/>
        </p:nvSpPr>
        <p:spPr>
          <a:xfrm>
            <a:off x="-19050" y="1905000"/>
            <a:ext cx="12211051" cy="4953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35"/>
          <p:cNvSpPr/>
          <p:nvPr/>
        </p:nvSpPr>
        <p:spPr>
          <a:xfrm>
            <a:off x="-19050" y="0"/>
            <a:ext cx="12211050" cy="4438650"/>
          </a:xfrm>
          <a:custGeom>
            <a:rect b="b" l="l" r="r" t="t"/>
            <a:pathLst>
              <a:path extrusionOk="0" h="4438650" w="122110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rgbClr val="1716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35"/>
          <p:cNvSpPr/>
          <p:nvPr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35"/>
          <p:cNvSpPr/>
          <p:nvPr>
            <p:ph idx="2" type="pic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8" name="Google Shape;28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2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2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p3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1" name="Google Shape;61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slideserve.com/wirt/intel-x86-assembly-fundamentals" TargetMode="External"/><Relationship Id="rId4" Type="http://schemas.openxmlformats.org/officeDocument/2006/relationships/hyperlink" Target="https://w3htmlschool.com/blog/introduction-to-software/" TargetMode="External"/><Relationship Id="rId5" Type="http://schemas.openxmlformats.org/officeDocument/2006/relationships/hyperlink" Target="https://www.geeksforgeeks.org/types-of-software/?ref=gcse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image2.slideserve.com/4403217/instructions-l.jp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image2.slideserve.com/4403217/reserved-words-and-identifiers-l.jp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image2.slideserve.com/4403217/comments-l.jpg" TargetMode="External"/><Relationship Id="rId4" Type="http://schemas.openxmlformats.org/officeDocument/2006/relationships/hyperlink" Target="https://image2.slideserve.com/4403217/example-adding-subtracting-integers-l.jpg" TargetMode="External"/><Relationship Id="rId9" Type="http://schemas.openxmlformats.org/officeDocument/2006/relationships/hyperlink" Target="https://image2.slideserve.com/4403217/integer-constants-l.jpg" TargetMode="External"/><Relationship Id="rId5" Type="http://schemas.openxmlformats.org/officeDocument/2006/relationships/hyperlink" Target="https://image2.slideserve.com/4403217/defining-data-l.jpg" TargetMode="External"/><Relationship Id="rId6" Type="http://schemas.openxmlformats.org/officeDocument/2006/relationships/hyperlink" Target="https://image2.slideserve.com/4403217/intrinsic-data-types-1-of-2-l.jpg" TargetMode="External"/><Relationship Id="rId7" Type="http://schemas.openxmlformats.org/officeDocument/2006/relationships/hyperlink" Target="https://image2.slideserve.com/4403217/intrinsic-data-types-2-of-2-l.jpg" TargetMode="External"/><Relationship Id="rId8" Type="http://schemas.openxmlformats.org/officeDocument/2006/relationships/hyperlink" Target="https://image2.slideserve.com/4403217/data-definition-statement-l.jpg" TargetMode="External"/></Relationships>
</file>

<file path=ppt/slides/_rels/slide7.xml.rels><?xml version="1.0" encoding="UTF-8" standalone="yes"?><Relationships xmlns="http://schemas.openxmlformats.org/package/2006/relationships"><Relationship Id="rId10" Type="http://schemas.openxmlformats.org/officeDocument/2006/relationships/hyperlink" Target="https://image2.slideserve.com/4403217/defining-strings-2-of-2-l.jpg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image2.slideserve.com/4403217/integer-expressions-l.jpg" TargetMode="External"/><Relationship Id="rId4" Type="http://schemas.openxmlformats.org/officeDocument/2006/relationships/hyperlink" Target="https://image2.slideserve.com/4403217/real-number-constants-encoded-reals-l.jpg" TargetMode="External"/><Relationship Id="rId9" Type="http://schemas.openxmlformats.org/officeDocument/2006/relationships/hyperlink" Target="https://image2.slideserve.com/4403217/defining-strings-1-of-2-l.jpg" TargetMode="External"/><Relationship Id="rId5" Type="http://schemas.openxmlformats.org/officeDocument/2006/relationships/hyperlink" Target="https://image2.slideserve.com/4403217/real-number-constants-decimal-reals-l.jpg" TargetMode="External"/><Relationship Id="rId6" Type="http://schemas.openxmlformats.org/officeDocument/2006/relationships/hyperlink" Target="https://image2.slideserve.com/4403217/character-and-string-constants-l.jpg" TargetMode="External"/><Relationship Id="rId7" Type="http://schemas.openxmlformats.org/officeDocument/2006/relationships/hyperlink" Target="https://image2.slideserve.com/4403217/defining-byte-and-sbyte-data-l.jpg" TargetMode="External"/><Relationship Id="rId8" Type="http://schemas.openxmlformats.org/officeDocument/2006/relationships/hyperlink" Target="https://image2.slideserve.com/4403217/defining-multiple-bytes-l.jpg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/>
          <p:nvPr/>
        </p:nvSpPr>
        <p:spPr>
          <a:xfrm>
            <a:off x="-4421" y="5427341"/>
            <a:ext cx="12196421" cy="151855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8763000" y="65087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 flipH="1" rot="10800000">
            <a:off x="9506857" y="5939880"/>
            <a:ext cx="1291772" cy="1157606"/>
          </a:xfrm>
          <a:prstGeom prst="rtTriangle">
            <a:avLst/>
          </a:prstGeom>
          <a:solidFill>
            <a:srgbClr val="F2F2F2">
              <a:alpha val="16078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2F2F2">
              <a:alpha val="16078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655">
                <a:srgbClr val="FFFFFF">
                  <a:alpha val="0"/>
                </a:srgbClr>
              </a:gs>
              <a:gs pos="15000">
                <a:srgbClr val="FFFFFF">
                  <a:alpha val="32941"/>
                </a:srgbClr>
              </a:gs>
              <a:gs pos="51000">
                <a:schemeClr val="lt1"/>
              </a:gs>
              <a:gs pos="94000">
                <a:srgbClr val="FFFFFF">
                  <a:alpha val="32941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04" y="24501"/>
            <a:ext cx="3859753" cy="153825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/>
          <p:cNvSpPr/>
          <p:nvPr/>
        </p:nvSpPr>
        <p:spPr>
          <a:xfrm flipH="1">
            <a:off x="9829797" y="535304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DISCOVER . </a:t>
            </a:r>
            <a:r>
              <a:rPr b="1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LEARN</a:t>
            </a:r>
            <a:r>
              <a:rPr b="1" i="0" lang="en-US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. EMPOWER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3871857" y="6296559"/>
            <a:ext cx="18307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2127857" y="2051945"/>
            <a:ext cx="9063318" cy="52511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University Institute of Engineering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DEPARTMENT OF COMPUTER SCIENCE &amp; ENGINEERING</a:t>
            </a:r>
            <a:endParaRPr b="1" i="0" sz="32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Bachelor of  Engineering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Subject Name: System Programming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Subject Code: CST-315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i="0" sz="3200" u="none" cap="none" strike="noStrike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8513890" y="242054"/>
            <a:ext cx="33023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" name="Google Shape;100;p1"/>
          <p:cNvSpPr/>
          <p:nvPr/>
        </p:nvSpPr>
        <p:spPr>
          <a:xfrm>
            <a:off x="678043" y="6120884"/>
            <a:ext cx="36272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Assemblers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0" name="Google Shape;170;p59"/>
          <p:cNvSpPr/>
          <p:nvPr/>
        </p:nvSpPr>
        <p:spPr>
          <a:xfrm>
            <a:off x="-3548542" y="4726746"/>
            <a:ext cx="2576126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59"/>
          <p:cNvSpPr/>
          <p:nvPr/>
        </p:nvSpPr>
        <p:spPr>
          <a:xfrm>
            <a:off x="1936059" y="656089"/>
            <a:ext cx="8226932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Single pass Assembler for Intel x86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image2.slideserve.com/4403217/instruction-operand-notation-l.jpg" id="172" name="Google Shape;172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0578" y="1253067"/>
            <a:ext cx="11308996" cy="5604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8" name="Google Shape;178;p2"/>
          <p:cNvSpPr/>
          <p:nvPr/>
        </p:nvSpPr>
        <p:spPr>
          <a:xfrm>
            <a:off x="1013552" y="892365"/>
            <a:ext cx="10212636" cy="58785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Single Pass Storage algorithm </a:t>
            </a:r>
            <a:endParaRPr b="0" i="0" sz="40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One-pass assemblers are used when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is necessary or desirable to avoid a second pass over the source program the external storage for the intermediate file between two passes is slow or is inconvenient to use Main problem: forward references to both data and instructions.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Structures Required are: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 code table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Symbol table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pass 1: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loop until the end of the program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Read in a line of assembly code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Assign an address to this line increment N (word addressing or byte addressing)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Save address values assigned to labels in symbol tables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4. Process assembler directives constant declaration space reservation 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4" name="Google Shape;184;p4"/>
          <p:cNvSpPr/>
          <p:nvPr/>
        </p:nvSpPr>
        <p:spPr>
          <a:xfrm>
            <a:off x="1090669" y="627962"/>
            <a:ext cx="8956713" cy="6093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Single Pass Storage algorithm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Algorithm for Pass 1 assembler: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if starting address is given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LOCCTR = starting address;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LOCCTR = 0;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while OPCODE != END do ;; or EOF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begin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 a line from the code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there is a label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if this label is in SYMTAB, then error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else insert (label, LOCCTR) into SYMTAB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search OPTAB for the op code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found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LOCCTR += N ;; N is the length of this instruction (4 for MIPS)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else if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is an assembly directive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 LOCCTR as directed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else error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write line to intermediate file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 size = LOCCTR - starting address;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endParaRPr b="0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6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1" name="Google Shape;191;p61"/>
          <p:cNvSpPr/>
          <p:nvPr/>
        </p:nvSpPr>
        <p:spPr>
          <a:xfrm>
            <a:off x="801858" y="661183"/>
            <a:ext cx="11390142" cy="4062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1" i="0" sz="4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PPT - Intel x86 Assembly Fundamentals PowerPoint Presentation, free download - ID:4403217 (slideserve.com)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Introduction to software | computer Software (w3htmlschool.com)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Types of Software – GeeksforGeeks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/>
          <p:nvPr/>
        </p:nvSpPr>
        <p:spPr>
          <a:xfrm>
            <a:off x="0" y="0"/>
            <a:ext cx="12192000" cy="4686918"/>
          </a:xfrm>
          <a:prstGeom prst="rect">
            <a:avLst/>
          </a:prstGeom>
          <a:solidFill>
            <a:srgbClr val="385623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7" name="Google Shape;197;p21"/>
          <p:cNvCxnSpPr/>
          <p:nvPr/>
        </p:nvCxnSpPr>
        <p:spPr>
          <a:xfrm>
            <a:off x="9347200" y="0"/>
            <a:ext cx="1828800" cy="18288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8" name="Google Shape;198;p21"/>
          <p:cNvCxnSpPr/>
          <p:nvPr/>
        </p:nvCxnSpPr>
        <p:spPr>
          <a:xfrm>
            <a:off x="10169128" y="0"/>
            <a:ext cx="663972" cy="663972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9" name="Google Shape;199;p21"/>
          <p:cNvCxnSpPr/>
          <p:nvPr/>
        </p:nvCxnSpPr>
        <p:spPr>
          <a:xfrm>
            <a:off x="733426" y="6294597"/>
            <a:ext cx="558345" cy="558345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0" name="Google Shape;200;p21"/>
          <p:cNvCxnSpPr/>
          <p:nvPr/>
        </p:nvCxnSpPr>
        <p:spPr>
          <a:xfrm>
            <a:off x="390526" y="5129689"/>
            <a:ext cx="1728311" cy="1728311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1" name="Google Shape;201;p21"/>
          <p:cNvSpPr txBox="1"/>
          <p:nvPr/>
        </p:nvSpPr>
        <p:spPr>
          <a:xfrm>
            <a:off x="1485902" y="2249080"/>
            <a:ext cx="10725148" cy="1231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1"/>
          <p:cNvSpPr/>
          <p:nvPr/>
        </p:nvSpPr>
        <p:spPr>
          <a:xfrm>
            <a:off x="2641599" y="1214279"/>
            <a:ext cx="2430463" cy="3225800"/>
          </a:xfrm>
          <a:custGeom>
            <a:rect b="b" l="l" r="r" t="t"/>
            <a:pathLst>
              <a:path extrusionOk="0" h="3225800" w="2430463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1"/>
          <p:cNvSpPr/>
          <p:nvPr/>
        </p:nvSpPr>
        <p:spPr>
          <a:xfrm>
            <a:off x="2898774" y="1214279"/>
            <a:ext cx="2430463" cy="3225800"/>
          </a:xfrm>
          <a:custGeom>
            <a:rect b="b" l="l" r="r" t="t"/>
            <a:pathLst>
              <a:path extrusionOk="0" h="3225800" w="2430463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cap="flat" cmpd="sng" w="381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4" name="Google Shape;204;p21"/>
          <p:cNvGrpSpPr/>
          <p:nvPr/>
        </p:nvGrpSpPr>
        <p:grpSpPr>
          <a:xfrm>
            <a:off x="237520" y="152400"/>
            <a:ext cx="410563" cy="1612900"/>
            <a:chOff x="83821" y="0"/>
            <a:chExt cx="219636" cy="903079"/>
          </a:xfrm>
        </p:grpSpPr>
        <p:sp>
          <p:nvSpPr>
            <p:cNvPr id="205" name="Google Shape;205;p21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21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rgbClr val="0C0C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21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8" name="Google Shape;208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  <p:pic>
        <p:nvPicPr>
          <p:cNvPr descr="rId1" id="209" name="Google Shape;20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00" y="228600"/>
            <a:ext cx="177800" cy="17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>
            <p:ph type="title"/>
          </p:nvPr>
        </p:nvSpPr>
        <p:spPr>
          <a:xfrm>
            <a:off x="838200" y="360361"/>
            <a:ext cx="10515600" cy="12795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Chapter-1.2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/>
              <a:t>Assemblers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Single pass Assembler for Intel x86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Algorithm of Single Pass Assembler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08" name="Google Shape;108;p3"/>
          <p:cNvSpPr/>
          <p:nvPr/>
        </p:nvSpPr>
        <p:spPr>
          <a:xfrm>
            <a:off x="838200" y="1803400"/>
            <a:ext cx="10515600" cy="4368800"/>
          </a:xfrm>
          <a:prstGeom prst="rect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807720" y="390841"/>
            <a:ext cx="10515600" cy="1263651"/>
          </a:xfrm>
          <a:prstGeom prst="rect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8544370" y="0"/>
            <a:ext cx="33023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e84802b53_1_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000" u="sng"/>
              <a:t>Single pass Assembler for Intel x86</a:t>
            </a:r>
            <a:endParaRPr b="1" sz="40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gde84802b53_1_2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75630"/>
              <a:buNone/>
            </a:pPr>
            <a:r>
              <a:rPr b="1" lang="en-US" u="sng">
                <a:hlinkClick r:id="rId3"/>
              </a:rPr>
              <a:t>Instructions</a:t>
            </a:r>
            <a:r>
              <a:rPr lang="en-US"/>
              <a:t> 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75630"/>
              <a:buNone/>
            </a:pPr>
            <a:r>
              <a:rPr lang="en-US"/>
              <a:t>         • Assembled into machine code by assembler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75630"/>
              <a:buNone/>
            </a:pPr>
            <a:r>
              <a:rPr lang="en-US"/>
              <a:t>         • Executed at runtime by the CPU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75630"/>
              <a:buNone/>
            </a:pPr>
            <a:r>
              <a:rPr lang="en-US"/>
              <a:t>         • Member of the Intel IA-32 instruction set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75630"/>
              <a:buNone/>
            </a:pPr>
            <a:r>
              <a:rPr lang="en-US"/>
              <a:t> It is divided into  Four parts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75630"/>
              <a:buNone/>
            </a:pPr>
            <a:r>
              <a:rPr lang="en-US"/>
              <a:t>• Label (optional)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75630"/>
              <a:buNone/>
            </a:pPr>
            <a:r>
              <a:rPr lang="en-US"/>
              <a:t> • Mnemonic (required)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75630"/>
              <a:buNone/>
            </a:pPr>
            <a:r>
              <a:rPr lang="en-US"/>
              <a:t>• Operand (usually required)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75630"/>
              <a:buNone/>
            </a:pPr>
            <a:r>
              <a:rPr lang="en-US"/>
              <a:t>• Comment (optional) Label: Mnemonic Operand(s) ;Comment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75630"/>
              <a:buNone/>
            </a:pPr>
            <a:br>
              <a:rPr lang="en-US"/>
            </a:br>
            <a:endParaRPr/>
          </a:p>
        </p:txBody>
      </p:sp>
      <p:sp>
        <p:nvSpPr>
          <p:cNvPr id="119" name="Google Shape;119;gde84802b53_1_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52"/>
          <p:cNvSpPr/>
          <p:nvPr/>
        </p:nvSpPr>
        <p:spPr>
          <a:xfrm>
            <a:off x="668740" y="95535"/>
            <a:ext cx="11523260" cy="6678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Single pass Assembler for Intel x86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 u="sng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Labels</a:t>
            </a:r>
            <a:endParaRPr b="1" i="0" sz="28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Act as place markers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marks the address (offset) of code and data 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Easier to memorize and more flexible 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eg. mov ax, [0020]→mov ax, val 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Follow identifier rules 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300" u="none" cap="none" strike="noStrike">
                <a:solidFill>
                  <a:srgbClr val="000000"/>
                </a:solidFill>
              </a:rPr>
              <a:t> </a:t>
            </a:r>
            <a:r>
              <a:rPr b="1" i="0" lang="en-US" sz="2300" u="sng" cap="none" strike="noStrike">
                <a:solidFill>
                  <a:srgbClr val="000000"/>
                </a:solidFill>
              </a:rPr>
              <a:t>Data label </a:t>
            </a:r>
            <a:endParaRPr b="1" i="0" sz="2300" u="sng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must be unique 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example: myArray BYTE 10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• Code label (ends with a colon)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• target of jump and loop instructions 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example: L1: mov ax, bx ... </a:t>
            </a: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jmp L1</a:t>
            </a:r>
            <a:endParaRPr b="1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3"/>
          <p:cNvSpPr txBox="1"/>
          <p:nvPr>
            <p:ph idx="11" type="ftr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53"/>
          <p:cNvSpPr txBox="1"/>
          <p:nvPr>
            <p:ph idx="12" type="sldNum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5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u="sng"/>
              <a:t>Single pass Assembler for Intel x86</a:t>
            </a:r>
            <a:endParaRPr/>
          </a:p>
        </p:txBody>
      </p:sp>
      <p:sp>
        <p:nvSpPr>
          <p:cNvPr id="133" name="Google Shape;133;p53"/>
          <p:cNvSpPr txBox="1"/>
          <p:nvPr>
            <p:ph idx="1" type="body"/>
          </p:nvPr>
        </p:nvSpPr>
        <p:spPr>
          <a:xfrm>
            <a:off x="1524000" y="1447800"/>
            <a:ext cx="93472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 sz="2400" u="sng">
                <a:hlinkClick r:id="rId3"/>
              </a:rPr>
              <a:t>Reserved words and identifiers</a:t>
            </a:r>
            <a:r>
              <a:rPr lang="en-US" sz="2400"/>
              <a:t> </a:t>
            </a:r>
            <a:endParaRPr sz="2400"/>
          </a:p>
          <a:p>
            <a:pPr indent="-2286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• Reserved words cannot be used as identifiers </a:t>
            </a:r>
            <a:endParaRPr sz="2400"/>
          </a:p>
          <a:p>
            <a:pPr indent="-2286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•Instruction mnemonics, directives, type attributes, operators, predefined symbols </a:t>
            </a:r>
            <a:endParaRPr sz="2400"/>
          </a:p>
          <a:p>
            <a:pPr indent="-2286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• Identifiers</a:t>
            </a:r>
            <a:endParaRPr sz="2400"/>
          </a:p>
          <a:p>
            <a:pPr indent="-2286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 • 1-247 characters, including digits </a:t>
            </a:r>
            <a:endParaRPr sz="2400"/>
          </a:p>
          <a:p>
            <a:pPr indent="-2286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• case insensitive (by default) </a:t>
            </a:r>
            <a:endParaRPr sz="2400"/>
          </a:p>
          <a:p>
            <a:pPr indent="-2286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• first character must be a letter, _, @, or $ </a:t>
            </a:r>
            <a:endParaRPr sz="2400"/>
          </a:p>
          <a:p>
            <a:pPr indent="-2286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 examples: var1 Count $first _main MAX open_file @@myfile xVal _12345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4"/>
          <p:cNvSpPr txBox="1"/>
          <p:nvPr>
            <p:ph idx="11" type="ftr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54"/>
          <p:cNvSpPr txBox="1"/>
          <p:nvPr>
            <p:ph idx="12" type="sldNum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5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u="sng"/>
              <a:t>Single pass Assembler for Intel x86</a:t>
            </a:r>
            <a:endParaRPr/>
          </a:p>
        </p:txBody>
      </p:sp>
      <p:sp>
        <p:nvSpPr>
          <p:cNvPr id="141" name="Google Shape;141;p54"/>
          <p:cNvSpPr txBox="1"/>
          <p:nvPr>
            <p:ph idx="1" type="body"/>
          </p:nvPr>
        </p:nvSpPr>
        <p:spPr>
          <a:xfrm>
            <a:off x="914400" y="1447800"/>
            <a:ext cx="103632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100"/>
              <a:buChar char="•"/>
            </a:pPr>
            <a:r>
              <a:rPr b="1" lang="en-US" sz="1695" u="sng">
                <a:hlinkClick r:id="rId3"/>
              </a:rPr>
              <a:t>Comments</a:t>
            </a:r>
            <a:r>
              <a:rPr lang="en-US" sz="1695"/>
              <a:t> • Comments are good! • explain the program's purpose • tricky coding techniques • application-specific explanations • Single-line comments • begin with semicolon (;) • block comments • begin with COMMENT directive and a programmer-chosen character and end with the same programmer-chosen character COMMENT ! This is a comment and this line is also a comment !</a:t>
            </a:r>
            <a:endParaRPr sz="2470"/>
          </a:p>
          <a:p>
            <a:pPr indent="-36195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100"/>
              <a:buChar char="•"/>
            </a:pPr>
            <a:r>
              <a:rPr b="1" lang="en-US" sz="1695" u="sng">
                <a:hlinkClick r:id="rId4"/>
              </a:rPr>
              <a:t>directive marking a comment</a:t>
            </a:r>
            <a:r>
              <a:rPr lang="en-US" sz="1695"/>
              <a:t> comment copy definitions from Irvine32.inc code segment. 3 segments: code, data, stack beginning of a procedure destination source defined in Irvine32.inc to end a program marks the last line and define the startup procedure Example: adding/subtracting integers TITLE Add and Subtract (AddSub.asm) ; This program adds and subtracts 32-bit integers.</a:t>
            </a:r>
            <a:endParaRPr sz="2470"/>
          </a:p>
          <a:p>
            <a:pPr indent="-36195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100"/>
              <a:buChar char="•"/>
            </a:pPr>
            <a:r>
              <a:rPr b="1" lang="en-US" sz="1695" u="sng">
                <a:hlinkClick r:id="rId5"/>
              </a:rPr>
              <a:t>Defining data</a:t>
            </a:r>
            <a:endParaRPr sz="1695"/>
          </a:p>
          <a:p>
            <a:pPr indent="-36195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100"/>
              <a:buChar char="•"/>
            </a:pPr>
            <a:r>
              <a:rPr b="1" lang="en-US" sz="1695" u="sng">
                <a:hlinkClick r:id="rId6"/>
              </a:rPr>
              <a:t>Intrinsic data types (1 of 2)</a:t>
            </a:r>
            <a:r>
              <a:rPr lang="en-US" sz="1695"/>
              <a:t> • BYTE, SBYTE • 8-bit unsigned integer; 8-bit signed integer • WORD, SWORD • 16-bit unsigned &amp; signed integer • DWORD, SDWORD • 32-bit unsigned &amp; signed integer • QWORD • 64-bit integer • TBYTE • 80-bit integer</a:t>
            </a:r>
            <a:endParaRPr sz="2470"/>
          </a:p>
          <a:p>
            <a:pPr indent="-36195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100"/>
              <a:buChar char="•"/>
            </a:pPr>
            <a:r>
              <a:rPr b="1" lang="en-US" sz="1695" u="sng">
                <a:hlinkClick r:id="rId7"/>
              </a:rPr>
              <a:t>Intrinsic data types (2 of 2)</a:t>
            </a:r>
            <a:r>
              <a:rPr lang="en-US" sz="1695"/>
              <a:t> • REAL4 • 4-byte IEEE short real • REAL8 • 8-byte IEEE long real • REAL10 • 10-byte IEEE extended real</a:t>
            </a:r>
            <a:endParaRPr sz="2470"/>
          </a:p>
          <a:p>
            <a:pPr indent="-36195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100"/>
              <a:buChar char="•"/>
            </a:pPr>
            <a:r>
              <a:rPr b="1" lang="en-US" sz="1695" u="sng">
                <a:hlinkClick r:id="rId8"/>
              </a:rPr>
              <a:t>Data definition statement</a:t>
            </a:r>
            <a:r>
              <a:rPr lang="en-US" sz="1695"/>
              <a:t> • A data definition statement sets aside storage in memory for a variable. • May optionally assign a name (label) to the data. • Only size matters, other attributes such as signed are just reminders for programmers. • Syntax: [name] directiveinitializer [,initializer] . . . At least one initializer is required, can be ? • All initializers become binary data in memory</a:t>
            </a:r>
            <a:endParaRPr sz="2470"/>
          </a:p>
          <a:p>
            <a:pPr indent="-36195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100"/>
              <a:buChar char="•"/>
            </a:pPr>
            <a:r>
              <a:rPr b="1" lang="en-US" sz="1695" u="sng">
                <a:hlinkClick r:id="rId9"/>
              </a:rPr>
              <a:t>Integer constants</a:t>
            </a:r>
            <a:r>
              <a:rPr lang="en-US" sz="1695"/>
              <a:t> • [{+|-}] digits [radix] • Optional leading + or – sign • binary, decimal, hexadecimal, or octal digits • Common radix characters: • h– hexadecimal • d– decimal (default) • b– binary • r– encoded real • o– octal Examples: 30d, 6Ah, 42, 42o, 1101b Hexadecimal beginning with letter: 0A5h</a:t>
            </a:r>
            <a:endParaRPr sz="2470"/>
          </a:p>
          <a:p>
            <a:pPr indent="-22860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8"/>
              <a:buNone/>
            </a:pPr>
            <a:r>
              <a:t/>
            </a:r>
            <a:endParaRPr b="1" sz="1595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5"/>
          <p:cNvSpPr txBox="1"/>
          <p:nvPr>
            <p:ph idx="11" type="ftr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55"/>
          <p:cNvSpPr txBox="1"/>
          <p:nvPr>
            <p:ph idx="12" type="sldNum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55"/>
          <p:cNvSpPr txBox="1"/>
          <p:nvPr>
            <p:ph type="title"/>
          </p:nvPr>
        </p:nvSpPr>
        <p:spPr>
          <a:xfrm>
            <a:off x="694981" y="35410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u="sng"/>
              <a:t>Single pass Assembler for Intel x86</a:t>
            </a:r>
            <a:endParaRPr/>
          </a:p>
        </p:txBody>
      </p:sp>
      <p:sp>
        <p:nvSpPr>
          <p:cNvPr id="149" name="Google Shape;149;p55"/>
          <p:cNvSpPr txBox="1"/>
          <p:nvPr>
            <p:ph idx="1" type="body"/>
          </p:nvPr>
        </p:nvSpPr>
        <p:spPr>
          <a:xfrm>
            <a:off x="1524000" y="1600200"/>
            <a:ext cx="93472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</a:pPr>
            <a:r>
              <a:rPr b="1" lang="en-US" sz="1430" u="sng">
                <a:hlinkClick r:id="rId3"/>
              </a:rPr>
              <a:t>Integer expressions</a:t>
            </a:r>
            <a:r>
              <a:rPr lang="en-US" sz="1430"/>
              <a:t> • Operators and precedence levels: • Examples:</a:t>
            </a:r>
            <a:endParaRPr sz="1430"/>
          </a:p>
          <a:p>
            <a:pPr indent="-34925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</a:pPr>
            <a:r>
              <a:rPr b="1" lang="en-US" sz="1430" u="sng">
                <a:hlinkClick r:id="rId4"/>
              </a:rPr>
              <a:t>Real number constants (encoded reals)</a:t>
            </a:r>
            <a:r>
              <a:rPr lang="en-US" sz="1430"/>
              <a:t> • Fixed point v.s. floating point • Example 3F800000r=+1.0,37.75=42170000r • double 1 8 23 S E M ±1.bbbb×2 (E-127) 1 11 52 S E M</a:t>
            </a:r>
            <a:endParaRPr sz="1430"/>
          </a:p>
          <a:p>
            <a:pPr indent="-34925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</a:pPr>
            <a:r>
              <a:rPr b="1" lang="en-US" sz="1430" u="sng">
                <a:hlinkClick r:id="rId5"/>
              </a:rPr>
              <a:t>Real number constants (decimal reals)</a:t>
            </a:r>
            <a:r>
              <a:rPr lang="en-US" sz="1430"/>
              <a:t> • [sign]integer.[integer][exponent] sign → {+|-} exponent → E[{+|-}]integer • Examples: 2. +3.0 -44.2E+05 26.E5</a:t>
            </a:r>
            <a:endParaRPr sz="1430"/>
          </a:p>
          <a:p>
            <a:pPr indent="-34925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</a:pPr>
            <a:r>
              <a:rPr b="1" lang="en-US" sz="1430" u="sng">
                <a:hlinkClick r:id="rId6"/>
              </a:rPr>
              <a:t>Character and string constants</a:t>
            </a:r>
            <a:r>
              <a:rPr lang="en-US" sz="1430"/>
              <a:t> • Enclose character in single or double quotes • 'A', "x" • ASCII character = 1 byte • Enclose strings in single or double quotes • "ABC" • 'xyz' • Each character occupies a single byte • Embedded quotes: • ‘Say "Goodnight," Gracie’ • "This isn't a test"</a:t>
            </a:r>
            <a:endParaRPr sz="1430"/>
          </a:p>
          <a:p>
            <a:pPr indent="-34925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</a:pPr>
            <a:r>
              <a:rPr b="1" lang="en-US" sz="1430" u="sng">
                <a:hlinkClick r:id="rId7"/>
              </a:rPr>
              <a:t>Defining BYTE and SBYTE Data</a:t>
            </a:r>
            <a:r>
              <a:rPr lang="en-US" sz="1430"/>
              <a:t> Each of the following defines a single byte of storage: value1 BYTE 'A‘ ; character constant value2 BYTE 0 ; smallest unsigned byte value3 BYTE 255 ; largest unsigned byte value4 SBYTE -128 ; smallest signed byte value5 SBYTE +127 ; largest signed byte value6 BYTE ? ; uninitialized byte A variable name is a data label that implies an offset (an address).</a:t>
            </a:r>
            <a:endParaRPr sz="1430"/>
          </a:p>
          <a:p>
            <a:pPr indent="-34925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</a:pPr>
            <a:r>
              <a:rPr b="1" lang="en-US" sz="1430" u="sng">
                <a:hlinkClick r:id="rId8"/>
              </a:rPr>
              <a:t>Defining multiple bytes</a:t>
            </a:r>
            <a:r>
              <a:rPr lang="en-US" sz="1430"/>
              <a:t> Examples that use multiple initializers: list1 BYTE 10,20,30,40 list2 BYTE 10,20,30,40 BYTE 50,60,70,80 BYTE 81,82,83,84 list3 BYTE ?,32,41h,00100010b list4 BYTE 0Ah,20h,‘A’,22h</a:t>
            </a:r>
            <a:endParaRPr sz="1430"/>
          </a:p>
          <a:p>
            <a:pPr indent="-34925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</a:pPr>
            <a:r>
              <a:rPr b="1" lang="en-US" sz="1430" u="sng">
                <a:hlinkClick r:id="rId9"/>
              </a:rPr>
              <a:t>Defining strings (1 of 2)</a:t>
            </a:r>
            <a:r>
              <a:rPr lang="en-US" sz="1430"/>
              <a:t> • A string is implemented as an array of characters • For convenience, it is usually enclosed in quotation marks • It usually has a null byte at the end • Examples: str1 BYTE "Enter your name",0 str2 BYTE 'Error: halting program',0 str3 BYTE 'A','E','I','O','U' greeting1 BYTE "Welcome to the Encryption Demo program " BYTE "created by Kip Irvine.",0 greeting2 \ BYTE "Welcome to the Encryption Demo program " BYTE "created by Kip Irvine.",0</a:t>
            </a:r>
            <a:endParaRPr sz="1430"/>
          </a:p>
          <a:p>
            <a:pPr indent="-34925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</a:pPr>
            <a:r>
              <a:rPr b="1" lang="en-US" sz="1430" u="sng">
                <a:hlinkClick r:id="rId10"/>
              </a:rPr>
              <a:t>Defining strings (2 of 2)</a:t>
            </a:r>
            <a:r>
              <a:rPr lang="en-US" sz="1430"/>
              <a:t> • End-of-line character sequence: • 0Dh = carriage return • 0Ah = line feed str1 BYTE "Enter your name: ",0Dh,0Ah BYTE "Enter your address: ",0 newLine BYTE 0Dh,0Ah,0 Idea: Define all strings used by your program in the same area of the data segment.</a:t>
            </a:r>
            <a:endParaRPr sz="1430"/>
          </a:p>
          <a:p>
            <a:pPr indent="-22860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21"/>
              <a:buNone/>
            </a:pPr>
            <a:r>
              <a:t/>
            </a:r>
            <a:endParaRPr sz="133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5" name="Google Shape;155;p57"/>
          <p:cNvSpPr/>
          <p:nvPr/>
        </p:nvSpPr>
        <p:spPr>
          <a:xfrm>
            <a:off x="928048" y="545910"/>
            <a:ext cx="9103056" cy="1477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Single pass Assembler for Intel x86</a:t>
            </a:r>
            <a:endParaRPr b="0" i="0" sz="4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image2.slideserve.com/4403217/addressing-modes-l.jpg" id="156" name="Google Shape;156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607" y="1608462"/>
            <a:ext cx="9753600" cy="475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2" name="Google Shape;162;p56"/>
          <p:cNvSpPr/>
          <p:nvPr/>
        </p:nvSpPr>
        <p:spPr>
          <a:xfrm>
            <a:off x="928048" y="545910"/>
            <a:ext cx="9103200" cy="1754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Single pass Assembler for Intel x86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image2.slideserve.com/4403217/operand-types-l.jpg" id="163" name="Google Shape;163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231" y="1586429"/>
            <a:ext cx="9169706" cy="4999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2019-01-09T10:33:58Z</dcterms:created>
  <dc:creator>Branding</dc:creator>
</cp:coreProperties>
</file>