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7"/>
  </p:notesMasterIdLst>
  <p:handoutMasterIdLst>
    <p:handoutMasterId r:id="rId18"/>
  </p:handoutMasterIdLst>
  <p:sldIdLst>
    <p:sldId id="277" r:id="rId3"/>
    <p:sldId id="280" r:id="rId4"/>
    <p:sldId id="339" r:id="rId5"/>
    <p:sldId id="340" r:id="rId6"/>
    <p:sldId id="341" r:id="rId7"/>
    <p:sldId id="342" r:id="rId8"/>
    <p:sldId id="343" r:id="rId9"/>
    <p:sldId id="344" r:id="rId10"/>
    <p:sldId id="355" r:id="rId11"/>
    <p:sldId id="356" r:id="rId12"/>
    <p:sldId id="357" r:id="rId13"/>
    <p:sldId id="358" r:id="rId14"/>
    <p:sldId id="354"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15" autoAdjust="0"/>
    <p:restoredTop sz="94660"/>
  </p:normalViewPr>
  <p:slideViewPr>
    <p:cSldViewPr snapToGrid="0">
      <p:cViewPr>
        <p:scale>
          <a:sx n="50" d="100"/>
          <a:sy n="50" d="100"/>
        </p:scale>
        <p:origin x="-2070" y="-990"/>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engineering.in/pdf-principles-of-compiler-design-by-alfred-v-aho-j-d-ullman-free-download/" TargetMode="External"/><Relationship Id="rId2" Type="http://schemas.openxmlformats.org/officeDocument/2006/relationships/hyperlink" Target="https://dlscrib.com/download/systems-programming-and-operating-systems-by-dhamdhere_59b64cb7dc0d60182f8ceb1f_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76788" y="3121720"/>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CST-315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Assembly Process</a:t>
            </a:r>
            <a:endParaRPr lang="en-US" dirty="0"/>
          </a:p>
        </p:txBody>
      </p:sp>
      <p:graphicFrame>
        <p:nvGraphicFramePr>
          <p:cNvPr id="5" name="Content Placeholder 4"/>
          <p:cNvGraphicFramePr>
            <a:graphicFrameLocks noGrp="1"/>
          </p:cNvGraphicFramePr>
          <p:nvPr>
            <p:ph idx="1"/>
          </p:nvPr>
        </p:nvGraphicFramePr>
        <p:xfrm>
          <a:off x="704850" y="1314451"/>
          <a:ext cx="9455150" cy="6335808"/>
        </p:xfrm>
        <a:graphic>
          <a:graphicData uri="http://schemas.openxmlformats.org/drawingml/2006/table">
            <a:tbl>
              <a:tblPr/>
              <a:tblGrid>
                <a:gridCol w="4648200"/>
                <a:gridCol w="4806950"/>
              </a:tblGrid>
              <a:tr h="6335808">
                <a:tc>
                  <a:txBody>
                    <a:bodyPr/>
                    <a:lstStyle/>
                    <a:p>
                      <a:pPr marL="342900" marR="0" lvl="0" indent="-342900">
                        <a:lnSpc>
                          <a:spcPct val="115000"/>
                        </a:lnSpc>
                        <a:spcBef>
                          <a:spcPts val="0"/>
                        </a:spcBef>
                        <a:spcAft>
                          <a:spcPts val="1000"/>
                        </a:spcAft>
                        <a:buSzPts val="1000"/>
                        <a:buFont typeface="Symbol"/>
                        <a:buChar char=""/>
                        <a:tabLst>
                          <a:tab pos="457200" algn="l"/>
                        </a:tabLst>
                      </a:pPr>
                      <a:r>
                        <a:rPr lang="en-US" sz="1800" dirty="0">
                          <a:solidFill>
                            <a:srgbClr val="000000"/>
                          </a:solidFill>
                          <a:latin typeface="Times New Roman"/>
                          <a:ea typeface="Times New Roman"/>
                          <a:cs typeface="Times New Roman"/>
                        </a:rPr>
                        <a:t>Once your source code is assembled, the resulting object file is passed to the linker. At this point, the linker may combine several object files into an executable program. The linker:</a:t>
                      </a:r>
                      <a:endParaRPr lang="en-US" sz="1800" dirty="0">
                        <a:solidFill>
                          <a:srgbClr val="000000"/>
                        </a:solidFill>
                        <a:latin typeface="Calibri"/>
                        <a:ea typeface="Calibri"/>
                        <a:cs typeface="Times New Roman"/>
                      </a:endParaRPr>
                    </a:p>
                    <a:p>
                      <a:pPr marL="742950" marR="0" lvl="1" indent="-285750">
                        <a:lnSpc>
                          <a:spcPct val="115000"/>
                        </a:lnSpc>
                        <a:spcBef>
                          <a:spcPts val="0"/>
                        </a:spcBef>
                        <a:spcAft>
                          <a:spcPts val="1000"/>
                        </a:spcAft>
                        <a:buSzPts val="1000"/>
                        <a:buFont typeface="Courier New"/>
                        <a:buChar char="o"/>
                        <a:tabLst>
                          <a:tab pos="914400" algn="l"/>
                        </a:tabLst>
                      </a:pPr>
                      <a:r>
                        <a:rPr lang="en-US" sz="1800" dirty="0">
                          <a:solidFill>
                            <a:srgbClr val="000000"/>
                          </a:solidFill>
                          <a:latin typeface="Times New Roman"/>
                          <a:ea typeface="Times New Roman"/>
                          <a:cs typeface="Times New Roman"/>
                        </a:rPr>
                        <a:t>Combines segments according to the instructions in the object files, rearranging the positions of segments that share the same class or group.</a:t>
                      </a:r>
                      <a:endParaRPr lang="en-US" sz="1800" dirty="0">
                        <a:solidFill>
                          <a:srgbClr val="000000"/>
                        </a:solidFill>
                        <a:latin typeface="Calibri"/>
                        <a:ea typeface="Calibri"/>
                        <a:cs typeface="Times New Roman"/>
                      </a:endParaRPr>
                    </a:p>
                    <a:p>
                      <a:pPr marL="742950" marR="0" lvl="1" indent="-285750">
                        <a:lnSpc>
                          <a:spcPct val="115000"/>
                        </a:lnSpc>
                        <a:spcBef>
                          <a:spcPts val="0"/>
                        </a:spcBef>
                        <a:spcAft>
                          <a:spcPts val="1000"/>
                        </a:spcAft>
                        <a:buSzPts val="1000"/>
                        <a:buFont typeface="Courier New"/>
                        <a:buChar char="o"/>
                        <a:tabLst>
                          <a:tab pos="914400" algn="l"/>
                        </a:tabLst>
                      </a:pPr>
                      <a:r>
                        <a:rPr lang="en-US" sz="1800" dirty="0">
                          <a:solidFill>
                            <a:srgbClr val="000000"/>
                          </a:solidFill>
                          <a:latin typeface="Times New Roman"/>
                          <a:ea typeface="Times New Roman"/>
                          <a:cs typeface="Times New Roman"/>
                        </a:rPr>
                        <a:t>Fills in placeholders for offsets (</a:t>
                      </a:r>
                      <a:r>
                        <a:rPr lang="en-US" sz="1800" dirty="0" err="1">
                          <a:solidFill>
                            <a:srgbClr val="000000"/>
                          </a:solidFill>
                          <a:latin typeface="Times New Roman"/>
                          <a:ea typeface="Times New Roman"/>
                          <a:cs typeface="Times New Roman"/>
                        </a:rPr>
                        <a:t>relocatable</a:t>
                      </a:r>
                      <a:r>
                        <a:rPr lang="en-US" sz="1800" dirty="0">
                          <a:solidFill>
                            <a:srgbClr val="000000"/>
                          </a:solidFill>
                          <a:latin typeface="Times New Roman"/>
                          <a:ea typeface="Times New Roman"/>
                          <a:cs typeface="Times New Roman"/>
                        </a:rPr>
                        <a:t> addresses).</a:t>
                      </a:r>
                      <a:endParaRPr lang="en-US" sz="1800" dirty="0">
                        <a:solidFill>
                          <a:srgbClr val="000000"/>
                        </a:solidFill>
                        <a:latin typeface="Calibri"/>
                        <a:ea typeface="Calibri"/>
                        <a:cs typeface="Times New Roman"/>
                      </a:endParaRPr>
                    </a:p>
                    <a:p>
                      <a:pPr marL="742950" marR="0" lvl="1" indent="-285750">
                        <a:lnSpc>
                          <a:spcPct val="115000"/>
                        </a:lnSpc>
                        <a:spcBef>
                          <a:spcPts val="0"/>
                        </a:spcBef>
                        <a:spcAft>
                          <a:spcPts val="1000"/>
                        </a:spcAft>
                        <a:buSzPts val="1000"/>
                        <a:buFont typeface="Courier New"/>
                        <a:buChar char="o"/>
                        <a:tabLst>
                          <a:tab pos="914400" algn="l"/>
                        </a:tabLst>
                      </a:pPr>
                      <a:r>
                        <a:rPr lang="en-US" sz="1800" dirty="0">
                          <a:solidFill>
                            <a:srgbClr val="000000"/>
                          </a:solidFill>
                          <a:latin typeface="Times New Roman"/>
                          <a:ea typeface="Times New Roman"/>
                          <a:cs typeface="Times New Roman"/>
                        </a:rPr>
                        <a:t>Writes relocations for segments into the header of .EXE files (but not .COM files).</a:t>
                      </a:r>
                      <a:endParaRPr lang="en-US" sz="1800" dirty="0">
                        <a:solidFill>
                          <a:srgbClr val="000000"/>
                        </a:solidFill>
                        <a:latin typeface="Calibri"/>
                        <a:ea typeface="Calibri"/>
                        <a:cs typeface="Times New Roman"/>
                      </a:endParaRPr>
                    </a:p>
                    <a:p>
                      <a:pPr marL="742950" marR="0" lvl="1" indent="-285750">
                        <a:lnSpc>
                          <a:spcPct val="115000"/>
                        </a:lnSpc>
                        <a:spcBef>
                          <a:spcPts val="0"/>
                        </a:spcBef>
                        <a:spcAft>
                          <a:spcPts val="1000"/>
                        </a:spcAft>
                        <a:buSzPts val="1000"/>
                        <a:buFont typeface="Courier New"/>
                        <a:buChar char="o"/>
                        <a:tabLst>
                          <a:tab pos="914400" algn="l"/>
                        </a:tabLst>
                      </a:pPr>
                      <a:r>
                        <a:rPr lang="en-US" sz="1800" dirty="0">
                          <a:solidFill>
                            <a:srgbClr val="000000"/>
                          </a:solidFill>
                          <a:latin typeface="Times New Roman"/>
                          <a:ea typeface="Times New Roman"/>
                          <a:cs typeface="Times New Roman"/>
                        </a:rPr>
                        <a:t>Writes the result as an executable program file.</a:t>
                      </a:r>
                      <a:endParaRPr lang="en-US" sz="1800" dirty="0">
                        <a:solidFill>
                          <a:srgbClr val="000000"/>
                        </a:solidFill>
                        <a:latin typeface="Calibri"/>
                        <a:ea typeface="Calibri"/>
                        <a:cs typeface="Times New Roman"/>
                      </a:endParaRPr>
                    </a:p>
                    <a:p>
                      <a:pPr marL="457200" marR="0">
                        <a:lnSpc>
                          <a:spcPct val="115000"/>
                        </a:lnSpc>
                        <a:spcBef>
                          <a:spcPts val="0"/>
                        </a:spcBef>
                        <a:spcAft>
                          <a:spcPts val="1000"/>
                        </a:spcAft>
                      </a:pPr>
                      <a:r>
                        <a:rPr lang="en-US" sz="1350" dirty="0">
                          <a:solidFill>
                            <a:srgbClr val="000000"/>
                          </a:solidFill>
                          <a:latin typeface="Times New Roman"/>
                          <a:ea typeface="Times New Roman"/>
                          <a:cs typeface="Times New Roman"/>
                        </a:rPr>
                        <a:t>   </a:t>
                      </a:r>
                      <a:endParaRPr lang="en-US" sz="1100" dirty="0">
                        <a:latin typeface="Calibri"/>
                        <a:ea typeface="Calibri"/>
                        <a:cs typeface="Times New Roman"/>
                      </a:endParaRPr>
                    </a:p>
                  </a:txBody>
                  <a:tcPr marL="19050" marR="19050" marT="19050" marB="19050">
                    <a:lnL>
                      <a:noFill/>
                    </a:lnL>
                    <a:lnR>
                      <a:noFill/>
                    </a:lnR>
                    <a:lnT>
                      <a:noFill/>
                    </a:lnT>
                    <a:lnB>
                      <a:noFill/>
                    </a:lnB>
                  </a:tcPr>
                </a:tc>
                <a:tc>
                  <a:txBody>
                    <a:bodyPr/>
                    <a:lstStyle/>
                    <a:p>
                      <a:pPr marL="342900" marR="0" lvl="0" indent="-342900">
                        <a:lnSpc>
                          <a:spcPct val="115000"/>
                        </a:lnSpc>
                        <a:spcBef>
                          <a:spcPts val="0"/>
                        </a:spcBef>
                        <a:spcAft>
                          <a:spcPts val="1000"/>
                        </a:spcAft>
                        <a:buSzPts val="1000"/>
                        <a:buFont typeface="Symbol"/>
                        <a:buChar char=""/>
                        <a:tabLst>
                          <a:tab pos="457200" algn="l"/>
                        </a:tabLst>
                      </a:pPr>
                      <a:r>
                        <a:rPr lang="en-US" sz="1350" dirty="0">
                          <a:solidFill>
                            <a:srgbClr val="000000"/>
                          </a:solidFill>
                          <a:latin typeface="Times New Roman"/>
                          <a:ea typeface="Times New Roman"/>
                          <a:cs typeface="Times New Roman"/>
                        </a:rPr>
                        <a:t>  </a:t>
                      </a:r>
                      <a:endParaRPr lang="en-US" sz="1100" dirty="0">
                        <a:solidFill>
                          <a:srgbClr val="000000"/>
                        </a:solidFill>
                        <a:latin typeface="Calibri"/>
                        <a:ea typeface="Calibri"/>
                        <a:cs typeface="Times New Roman"/>
                      </a:endParaRPr>
                    </a:p>
                  </a:txBody>
                  <a:tcPr marL="19050" marR="19050" marT="19050" marB="19050">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0" tIns="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Linking</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731" name="Rectangle 3"/>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9" descr="Linking multiple object files together"/>
          <p:cNvPicPr>
            <a:picLocks noChangeAspect="1" noChangeArrowheads="1"/>
          </p:cNvPicPr>
          <p:nvPr/>
        </p:nvPicPr>
        <p:blipFill>
          <a:blip r:embed="rId2"/>
          <a:srcRect/>
          <a:stretch>
            <a:fillRect/>
          </a:stretch>
        </p:blipFill>
        <p:spPr bwMode="auto">
          <a:xfrm>
            <a:off x="5905500" y="2095500"/>
            <a:ext cx="5524500" cy="41529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Assembly Process</a:t>
            </a:r>
            <a:endParaRPr lang="en-US" dirty="0"/>
          </a:p>
        </p:txBody>
      </p:sp>
      <p:sp>
        <p:nvSpPr>
          <p:cNvPr id="3" name="Content Placeholder 2"/>
          <p:cNvSpPr>
            <a:spLocks noGrp="1"/>
          </p:cNvSpPr>
          <p:nvPr>
            <p:ph idx="1"/>
          </p:nvPr>
        </p:nvSpPr>
        <p:spPr/>
        <p:txBody>
          <a:bodyPr/>
          <a:lstStyle/>
          <a:p>
            <a:r>
              <a:rPr lang="en-US" b="1" dirty="0" smtClean="0"/>
              <a:t> Loading</a:t>
            </a:r>
          </a:p>
          <a:p>
            <a:pPr>
              <a:buNone/>
            </a:pPr>
            <a:r>
              <a:rPr lang="en-US" dirty="0" smtClean="0"/>
              <a:t>    After </a:t>
            </a:r>
            <a:r>
              <a:rPr lang="en-US" dirty="0" smtClean="0"/>
              <a:t>loading the executable file into memory, the operating system:</a:t>
            </a:r>
          </a:p>
          <a:p>
            <a:pPr lvl="1"/>
            <a:r>
              <a:rPr lang="en-US" dirty="0" smtClean="0"/>
              <a:t>Creates the program segment prefix (PSP) header in memory.</a:t>
            </a:r>
          </a:p>
          <a:p>
            <a:pPr lvl="1"/>
            <a:r>
              <a:rPr lang="en-US" dirty="0" smtClean="0"/>
              <a:t>Allocates memory for the program, based on the values in the PSP.</a:t>
            </a:r>
          </a:p>
          <a:p>
            <a:pPr lvl="1"/>
            <a:r>
              <a:rPr lang="en-US" dirty="0" smtClean="0"/>
              <a:t>Loads the program.</a:t>
            </a:r>
          </a:p>
          <a:p>
            <a:pPr lvl="1"/>
            <a:r>
              <a:rPr lang="en-US" dirty="0" smtClean="0"/>
              <a:t>Calculates the correct values for absolute addresses from the relocation table.</a:t>
            </a:r>
          </a:p>
          <a:p>
            <a:pPr lvl="1"/>
            <a:r>
              <a:rPr lang="en-US" dirty="0" smtClean="0"/>
              <a:t>Loads the segment registers SS, CS, DS, and ES with values that point to the proper areas of memory.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Assembly Process</a:t>
            </a:r>
            <a:endParaRPr lang="en-US" dirty="0"/>
          </a:p>
        </p:txBody>
      </p:sp>
      <p:sp>
        <p:nvSpPr>
          <p:cNvPr id="3" name="Content Placeholder 2"/>
          <p:cNvSpPr>
            <a:spLocks noGrp="1"/>
          </p:cNvSpPr>
          <p:nvPr>
            <p:ph idx="1"/>
          </p:nvPr>
        </p:nvSpPr>
        <p:spPr/>
        <p:txBody>
          <a:bodyPr/>
          <a:lstStyle/>
          <a:p>
            <a:pPr>
              <a:buNone/>
            </a:pPr>
            <a:r>
              <a:rPr lang="en-US" b="1" dirty="0" smtClean="0"/>
              <a:t>Useful Tools and Utilities</a:t>
            </a:r>
          </a:p>
          <a:p>
            <a:r>
              <a:rPr lang="en-US" dirty="0" smtClean="0"/>
              <a:t>DUMPBIN disassembly program</a:t>
            </a:r>
          </a:p>
          <a:p>
            <a:r>
              <a:rPr lang="en-US" dirty="0" smtClean="0"/>
              <a:t>Debuggers: </a:t>
            </a:r>
            <a:r>
              <a:rPr lang="en-US" dirty="0" err="1" smtClean="0"/>
              <a:t>OllyDbg</a:t>
            </a:r>
            <a:r>
              <a:rPr lang="en-US" dirty="0" smtClean="0"/>
              <a:t> and </a:t>
            </a:r>
            <a:r>
              <a:rPr lang="en-US" dirty="0" err="1" smtClean="0"/>
              <a:t>WinDbg</a:t>
            </a:r>
            <a:endParaRPr lang="en-US" dirty="0" smtClean="0"/>
          </a:p>
          <a:p>
            <a:r>
              <a:rPr lang="en-US" dirty="0" smtClean="0"/>
              <a:t>Consol I/O: </a:t>
            </a:r>
            <a:r>
              <a:rPr lang="en-US" dirty="0" err="1" smtClean="0"/>
              <a:t>iolib</a:t>
            </a:r>
            <a:r>
              <a:rPr lang="en-US" dirty="0" smtClean="0"/>
              <a: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hlinkClick r:id="rId2"/>
              </a:rPr>
              <a:t>[PDF] Systems Programming and Operating Systems by </a:t>
            </a:r>
            <a:r>
              <a:rPr lang="en-US" dirty="0" err="1" smtClean="0">
                <a:hlinkClick r:id="rId2"/>
              </a:rPr>
              <a:t>Dhamdhere</a:t>
            </a:r>
            <a:r>
              <a:rPr lang="en-US" dirty="0" smtClean="0">
                <a:hlinkClick r:id="rId2"/>
              </a:rPr>
              <a:t> - Free Download PDF      (dlscrib.com)</a:t>
            </a:r>
            <a:endParaRPr lang="en-US" dirty="0" smtClean="0"/>
          </a:p>
          <a:p>
            <a:r>
              <a:rPr lang="en-US" dirty="0" smtClean="0">
                <a:hlinkClick r:id="rId3"/>
              </a:rPr>
              <a:t>[PDF] Principles of Compiler Design By Alfred V. </a:t>
            </a:r>
            <a:r>
              <a:rPr lang="en-US" dirty="0" err="1" smtClean="0">
                <a:hlinkClick r:id="rId3"/>
              </a:rPr>
              <a:t>Aho</a:t>
            </a:r>
            <a:r>
              <a:rPr lang="en-US" dirty="0" smtClean="0">
                <a:hlinkClick r:id="rId3"/>
              </a:rPr>
              <a:t> &amp; </a:t>
            </a:r>
            <a:r>
              <a:rPr lang="en-US" dirty="0" err="1" smtClean="0">
                <a:hlinkClick r:id="rId3"/>
              </a:rPr>
              <a:t>J.D.Ullman</a:t>
            </a:r>
            <a:r>
              <a:rPr lang="en-US" dirty="0" smtClean="0">
                <a:hlinkClick r:id="rId3"/>
              </a:rPr>
              <a:t> Free Download – </a:t>
            </a:r>
            <a:r>
              <a:rPr lang="en-US" dirty="0" err="1" smtClean="0">
                <a:hlinkClick r:id="rId3"/>
              </a:rPr>
              <a:t>Learnengineering.in</a:t>
            </a:r>
            <a:endParaRPr lang="en-US" dirty="0" smtClean="0"/>
          </a:p>
          <a:p>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13</a:t>
            </a:fld>
            <a:endParaRPr lang="en-US"/>
          </a:p>
        </p:txBody>
      </p:sp>
      <p:sp>
        <p:nvSpPr>
          <p:cNvPr id="9" name="Rectangle 8"/>
          <p:cNvSpPr/>
          <p:nvPr/>
        </p:nvSpPr>
        <p:spPr>
          <a:xfrm>
            <a:off x="5977217" y="3244334"/>
            <a:ext cx="237566" cy="369332"/>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4059142145"/>
                </p:ext>
              </p:extLst>
            </p:nvPr>
          </p:nvGraphicFramePr>
          <p:xfrm>
            <a:off x="100420" y="236973"/>
            <a:ext cx="183878" cy="183422"/>
          </p:xfrm>
          <a:graphic>
            <a:graphicData uri="http://schemas.openxmlformats.org/presentationml/2006/ole">
              <p:oleObj spid="_x0000_s9234"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Chapter-1.2</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Assembler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247899"/>
            <a:ext cx="10515600" cy="3929063"/>
          </a:xfrm>
        </p:spPr>
        <p:txBody>
          <a:bodyPr>
            <a:normAutofit/>
          </a:bodyPr>
          <a:lstStyle/>
          <a:p>
            <a:pPr>
              <a:lnSpc>
                <a:spcPct val="150000"/>
              </a:lnSpc>
              <a:buNone/>
            </a:pPr>
            <a:endParaRPr lang="en-US" sz="2400" dirty="0" smtClean="0">
              <a:latin typeface="Times New Roman" pitchFamily="18" charset="0"/>
              <a:cs typeface="Times New Roman" pitchFamily="18" charset="0"/>
            </a:endParaRPr>
          </a:p>
          <a:p>
            <a:pPr>
              <a:lnSpc>
                <a:spcPct val="150000"/>
              </a:lnSpc>
            </a:pPr>
            <a:r>
              <a:rPr lang="en-US" sz="2400" dirty="0" smtClean="0"/>
              <a:t>Multi-Pass </a:t>
            </a:r>
            <a:r>
              <a:rPr lang="en-US" sz="2400" dirty="0" smtClean="0"/>
              <a:t>Assemblers</a:t>
            </a:r>
          </a:p>
          <a:p>
            <a:pPr>
              <a:lnSpc>
                <a:spcPct val="150000"/>
              </a:lnSpc>
            </a:pPr>
            <a:r>
              <a:rPr lang="en-US" sz="2400" dirty="0" smtClean="0"/>
              <a:t> </a:t>
            </a:r>
            <a:r>
              <a:rPr lang="en-US" sz="2400" dirty="0" smtClean="0"/>
              <a:t>Advanced Assembly Process</a:t>
            </a: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 xmlns:p14="http://schemas.microsoft.com/office/powerpoint/2010/main"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307975"/>
            <a:ext cx="10515600" cy="1325563"/>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Multi-Pass </a:t>
            </a:r>
            <a:r>
              <a:rPr lang="en-US" b="1" dirty="0" smtClean="0"/>
              <a:t>Assemblers</a:t>
            </a:r>
            <a:r>
              <a:rPr lang="en-US" dirty="0" smtClean="0"/>
              <a:t/>
            </a:r>
            <a:br>
              <a:rPr lang="en-US" dirty="0" smtClean="0"/>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If </a:t>
            </a:r>
            <a:r>
              <a:rPr lang="en-US" dirty="0" smtClean="0"/>
              <a:t>we use a two-pass assembler, the following symbol definition cannot be allowed. </a:t>
            </a:r>
            <a:endParaRPr lang="en-US" dirty="0" smtClean="0"/>
          </a:p>
          <a:p>
            <a:pPr algn="just">
              <a:buNone/>
            </a:pPr>
            <a:r>
              <a:rPr lang="en-US" dirty="0" smtClean="0"/>
              <a:t>ALPHA </a:t>
            </a:r>
            <a:r>
              <a:rPr lang="en-US" dirty="0" smtClean="0"/>
              <a:t>EQU BETA </a:t>
            </a:r>
            <a:endParaRPr lang="en-US" dirty="0" smtClean="0"/>
          </a:p>
          <a:p>
            <a:pPr algn="just">
              <a:buNone/>
            </a:pPr>
            <a:r>
              <a:rPr lang="en-US" dirty="0" smtClean="0"/>
              <a:t>BETA </a:t>
            </a:r>
            <a:r>
              <a:rPr lang="en-US" dirty="0" smtClean="0"/>
              <a:t>EQU DELTA </a:t>
            </a:r>
            <a:endParaRPr lang="en-US" dirty="0" smtClean="0"/>
          </a:p>
          <a:p>
            <a:pPr algn="just">
              <a:buNone/>
            </a:pPr>
            <a:r>
              <a:rPr lang="en-US" dirty="0" smtClean="0"/>
              <a:t>DELTA </a:t>
            </a:r>
            <a:r>
              <a:rPr lang="en-US" dirty="0" smtClean="0"/>
              <a:t>RESW 1 </a:t>
            </a:r>
            <a:endParaRPr lang="en-US" dirty="0" smtClean="0"/>
          </a:p>
          <a:p>
            <a:pPr algn="just">
              <a:buNone/>
            </a:pPr>
            <a:r>
              <a:rPr lang="en-US" dirty="0" smtClean="0"/>
              <a:t> </a:t>
            </a:r>
            <a:r>
              <a:rPr lang="en-US" dirty="0" smtClean="0"/>
              <a:t>This is because ALPHA and BETA cannot be defined in pass 1. Actually, if we allow multi-pass processing, DELTA is defined in pass 1, BETA is defined in pass 2, and ALPHA is defined in pass 3, and the above definitions can be allowed. </a:t>
            </a:r>
          </a:p>
          <a:p>
            <a:pPr algn="just">
              <a:buNone/>
            </a:pPr>
            <a:r>
              <a:rPr lang="en-US" dirty="0" smtClean="0"/>
              <a:t>This </a:t>
            </a:r>
            <a:r>
              <a:rPr lang="en-US" dirty="0" smtClean="0"/>
              <a:t>is the motivation for using a multi-pass assembler.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00149"/>
          </a:xfrm>
        </p:spPr>
        <p:txBody>
          <a:bodyPr/>
          <a:lstStyle/>
          <a:p>
            <a:pPr algn="ctr"/>
            <a:r>
              <a:rPr lang="en-US" b="1" dirty="0" smtClean="0"/>
              <a:t>Multi-Pass Assemblers</a:t>
            </a:r>
            <a:endParaRPr lang="en-US" dirty="0"/>
          </a:p>
        </p:txBody>
      </p:sp>
      <p:sp>
        <p:nvSpPr>
          <p:cNvPr id="3" name="Content Placeholder 2"/>
          <p:cNvSpPr>
            <a:spLocks noGrp="1"/>
          </p:cNvSpPr>
          <p:nvPr>
            <p:ph idx="1"/>
          </p:nvPr>
        </p:nvSpPr>
        <p:spPr>
          <a:xfrm>
            <a:off x="838200" y="1143000"/>
            <a:ext cx="10515600" cy="5467349"/>
          </a:xfrm>
        </p:spPr>
        <p:txBody>
          <a:bodyPr>
            <a:normAutofit fontScale="92500" lnSpcReduction="10000"/>
          </a:bodyPr>
          <a:lstStyle/>
          <a:p>
            <a:pPr algn="just"/>
            <a:r>
              <a:rPr lang="en-US" dirty="0" smtClean="0"/>
              <a:t>It is unnecessary for a multi-pass assembler to make more than two passes over the entire program</a:t>
            </a:r>
            <a:r>
              <a:rPr lang="en-US" dirty="0" smtClean="0"/>
              <a:t>.</a:t>
            </a:r>
          </a:p>
          <a:p>
            <a:pPr algn="just"/>
            <a:r>
              <a:rPr lang="en-US" dirty="0" smtClean="0"/>
              <a:t>Instead</a:t>
            </a:r>
            <a:r>
              <a:rPr lang="en-US" dirty="0" smtClean="0"/>
              <a:t>, only the parts of the program involving forward references need to be processed in multiple passes</a:t>
            </a:r>
            <a:r>
              <a:rPr lang="en-US" dirty="0" smtClean="0"/>
              <a:t>.</a:t>
            </a:r>
          </a:p>
          <a:p>
            <a:pPr algn="just"/>
            <a:r>
              <a:rPr lang="en-US" dirty="0" smtClean="0"/>
              <a:t>The </a:t>
            </a:r>
            <a:r>
              <a:rPr lang="en-US" dirty="0" smtClean="0"/>
              <a:t>method presented here can be used to process any kind of forward references</a:t>
            </a:r>
            <a:r>
              <a:rPr lang="en-US" dirty="0" smtClean="0"/>
              <a:t>.</a:t>
            </a:r>
          </a:p>
          <a:p>
            <a:pPr algn="just"/>
            <a:r>
              <a:rPr lang="en-US" dirty="0" smtClean="0"/>
              <a:t>Use a symbol table to store symbols that are not totally defined yet. </a:t>
            </a:r>
            <a:endParaRPr lang="en-US" dirty="0" smtClean="0"/>
          </a:p>
          <a:p>
            <a:pPr algn="just"/>
            <a:r>
              <a:rPr lang="en-US" dirty="0" smtClean="0"/>
              <a:t>For </a:t>
            </a:r>
            <a:r>
              <a:rPr lang="en-US" dirty="0" smtClean="0"/>
              <a:t>a undefined symbol, in its entry, – We store the names and the number of undefined symbols which contribute to the calculation of its value. – We also keep a list of symbols whose values depend on the defined value of this symbol. </a:t>
            </a:r>
            <a:endParaRPr lang="en-US" dirty="0" smtClean="0"/>
          </a:p>
          <a:p>
            <a:pPr algn="just"/>
            <a:r>
              <a:rPr lang="en-US" dirty="0" smtClean="0"/>
              <a:t> </a:t>
            </a:r>
            <a:r>
              <a:rPr lang="en-US" dirty="0" smtClean="0"/>
              <a:t>When a symbol becomes defined, we use its value to reevaluate the values of all of the symbols that are kept in this list. </a:t>
            </a:r>
            <a:endParaRPr lang="en-US" dirty="0" smtClean="0"/>
          </a:p>
          <a:p>
            <a:pPr algn="just"/>
            <a:r>
              <a:rPr lang="en-US" dirty="0" smtClean="0"/>
              <a:t> </a:t>
            </a:r>
            <a:r>
              <a:rPr lang="en-US" dirty="0" smtClean="0"/>
              <a:t>The above step is performed recursively.</a:t>
            </a:r>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Multi-Pass </a:t>
            </a:r>
            <a:r>
              <a:rPr lang="en-US" b="1" dirty="0" smtClean="0"/>
              <a:t>Assemblers</a:t>
            </a:r>
            <a:endParaRPr lang="en-US" dirty="0"/>
          </a:p>
        </p:txBody>
      </p:sp>
      <p:sp>
        <p:nvSpPr>
          <p:cNvPr id="3" name="Content Placeholder 2"/>
          <p:cNvSpPr>
            <a:spLocks noGrp="1"/>
          </p:cNvSpPr>
          <p:nvPr>
            <p:ph idx="1"/>
          </p:nvPr>
        </p:nvSpPr>
        <p:spPr/>
        <p:txBody>
          <a:bodyPr/>
          <a:lstStyle/>
          <a:p>
            <a:r>
              <a:rPr lang="en-US" b="1" dirty="0" smtClean="0"/>
              <a:t>Examples </a:t>
            </a:r>
          </a:p>
          <a:p>
            <a:pPr>
              <a:buNone/>
            </a:pPr>
            <a:r>
              <a:rPr lang="en-US" dirty="0" smtClean="0"/>
              <a:t>Microsoft MASM </a:t>
            </a:r>
            <a:r>
              <a:rPr lang="en-US" dirty="0" smtClean="0"/>
              <a:t>Assembler, </a:t>
            </a:r>
            <a:r>
              <a:rPr lang="en-US" dirty="0" smtClean="0"/>
              <a:t>Sun </a:t>
            </a:r>
            <a:r>
              <a:rPr lang="en-US" dirty="0" err="1" smtClean="0"/>
              <a:t>Sparc</a:t>
            </a:r>
            <a:r>
              <a:rPr lang="en-US" dirty="0" smtClean="0"/>
              <a:t> </a:t>
            </a:r>
            <a:r>
              <a:rPr lang="en-US" dirty="0" smtClean="0"/>
              <a:t>Assembler, </a:t>
            </a:r>
            <a:r>
              <a:rPr lang="en-US" dirty="0" smtClean="0"/>
              <a:t>IBM AIX </a:t>
            </a:r>
            <a:r>
              <a:rPr lang="en-US" dirty="0" smtClean="0"/>
              <a:t>Assembler</a:t>
            </a:r>
          </a:p>
          <a:p>
            <a:r>
              <a:rPr lang="en-US" b="1" dirty="0" smtClean="0"/>
              <a:t>Microsoft MASM Assembler </a:t>
            </a:r>
            <a:endParaRPr lang="en-US" b="1" dirty="0" smtClean="0"/>
          </a:p>
          <a:p>
            <a:r>
              <a:rPr lang="en-US" dirty="0" smtClean="0"/>
              <a:t> </a:t>
            </a:r>
            <a:r>
              <a:rPr lang="en-US" dirty="0" smtClean="0"/>
              <a:t>SEGMENT </a:t>
            </a:r>
            <a:r>
              <a:rPr lang="en-US" dirty="0" smtClean="0"/>
              <a:t>- </a:t>
            </a:r>
            <a:r>
              <a:rPr lang="en-US" dirty="0" smtClean="0"/>
              <a:t>a collection segments, each segment is defined as belonging to a particular class, CODE, DATA, CONST, STACK </a:t>
            </a:r>
            <a:endParaRPr lang="en-US" dirty="0" smtClean="0"/>
          </a:p>
          <a:p>
            <a:r>
              <a:rPr lang="en-US" dirty="0" smtClean="0"/>
              <a:t>registers</a:t>
            </a:r>
            <a:r>
              <a:rPr lang="en-US" dirty="0" smtClean="0"/>
              <a:t>: CS (code), SS (stack), DS (data), ES, FS, GS </a:t>
            </a:r>
            <a:endParaRPr lang="en-US" dirty="0" smtClean="0"/>
          </a:p>
          <a:p>
            <a:r>
              <a:rPr lang="en-US" dirty="0" smtClean="0"/>
              <a:t>similar </a:t>
            </a:r>
            <a:r>
              <a:rPr lang="en-US" dirty="0" smtClean="0"/>
              <a:t>to program blocks in SIC l ASSUME </a:t>
            </a:r>
            <a:endParaRPr lang="en-US" dirty="0" smtClean="0"/>
          </a:p>
          <a:p>
            <a:pPr>
              <a:buNone/>
            </a:pPr>
            <a:r>
              <a:rPr lang="en-US" dirty="0" smtClean="0"/>
              <a:t>e</a:t>
            </a:r>
            <a:r>
              <a:rPr lang="en-US" dirty="0" smtClean="0"/>
              <a:t>. g. MOVE ES: DATASEG 2 AX, DATASEG 2 ES, AX » similar to BASE in SIC 11</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Multi-Pass Assemblers</a:t>
            </a:r>
            <a:endParaRPr lang="en-US" dirty="0"/>
          </a:p>
        </p:txBody>
      </p:sp>
      <p:sp>
        <p:nvSpPr>
          <p:cNvPr id="3" name="Content Placeholder 2"/>
          <p:cNvSpPr>
            <a:spLocks noGrp="1"/>
          </p:cNvSpPr>
          <p:nvPr>
            <p:ph idx="1"/>
          </p:nvPr>
        </p:nvSpPr>
        <p:spPr/>
        <p:txBody>
          <a:bodyPr>
            <a:normAutofit fontScale="92500"/>
          </a:bodyPr>
          <a:lstStyle/>
          <a:p>
            <a:r>
              <a:rPr lang="en-US" dirty="0" err="1" smtClean="0"/>
              <a:t>l</a:t>
            </a:r>
            <a:r>
              <a:rPr lang="en-US" b="1" dirty="0" err="1" smtClean="0"/>
              <a:t>Microsoft</a:t>
            </a:r>
            <a:r>
              <a:rPr lang="en-US" b="1" dirty="0" smtClean="0"/>
              <a:t> </a:t>
            </a:r>
            <a:r>
              <a:rPr lang="en-US" b="1" dirty="0" smtClean="0"/>
              <a:t>MASM Assembler </a:t>
            </a:r>
            <a:r>
              <a:rPr lang="en-US" b="1" dirty="0" smtClean="0"/>
              <a:t>(Contd.)</a:t>
            </a:r>
          </a:p>
          <a:p>
            <a:r>
              <a:rPr lang="en-US" dirty="0" smtClean="0"/>
              <a:t> </a:t>
            </a:r>
            <a:r>
              <a:rPr lang="en-US" dirty="0" smtClean="0"/>
              <a:t>JUMP with forward reference </a:t>
            </a:r>
            <a:endParaRPr lang="en-US" dirty="0" smtClean="0"/>
          </a:p>
          <a:p>
            <a:r>
              <a:rPr lang="en-US" dirty="0" smtClean="0"/>
              <a:t> </a:t>
            </a:r>
            <a:r>
              <a:rPr lang="en-US" dirty="0" smtClean="0"/>
              <a:t>near jump: 2 or 3 bytes </a:t>
            </a:r>
            <a:endParaRPr lang="en-US" dirty="0" smtClean="0"/>
          </a:p>
          <a:p>
            <a:r>
              <a:rPr lang="en-US" dirty="0" smtClean="0"/>
              <a:t>far </a:t>
            </a:r>
            <a:r>
              <a:rPr lang="en-US" dirty="0" smtClean="0"/>
              <a:t>jump: 5 bytes </a:t>
            </a:r>
            <a:endParaRPr lang="en-US" dirty="0" smtClean="0"/>
          </a:p>
          <a:p>
            <a:r>
              <a:rPr lang="en-US" dirty="0" smtClean="0"/>
              <a:t>e</a:t>
            </a:r>
            <a:r>
              <a:rPr lang="en-US" dirty="0" smtClean="0"/>
              <a:t>. g. JMP TARGET </a:t>
            </a:r>
            <a:endParaRPr lang="en-US" dirty="0" smtClean="0"/>
          </a:p>
          <a:p>
            <a:r>
              <a:rPr lang="en-US" dirty="0" smtClean="0"/>
              <a:t>Warning</a:t>
            </a:r>
            <a:r>
              <a:rPr lang="en-US" dirty="0" smtClean="0"/>
              <a:t>: JMP FAR PTR TARGET </a:t>
            </a:r>
            <a:endParaRPr lang="en-US" dirty="0" smtClean="0"/>
          </a:p>
          <a:p>
            <a:r>
              <a:rPr lang="en-US" dirty="0" smtClean="0"/>
              <a:t>Warning</a:t>
            </a:r>
            <a:r>
              <a:rPr lang="en-US" dirty="0" smtClean="0"/>
              <a:t>: JMP SHORT TARGET </a:t>
            </a:r>
            <a:endParaRPr lang="en-US" dirty="0" smtClean="0"/>
          </a:p>
          <a:p>
            <a:r>
              <a:rPr lang="en-US" dirty="0" smtClean="0"/>
              <a:t>Pass </a:t>
            </a:r>
            <a:r>
              <a:rPr lang="en-US" dirty="0" smtClean="0"/>
              <a:t>1: reserves 3 bytes for jump instruction phase error PUBLIC, EXTRN </a:t>
            </a:r>
            <a:endParaRPr lang="en-US" dirty="0" smtClean="0"/>
          </a:p>
          <a:p>
            <a:r>
              <a:rPr lang="en-US" dirty="0" smtClean="0"/>
              <a:t>similar </a:t>
            </a:r>
            <a:r>
              <a:rPr lang="en-US" dirty="0" smtClean="0"/>
              <a:t>to EXTDEF, EXTREF in SIC 12</a:t>
            </a:r>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Advanced Assembly process</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descr="assembler translates instruction into object code"/>
          <p:cNvPicPr/>
          <p:nvPr/>
        </p:nvPicPr>
        <p:blipFill>
          <a:blip r:embed="rId2"/>
          <a:srcRect/>
          <a:stretch>
            <a:fillRect/>
          </a:stretch>
        </p:blipFill>
        <p:spPr bwMode="auto">
          <a:xfrm>
            <a:off x="952500" y="1447800"/>
            <a:ext cx="6229350" cy="47815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Advanced Assembly Process (Example)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5" name="Content Placeholder 4" descr="what the assembler does"/>
          <p:cNvPicPr>
            <a:picLocks noGrp="1"/>
          </p:cNvPicPr>
          <p:nvPr>
            <p:ph idx="1"/>
          </p:nvPr>
        </p:nvPicPr>
        <p:blipFill>
          <a:blip r:embed="rId2"/>
          <a:srcRect/>
          <a:stretch>
            <a:fillRect/>
          </a:stretch>
        </p:blipFill>
        <p:spPr bwMode="auto">
          <a:xfrm>
            <a:off x="1371600" y="1466850"/>
            <a:ext cx="9715500" cy="49720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Assembly Process</a:t>
            </a:r>
            <a:endParaRPr lang="en-US" dirty="0"/>
          </a:p>
        </p:txBody>
      </p:sp>
      <p:sp>
        <p:nvSpPr>
          <p:cNvPr id="3" name="Content Placeholder 2"/>
          <p:cNvSpPr>
            <a:spLocks noGrp="1"/>
          </p:cNvSpPr>
          <p:nvPr>
            <p:ph idx="1"/>
          </p:nvPr>
        </p:nvSpPr>
        <p:spPr>
          <a:xfrm>
            <a:off x="838200" y="1428751"/>
            <a:ext cx="10515600" cy="5200650"/>
          </a:xfrm>
        </p:spPr>
        <p:txBody>
          <a:bodyPr>
            <a:normAutofit fontScale="92500"/>
          </a:bodyPr>
          <a:lstStyle/>
          <a:p>
            <a:r>
              <a:rPr lang="en-US" b="1" dirty="0" smtClean="0"/>
              <a:t>Assembling</a:t>
            </a:r>
            <a:endParaRPr lang="en-US" dirty="0" smtClean="0"/>
          </a:p>
          <a:p>
            <a:pPr lvl="0"/>
            <a:r>
              <a:rPr lang="en-US" dirty="0" smtClean="0"/>
              <a:t>At assembly time, the assembler:</a:t>
            </a:r>
            <a:endParaRPr lang="en-US" sz="2000" dirty="0" smtClean="0"/>
          </a:p>
          <a:p>
            <a:pPr lvl="1"/>
            <a:r>
              <a:rPr lang="en-US" dirty="0" smtClean="0"/>
              <a:t>Evaluates conditional-assembly directives, assembling if the conditions are true.</a:t>
            </a:r>
            <a:endParaRPr lang="en-US" sz="1800" dirty="0" smtClean="0"/>
          </a:p>
          <a:p>
            <a:pPr lvl="1"/>
            <a:r>
              <a:rPr lang="en-US" dirty="0" smtClean="0"/>
              <a:t>Expands macros and macro functions.</a:t>
            </a:r>
            <a:endParaRPr lang="en-US" sz="1800" dirty="0" smtClean="0"/>
          </a:p>
          <a:p>
            <a:pPr lvl="1"/>
            <a:r>
              <a:rPr lang="en-US" dirty="0" smtClean="0"/>
              <a:t>Evaluates constant expressions such as </a:t>
            </a:r>
            <a:r>
              <a:rPr lang="en-US" b="1" dirty="0" smtClean="0"/>
              <a:t>MYFLAG AND 80H</a:t>
            </a:r>
            <a:r>
              <a:rPr lang="en-US" dirty="0" smtClean="0"/>
              <a:t>, substituting the calculated value for the expression.</a:t>
            </a:r>
            <a:endParaRPr lang="en-US" sz="1800" dirty="0" smtClean="0"/>
          </a:p>
          <a:p>
            <a:pPr lvl="1"/>
            <a:r>
              <a:rPr lang="en-US" dirty="0" smtClean="0"/>
              <a:t>Encodes instructions and </a:t>
            </a:r>
            <a:r>
              <a:rPr lang="en-US" dirty="0" smtClean="0"/>
              <a:t>non address </a:t>
            </a:r>
            <a:r>
              <a:rPr lang="en-US" dirty="0" smtClean="0"/>
              <a:t>operands. For example, </a:t>
            </a:r>
            <a:r>
              <a:rPr lang="en-US" b="1" dirty="0" err="1" smtClean="0"/>
              <a:t>mov</a:t>
            </a:r>
            <a:r>
              <a:rPr lang="en-US" b="1" dirty="0" smtClean="0"/>
              <a:t> </a:t>
            </a:r>
            <a:r>
              <a:rPr lang="en-US" b="1" dirty="0" err="1" smtClean="0"/>
              <a:t>cx</a:t>
            </a:r>
            <a:r>
              <a:rPr lang="en-US" b="1" dirty="0" smtClean="0"/>
              <a:t>, 13;</a:t>
            </a:r>
            <a:r>
              <a:rPr lang="en-US" dirty="0" smtClean="0"/>
              <a:t> can be </a:t>
            </a:r>
            <a:endParaRPr lang="en-US" dirty="0" smtClean="0"/>
          </a:p>
          <a:p>
            <a:pPr lvl="1">
              <a:buNone/>
            </a:pPr>
            <a:r>
              <a:rPr lang="en-US" dirty="0" smtClean="0"/>
              <a:t> </a:t>
            </a:r>
            <a:r>
              <a:rPr lang="en-US" dirty="0" smtClean="0"/>
              <a:t>   encoded </a:t>
            </a:r>
            <a:r>
              <a:rPr lang="en-US" dirty="0" smtClean="0"/>
              <a:t>at assembly time because the instruction does not access memory.</a:t>
            </a:r>
            <a:endParaRPr lang="en-US" sz="1800" dirty="0" smtClean="0"/>
          </a:p>
          <a:p>
            <a:pPr lvl="1"/>
            <a:r>
              <a:rPr lang="en-US" dirty="0" smtClean="0"/>
              <a:t>Saves memory offsets as offsets from their segments.</a:t>
            </a:r>
            <a:endParaRPr lang="en-US" sz="1800" dirty="0" smtClean="0"/>
          </a:p>
          <a:p>
            <a:pPr lvl="1"/>
            <a:r>
              <a:rPr lang="en-US" dirty="0" smtClean="0"/>
              <a:t>Places segments and segment attributes in the object file.</a:t>
            </a:r>
            <a:endParaRPr lang="en-US" sz="1800" dirty="0" smtClean="0"/>
          </a:p>
          <a:p>
            <a:pPr lvl="1"/>
            <a:r>
              <a:rPr lang="en-US" dirty="0" smtClean="0"/>
              <a:t>Saves placeholders for offsets and segments (</a:t>
            </a:r>
            <a:r>
              <a:rPr lang="en-US" dirty="0" err="1" smtClean="0"/>
              <a:t>relocatable</a:t>
            </a:r>
            <a:r>
              <a:rPr lang="en-US" dirty="0" smtClean="0"/>
              <a:t> addresses).</a:t>
            </a:r>
            <a:endParaRPr lang="en-US" sz="1800" dirty="0" smtClean="0"/>
          </a:p>
          <a:p>
            <a:pPr lvl="1"/>
            <a:r>
              <a:rPr lang="en-US" dirty="0" smtClean="0"/>
              <a:t>Outputs a listing if requested.</a:t>
            </a:r>
            <a:endParaRPr lang="en-US" sz="1800" dirty="0" smtClean="0"/>
          </a:p>
          <a:p>
            <a:r>
              <a:rPr lang="en-US" dirty="0" smtClean="0"/>
              <a:t>Passes messages (such as INCLUDELIB) directly to the linker.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2002</TotalTime>
  <Words>663</Words>
  <Application>Microsoft Office PowerPoint</Application>
  <PresentationFormat>Custom</PresentationFormat>
  <Paragraphs>110</Paragraphs>
  <Slides>14</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17" baseType="lpstr">
      <vt:lpstr>1_Office Theme</vt:lpstr>
      <vt:lpstr>Contents Slide Master</vt:lpstr>
      <vt:lpstr>CorelDRAW</vt:lpstr>
      <vt:lpstr>Slide 1</vt:lpstr>
      <vt:lpstr>Chapter-1.2 Assembler</vt:lpstr>
      <vt:lpstr>  Multi-Pass Assemblers  </vt:lpstr>
      <vt:lpstr>Multi-Pass Assemblers</vt:lpstr>
      <vt:lpstr>Multi-Pass Assemblers</vt:lpstr>
      <vt:lpstr>Multi-Pass Assemblers</vt:lpstr>
      <vt:lpstr>Advanced Assembly process</vt:lpstr>
      <vt:lpstr>Advanced Assembly Process (Example)</vt:lpstr>
      <vt:lpstr>Advanced Assembly Process</vt:lpstr>
      <vt:lpstr>Advanced Assembly Process</vt:lpstr>
      <vt:lpstr>Advanced Assembly Process</vt:lpstr>
      <vt:lpstr>Advanced Assembly Process</vt:lpstr>
      <vt:lpstr>References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cu</cp:lastModifiedBy>
  <cp:revision>261</cp:revision>
  <dcterms:created xsi:type="dcterms:W3CDTF">2019-01-09T10:33:58Z</dcterms:created>
  <dcterms:modified xsi:type="dcterms:W3CDTF">2022-07-23T09:49:42Z</dcterms:modified>
</cp:coreProperties>
</file>