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2"/>
  </p:notesMasterIdLst>
  <p:handoutMasterIdLst>
    <p:handoutMasterId r:id="rId13"/>
  </p:handoutMasterIdLst>
  <p:sldIdLst>
    <p:sldId id="277" r:id="rId3"/>
    <p:sldId id="280" r:id="rId4"/>
    <p:sldId id="327" r:id="rId5"/>
    <p:sldId id="337" r:id="rId6"/>
    <p:sldId id="336" r:id="rId7"/>
    <p:sldId id="338" r:id="rId8"/>
    <p:sldId id="340" r:id="rId9"/>
    <p:sldId id="32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58" autoAdjust="0"/>
    <p:restoredTop sz="94660"/>
  </p:normalViewPr>
  <p:slideViewPr>
    <p:cSldViewPr snapToGrid="0">
      <p:cViewPr varScale="1">
        <p:scale>
          <a:sx n="91" d="100"/>
          <a:sy n="91" d="100"/>
        </p:scale>
        <p:origin x="-444" y="-11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extLst>
      <p:ext uri="{BB962C8B-B14F-4D97-AF65-F5344CB8AC3E}">
        <p14:creationId xmlns="" xmlns:p14="http://schemas.microsoft.com/office/powerpoint/2010/main" val="313555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extLst>
      <p:ext uri="{BB962C8B-B14F-4D97-AF65-F5344CB8AC3E}">
        <p14:creationId xmlns="" xmlns:p14="http://schemas.microsoft.com/office/powerpoint/2010/main" val="260179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dflife.one/download/4588432-john-j-donovan-systems-programming-ebook-wordpress-pdf" TargetMode="External"/><Relationship Id="rId2" Type="http://schemas.openxmlformats.org/officeDocument/2006/relationships/hyperlink" Target="https://www.geeksforgeeks.org/bootstrapping-in-compiler-design/" TargetMode="External"/><Relationship Id="rId1" Type="http://schemas.openxmlformats.org/officeDocument/2006/relationships/slideLayout" Target="../slideLayouts/slideLayout2.xml"/><Relationship Id="rId4" Type="http://schemas.openxmlformats.org/officeDocument/2006/relationships/hyperlink" Target="https://dlscrib.com/download/systems-programming-and-operating-systems-by-dhamdhere_59b64cb7dc0d60182f8ceb1f_pdf" TargetMode="Externa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20"/>
          <a:ext cx="3303056" cy="3148059"/>
        </p:xfrm>
        <a:graphic>
          <a:graphicData uri="http://schemas.openxmlformats.org/presentationml/2006/ole">
            <p:oleObj spid="_x0000_s8240"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7">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pic>
        <p:nvPicPr>
          <p:cNvPr id="8232" name="Picture 40"/>
          <p:cNvPicPr>
            <a:picLocks noChangeAspect="1" noChangeArrowheads="1"/>
          </p:cNvPicPr>
          <p:nvPr/>
        </p:nvPicPr>
        <p:blipFill>
          <a:blip r:embed="rId8"/>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Chapter-1.3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Macro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t>Macro &amp; Macro Processor Introduction</a:t>
            </a:r>
          </a:p>
          <a:p>
            <a:r>
              <a:rPr lang="en-US" sz="2400" dirty="0" smtClean="0"/>
              <a:t>Macro Definition &amp; Call</a:t>
            </a:r>
          </a:p>
          <a:p>
            <a:r>
              <a:rPr lang="en-US" sz="2400" dirty="0" smtClean="0"/>
              <a:t>Macro Expansion</a:t>
            </a:r>
          </a:p>
          <a:p>
            <a:endParaRPr lang="en-US" sz="2400" dirty="0" smtClean="0"/>
          </a:p>
          <a:p>
            <a:pPr marL="0" indent="0">
              <a:buNone/>
            </a:pPr>
            <a:endParaRPr lang="en-US" sz="2400"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 xmlns:p14="http://schemas.microsoft.com/office/powerpoint/2010/main"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itchFamily="18" charset="0"/>
                <a:cs typeface="Times New Roman" pitchFamily="18" charset="0"/>
              </a:rPr>
              <a:t>What is Macro &amp; Macro processor</a:t>
            </a:r>
          </a:p>
        </p:txBody>
      </p:sp>
      <p:sp>
        <p:nvSpPr>
          <p:cNvPr id="3" name="Content Placeholder 2"/>
          <p:cNvSpPr>
            <a:spLocks noGrp="1"/>
          </p:cNvSpPr>
          <p:nvPr>
            <p:ph idx="1"/>
          </p:nvPr>
        </p:nvSpPr>
        <p:spPr/>
        <p:txBody>
          <a:bodyPr>
            <a:noAutofit/>
          </a:bodyPr>
          <a:lstStyle/>
          <a:p>
            <a:pPr>
              <a:buNone/>
            </a:pPr>
            <a:r>
              <a:rPr lang="en-US" sz="2000" b="1" dirty="0">
                <a:latin typeface="Times New Roman" pitchFamily="18" charset="0"/>
                <a:cs typeface="Times New Roman" pitchFamily="18" charset="0"/>
              </a:rPr>
              <a:t>Macro </a:t>
            </a:r>
            <a:endParaRPr lang="en-US" sz="2000" b="1"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A macro represents a commonly used group of statements in the source programming language </a:t>
            </a:r>
            <a:endParaRPr lang="en-GB"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Macro</a:t>
            </a:r>
            <a:r>
              <a:rPr lang="en-US" sz="2000" dirty="0" smtClean="0">
                <a:latin typeface="Times New Roman" pitchFamily="18" charset="0"/>
                <a:cs typeface="Times New Roman" pitchFamily="18" charset="0"/>
              </a:rPr>
              <a:t> represents a group of commonly used statements in the source programming language.</a:t>
            </a:r>
          </a:p>
          <a:p>
            <a:r>
              <a:rPr lang="en-US" sz="2000" dirty="0" smtClean="0">
                <a:latin typeface="Times New Roman" pitchFamily="18" charset="0"/>
                <a:cs typeface="Times New Roman" pitchFamily="18" charset="0"/>
              </a:rPr>
              <a:t>A Macro instruction is the notational convenience for the programmer. For every occurrence of macro the whole macro body or macro block of statements gets expanded in the main source code. Thus Macro instructions make writing code more convenient.</a:t>
            </a:r>
          </a:p>
          <a:p>
            <a:endParaRPr lang="en-GB" sz="2000" dirty="0" smtClean="0">
              <a:latin typeface="Times New Roman" pitchFamily="18" charset="0"/>
              <a:cs typeface="Times New Roman" pitchFamily="18" charset="0"/>
            </a:endParaRPr>
          </a:p>
          <a:p>
            <a:pPr marL="0" indent="0">
              <a:buNone/>
            </a:pPr>
            <a:r>
              <a:rPr lang="en-GB" sz="2000" b="1" dirty="0" smtClean="0">
                <a:latin typeface="Times New Roman" pitchFamily="18" charset="0"/>
                <a:cs typeface="Times New Roman" pitchFamily="18" charset="0"/>
              </a:rPr>
              <a:t>Macro Processor</a:t>
            </a:r>
          </a:p>
          <a:p>
            <a:pPr>
              <a:buNone/>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The macro processor replaces each macro instruction with the corresponding group of source language statement, this is </a:t>
            </a:r>
            <a:r>
              <a:rPr lang="en-GB" sz="2000" dirty="0" smtClean="0">
                <a:latin typeface="Times New Roman" pitchFamily="18" charset="0"/>
                <a:cs typeface="Times New Roman" pitchFamily="18" charset="0"/>
              </a:rPr>
              <a:t>called expanding </a:t>
            </a:r>
            <a:r>
              <a:rPr lang="en-GB" sz="2000" dirty="0">
                <a:latin typeface="Times New Roman" pitchFamily="18" charset="0"/>
                <a:cs typeface="Times New Roman" pitchFamily="18" charset="0"/>
              </a:rPr>
              <a:t>macros </a:t>
            </a:r>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The functions of a macro processor essentially involve the substitution of one group of characters or lines for another</a:t>
            </a:r>
          </a:p>
          <a:p>
            <a:pPr>
              <a:buNone/>
            </a:pP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endParaRPr lang="en-US" sz="2000" b="1"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Macro Processor</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fontAlgn="base">
              <a:buNone/>
            </a:pPr>
            <a:r>
              <a:rPr lang="en-US" sz="2000" b="1" dirty="0" smtClean="0">
                <a:latin typeface="Times New Roman" pitchFamily="18" charset="0"/>
                <a:cs typeface="Times New Roman" pitchFamily="18" charset="0"/>
              </a:rPr>
              <a:t>  Salient features of Macro Processor:</a:t>
            </a:r>
            <a:r>
              <a:rPr lang="en-US" sz="2000" dirty="0" smtClean="0">
                <a:latin typeface="Times New Roman" pitchFamily="18" charset="0"/>
                <a:cs typeface="Times New Roman" pitchFamily="18" charset="0"/>
              </a:rPr>
              <a:t> </a:t>
            </a:r>
          </a:p>
          <a:p>
            <a:pPr fontAlgn="base"/>
            <a:r>
              <a:rPr lang="en-US" sz="2000" dirty="0" smtClean="0">
                <a:latin typeface="Times New Roman" pitchFamily="18" charset="0"/>
                <a:cs typeface="Times New Roman" pitchFamily="18" charset="0"/>
              </a:rPr>
              <a:t>Macro Processor replaces each macro instruction with the corresponding group of source language statements. This is known as the expansion of macros.</a:t>
            </a:r>
          </a:p>
          <a:p>
            <a:pPr fontAlgn="base"/>
            <a:r>
              <a:rPr lang="en-US" sz="2000" dirty="0" smtClean="0">
                <a:latin typeface="Times New Roman" pitchFamily="18" charset="0"/>
                <a:cs typeface="Times New Roman" pitchFamily="18" charset="0"/>
              </a:rPr>
              <a:t>Using Macro instructions programmer can leave the mechanical details to be handled by the macro processor.</a:t>
            </a:r>
          </a:p>
          <a:p>
            <a:pPr fontAlgn="base"/>
            <a:r>
              <a:rPr lang="en-US" sz="2000" dirty="0" smtClean="0">
                <a:latin typeface="Times New Roman" pitchFamily="18" charset="0"/>
                <a:cs typeface="Times New Roman" pitchFamily="18" charset="0"/>
              </a:rPr>
              <a:t>Macro Processor designs are not directly related to the computer architecture on which it runs.</a:t>
            </a:r>
          </a:p>
          <a:p>
            <a:pPr fontAlgn="base"/>
            <a:r>
              <a:rPr lang="en-US" sz="2000" dirty="0" smtClean="0">
                <a:latin typeface="Times New Roman" pitchFamily="18" charset="0"/>
                <a:cs typeface="Times New Roman" pitchFamily="18" charset="0"/>
              </a:rPr>
              <a:t>Macro Processor involves definition, invocation, and expansion.</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Times New Roman" pitchFamily="18" charset="0"/>
                <a:cs typeface="Times New Roman" pitchFamily="18" charset="0"/>
              </a:rPr>
              <a:t>Macro Definition ,call &amp; expansion </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GB" sz="1800" dirty="0">
                <a:latin typeface="Times New Roman" panose="02020603050405020304" pitchFamily="18" charset="0"/>
                <a:cs typeface="Times New Roman" panose="02020603050405020304" pitchFamily="18" charset="0"/>
              </a:rPr>
              <a:t> The MACRO statement identifies the beginning of a macro </a:t>
            </a:r>
            <a:r>
              <a:rPr lang="en-GB" sz="1800" dirty="0" smtClean="0">
                <a:latin typeface="Times New Roman" panose="02020603050405020304" pitchFamily="18" charset="0"/>
                <a:cs typeface="Times New Roman" panose="02020603050405020304" pitchFamily="18" charset="0"/>
              </a:rPr>
              <a:t>definition</a:t>
            </a:r>
          </a:p>
          <a:p>
            <a:pPr algn="just"/>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symbol in the label field is the name of the </a:t>
            </a:r>
            <a:r>
              <a:rPr lang="en-GB" sz="1800" dirty="0" smtClean="0">
                <a:latin typeface="Times New Roman" panose="02020603050405020304" pitchFamily="18" charset="0"/>
                <a:cs typeface="Times New Roman" panose="02020603050405020304" pitchFamily="18" charset="0"/>
              </a:rPr>
              <a:t>instruction</a:t>
            </a:r>
          </a:p>
          <a:p>
            <a:pPr algn="just">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The entries in the operand field identify the parameter of the macro </a:t>
            </a:r>
            <a:r>
              <a:rPr lang="en-GB" sz="1800" dirty="0" smtClean="0">
                <a:latin typeface="Times New Roman" panose="02020603050405020304" pitchFamily="18" charset="0"/>
                <a:cs typeface="Times New Roman" panose="02020603050405020304" pitchFamily="18" charset="0"/>
              </a:rPr>
              <a:t>instruction</a:t>
            </a:r>
          </a:p>
          <a:p>
            <a:pPr marL="0" indent="0" algn="just">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Each parameter begins with the character &amp; </a:t>
            </a:r>
            <a:endParaRPr lang="en-GB" sz="1800" dirty="0" smtClean="0">
              <a:latin typeface="Times New Roman" panose="02020603050405020304" pitchFamily="18" charset="0"/>
              <a:cs typeface="Times New Roman" panose="02020603050405020304" pitchFamily="18" charset="0"/>
            </a:endParaRPr>
          </a:p>
          <a:p>
            <a:pPr marL="0" indent="0" algn="just">
              <a:buNone/>
            </a:pPr>
            <a:r>
              <a:rPr lang="en-GB" sz="1800" dirty="0" smtClean="0">
                <a:latin typeface="Times New Roman" panose="02020603050405020304" pitchFamily="18" charset="0"/>
                <a:cs typeface="Times New Roman" panose="02020603050405020304" pitchFamily="18" charset="0"/>
              </a:rPr>
              <a:t> • </a:t>
            </a:r>
            <a:r>
              <a:rPr lang="en-GB" sz="1800" dirty="0">
                <a:latin typeface="Times New Roman" panose="02020603050405020304" pitchFamily="18" charset="0"/>
                <a:cs typeface="Times New Roman" panose="02020603050405020304" pitchFamily="18" charset="0"/>
              </a:rPr>
              <a:t>The MEND assembler directive marks the end of the macro definition </a:t>
            </a:r>
            <a:endParaRPr lang="en-GB" sz="1800" dirty="0" smtClean="0">
              <a:latin typeface="Times New Roman" panose="02020603050405020304" pitchFamily="18" charset="0"/>
              <a:cs typeface="Times New Roman" panose="02020603050405020304" pitchFamily="18" charset="0"/>
            </a:endParaRPr>
          </a:p>
          <a:p>
            <a:pPr marL="0" indent="0" algn="just">
              <a:buNone/>
            </a:pPr>
            <a:r>
              <a:rPr lang="en-GB" sz="1800" dirty="0" smtClean="0">
                <a:latin typeface="Times New Roman" panose="02020603050405020304" pitchFamily="18" charset="0"/>
                <a:cs typeface="Times New Roman" panose="02020603050405020304" pitchFamily="18" charset="0"/>
              </a:rPr>
              <a:t> • </a:t>
            </a:r>
            <a:r>
              <a:rPr lang="en-GB" sz="1800" dirty="0">
                <a:latin typeface="Times New Roman" panose="02020603050405020304" pitchFamily="18" charset="0"/>
                <a:cs typeface="Times New Roman" panose="02020603050405020304" pitchFamily="18" charset="0"/>
              </a:rPr>
              <a:t>A macro invocation statement gives the name of the macro instruction being invoked and the arguments to be used in expanding the </a:t>
            </a:r>
            <a:r>
              <a:rPr lang="en-GB" sz="1800" dirty="0" smtClean="0">
                <a:latin typeface="Times New Roman" panose="02020603050405020304" pitchFamily="18" charset="0"/>
                <a:cs typeface="Times New Roman" panose="02020603050405020304" pitchFamily="18" charset="0"/>
              </a:rPr>
              <a:t>macro.</a:t>
            </a:r>
            <a:endParaRPr lang="en-US" sz="1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Macro Definition ,call &amp; expansion (Contd..)</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fontAlgn="base"/>
            <a:r>
              <a:rPr lang="en-US" sz="2000" b="1" dirty="0" smtClean="0"/>
              <a:t>Macro Definition and Expansion:</a:t>
            </a:r>
            <a:r>
              <a:rPr lang="en-US" sz="2000" dirty="0" smtClean="0"/>
              <a:t> </a:t>
            </a:r>
          </a:p>
          <a:p>
            <a:pPr>
              <a:buNone/>
            </a:pPr>
            <a:r>
              <a:rPr lang="en-US" sz="2000" b="1" dirty="0" smtClean="0"/>
              <a:t> Line		Label		</a:t>
            </a:r>
            <a:r>
              <a:rPr lang="en-US" sz="2000" b="1" dirty="0" err="1" smtClean="0"/>
              <a:t>Opcode</a:t>
            </a:r>
            <a:r>
              <a:rPr lang="en-US" sz="2000" b="1" dirty="0" smtClean="0"/>
              <a:t>   </a:t>
            </a:r>
            <a:r>
              <a:rPr lang="en-US" sz="2000" b="1" dirty="0" smtClean="0"/>
              <a:t>	</a:t>
            </a:r>
            <a:r>
              <a:rPr lang="en-US" sz="2000" b="1" dirty="0" smtClean="0"/>
              <a:t>                Operand </a:t>
            </a:r>
            <a:endParaRPr lang="en-US" sz="2000" b="1" dirty="0" smtClean="0"/>
          </a:p>
          <a:p>
            <a:pPr>
              <a:buNone/>
            </a:pPr>
            <a:r>
              <a:rPr lang="en-US" sz="2000" b="1" dirty="0" smtClean="0"/>
              <a:t>    </a:t>
            </a:r>
            <a:r>
              <a:rPr lang="en-US" sz="2000" dirty="0" smtClean="0"/>
              <a:t>5             </a:t>
            </a:r>
            <a:r>
              <a:rPr lang="en-US" sz="2000" dirty="0" smtClean="0"/>
              <a:t>             </a:t>
            </a:r>
            <a:r>
              <a:rPr lang="en-US" sz="2000" dirty="0" smtClean="0"/>
              <a:t>COPY		 START	</a:t>
            </a:r>
            <a:r>
              <a:rPr lang="en-US" sz="2000" dirty="0" smtClean="0"/>
              <a:t>                     </a:t>
            </a:r>
            <a:r>
              <a:rPr lang="en-US" sz="2000" dirty="0" smtClean="0"/>
              <a:t>0 </a:t>
            </a:r>
          </a:p>
          <a:p>
            <a:pPr>
              <a:buNone/>
            </a:pPr>
            <a:r>
              <a:rPr lang="en-US" sz="2000" dirty="0" smtClean="0"/>
              <a:t>   10 	       </a:t>
            </a:r>
            <a:r>
              <a:rPr lang="en-US" sz="2000" dirty="0" smtClean="0"/>
              <a:t>        </a:t>
            </a:r>
            <a:r>
              <a:rPr lang="en-US" sz="2000" dirty="0" smtClean="0"/>
              <a:t>RDBUFF	           </a:t>
            </a:r>
            <a:r>
              <a:rPr lang="en-US" sz="2000" dirty="0" smtClean="0"/>
              <a:t>    MACRO </a:t>
            </a:r>
            <a:r>
              <a:rPr lang="en-US" sz="2000" dirty="0" smtClean="0"/>
              <a:t>	</a:t>
            </a:r>
            <a:r>
              <a:rPr lang="en-US" sz="2000" dirty="0" smtClean="0"/>
              <a:t>                   &amp;</a:t>
            </a:r>
            <a:r>
              <a:rPr lang="en-US" sz="2000" dirty="0" smtClean="0"/>
              <a:t>INDEV, &amp;BUFADR </a:t>
            </a:r>
          </a:p>
          <a:p>
            <a:pPr>
              <a:buNone/>
            </a:pPr>
            <a:r>
              <a:rPr lang="en-US" sz="2000" dirty="0" smtClean="0"/>
              <a:t>   15 </a:t>
            </a:r>
          </a:p>
          <a:p>
            <a:pPr>
              <a:buNone/>
            </a:pPr>
            <a:r>
              <a:rPr lang="en-US" sz="2000" dirty="0" smtClean="0"/>
              <a:t>    . . </a:t>
            </a:r>
          </a:p>
          <a:p>
            <a:pPr>
              <a:buNone/>
            </a:pPr>
            <a:r>
              <a:rPr lang="en-US" sz="2000" dirty="0" smtClean="0"/>
              <a:t>  90 </a:t>
            </a:r>
            <a:endParaRPr lang="en-US" sz="2000" dirty="0" smtClean="0"/>
          </a:p>
          <a:p>
            <a:pPr>
              <a:buNone/>
            </a:pPr>
            <a:r>
              <a:rPr lang="en-US" sz="2000" dirty="0" smtClean="0"/>
              <a:t>  95 </a:t>
            </a:r>
            <a:r>
              <a:rPr lang="en-US" sz="2000" dirty="0" smtClean="0"/>
              <a:t>				</a:t>
            </a:r>
            <a:r>
              <a:rPr lang="en-US" sz="2000" dirty="0" smtClean="0"/>
              <a:t>MEND</a:t>
            </a:r>
          </a:p>
          <a:p>
            <a:pPr fontAlgn="base"/>
            <a:r>
              <a:rPr lang="en-US" sz="2000" b="1" dirty="0" smtClean="0"/>
              <a:t>Line 10:</a:t>
            </a:r>
            <a:r>
              <a:rPr lang="en-US" sz="2000" dirty="0" smtClean="0"/>
              <a:t> </a:t>
            </a:r>
            <a:br>
              <a:rPr lang="en-US" sz="2000" dirty="0" smtClean="0"/>
            </a:br>
            <a:r>
              <a:rPr lang="en-US" sz="2000" dirty="0" smtClean="0"/>
              <a:t>RDBUFF (Read Buffer) in the Label part is the name of the Macro or definition of the Macro. &amp;INDEV and &amp;BUFADR are the parameters present in the Operand part. Each parameter begins with the character &amp;. </a:t>
            </a:r>
          </a:p>
          <a:p>
            <a:pPr fontAlgn="base"/>
            <a:r>
              <a:rPr lang="en-US" sz="2000" b="1" dirty="0" smtClean="0"/>
              <a:t>Line 15 – Line 90:</a:t>
            </a:r>
            <a:r>
              <a:rPr lang="en-US" sz="2000" dirty="0" smtClean="0"/>
              <a:t> </a:t>
            </a:r>
            <a:br>
              <a:rPr lang="en-US" sz="2000" dirty="0" smtClean="0"/>
            </a:br>
            <a:r>
              <a:rPr lang="en-US" sz="2000" dirty="0" smtClean="0"/>
              <a:t>From Line 15 to Line 90 Macro Body is present. Macro directives are the statements that make up the body of the macro definition. </a:t>
            </a:r>
            <a:endParaRPr lang="en-US" sz="2000" dirty="0" smtClean="0"/>
          </a:p>
          <a:p>
            <a:pPr fontAlgn="base"/>
            <a:r>
              <a:rPr lang="en-US" sz="2000" b="1" dirty="0" smtClean="0"/>
              <a:t>Line 95:</a:t>
            </a:r>
            <a:r>
              <a:rPr lang="en-US" sz="2000" dirty="0" smtClean="0"/>
              <a:t> </a:t>
            </a:r>
            <a:br>
              <a:rPr lang="en-US" sz="2000" dirty="0" smtClean="0"/>
            </a:br>
            <a:r>
              <a:rPr lang="en-US" sz="2000" dirty="0" smtClean="0"/>
              <a:t>MEND is the assembler directive that means the end of the macro definition. </a:t>
            </a:r>
          </a:p>
          <a:p>
            <a:pPr fontAlgn="base"/>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Macro Invocation:</a:t>
            </a:r>
            <a:r>
              <a:rPr lang="en-US" sz="32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b="1" dirty="0" smtClean="0"/>
              <a:t>	</a:t>
            </a:r>
            <a:r>
              <a:rPr lang="en-US" sz="2200" b="1" dirty="0" smtClean="0">
                <a:latin typeface="Times New Roman" pitchFamily="18" charset="0"/>
                <a:cs typeface="Times New Roman" pitchFamily="18" charset="0"/>
              </a:rPr>
              <a:t>Line		 Label 		</a:t>
            </a:r>
            <a:r>
              <a:rPr lang="en-US" sz="2200" b="1" dirty="0" err="1" smtClean="0">
                <a:latin typeface="Times New Roman" pitchFamily="18" charset="0"/>
                <a:cs typeface="Times New Roman" pitchFamily="18" charset="0"/>
              </a:rPr>
              <a:t>Opcode</a:t>
            </a:r>
            <a:r>
              <a:rPr lang="en-US" sz="2200" b="1" dirty="0" smtClean="0">
                <a:latin typeface="Times New Roman" pitchFamily="18" charset="0"/>
                <a:cs typeface="Times New Roman" pitchFamily="18" charset="0"/>
              </a:rPr>
              <a:t> 	Operand </a:t>
            </a:r>
          </a:p>
          <a:p>
            <a:pPr fontAlgn="base">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180             FIRST		STL 		  RETADR </a:t>
            </a:r>
          </a:p>
          <a:p>
            <a:pPr fontAlgn="base">
              <a:buNone/>
            </a:pPr>
            <a:r>
              <a:rPr lang="en-US" sz="2200" dirty="0" smtClean="0">
                <a:latin typeface="Times New Roman" pitchFamily="18" charset="0"/>
                <a:cs typeface="Times New Roman" pitchFamily="18" charset="0"/>
              </a:rPr>
              <a:t>   190 	         CLOOP 	          RDBUFF F1, BUFFER </a:t>
            </a:r>
          </a:p>
          <a:p>
            <a:pPr fontAlgn="base">
              <a:buNone/>
            </a:pPr>
            <a:r>
              <a:rPr lang="en-US" sz="2200" dirty="0" smtClean="0">
                <a:latin typeface="Times New Roman" pitchFamily="18" charset="0"/>
                <a:cs typeface="Times New Roman" pitchFamily="18" charset="0"/>
              </a:rPr>
              <a:t>   15 </a:t>
            </a:r>
          </a:p>
          <a:p>
            <a:pPr fontAlgn="base">
              <a:buNone/>
            </a:pPr>
            <a:r>
              <a:rPr lang="en-US" sz="2200" dirty="0" smtClean="0">
                <a:latin typeface="Times New Roman" pitchFamily="18" charset="0"/>
                <a:cs typeface="Times New Roman" pitchFamily="18" charset="0"/>
              </a:rPr>
              <a:t>    . . </a:t>
            </a:r>
          </a:p>
          <a:p>
            <a:pPr fontAlgn="base">
              <a:buNone/>
            </a:pPr>
            <a:r>
              <a:rPr lang="en-US" sz="2200" dirty="0" smtClean="0">
                <a:latin typeface="Times New Roman" pitchFamily="18" charset="0"/>
                <a:cs typeface="Times New Roman" pitchFamily="18" charset="0"/>
              </a:rPr>
              <a:t>   255             END                   FIRST </a:t>
            </a:r>
          </a:p>
          <a:p>
            <a:pPr fontAlgn="base">
              <a:buNone/>
            </a:pPr>
            <a:r>
              <a:rPr lang="en-US" sz="2200" b="1" dirty="0" smtClean="0">
                <a:latin typeface="Times New Roman" pitchFamily="18" charset="0"/>
                <a:cs typeface="Times New Roman" pitchFamily="18" charset="0"/>
              </a:rPr>
              <a:t>   Line 190:</a:t>
            </a: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RDBUFF is the Macro invocation or Macro Call that gives the name of the macro instruction being invoked and F1, BUFFER are the arguments to be used in expanding the macro. The statement that form the expansion of a macro are generated each time the macro is invoked.</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3"/>
              </a:rPr>
              <a:t>John J Donovan Systems Programming </a:t>
            </a:r>
            <a:r>
              <a:rPr lang="en-US" dirty="0" err="1" smtClean="0">
                <a:hlinkClick r:id="rId3"/>
              </a:rPr>
              <a:t>Ebook</a:t>
            </a:r>
            <a:r>
              <a:rPr lang="en-US" dirty="0" smtClean="0">
                <a:hlinkClick r:id="rId3"/>
              </a:rPr>
              <a:t> </a:t>
            </a:r>
            <a:r>
              <a:rPr lang="en-US" dirty="0" err="1" smtClean="0">
                <a:hlinkClick r:id="rId3"/>
              </a:rPr>
              <a:t>Wordpress</a:t>
            </a:r>
            <a:r>
              <a:rPr lang="en-US" dirty="0" smtClean="0">
                <a:hlinkClick r:id="rId3"/>
              </a:rPr>
              <a:t> (</a:t>
            </a:r>
            <a:r>
              <a:rPr lang="en-US" dirty="0" err="1" smtClean="0">
                <a:hlinkClick r:id="rId3"/>
              </a:rPr>
              <a:t>pdflife.one</a:t>
            </a:r>
            <a:r>
              <a:rPr lang="en-US" dirty="0" smtClean="0">
                <a:hlinkClick r:id="rId3"/>
              </a:rPr>
              <a:t>)</a:t>
            </a:r>
            <a:endParaRPr lang="en-US" dirty="0" smtClean="0"/>
          </a:p>
          <a:p>
            <a:endParaRPr lang="en-US" dirty="0" smtClean="0"/>
          </a:p>
          <a:p>
            <a:r>
              <a:rPr lang="en-US" dirty="0" smtClean="0">
                <a:hlinkClick r:id="rId4"/>
              </a:rPr>
              <a:t> [PDF] Systems Programming and Operating Systems by </a:t>
            </a:r>
            <a:r>
              <a:rPr lang="en-US" dirty="0" err="1" smtClean="0">
                <a:hlinkClick r:id="rId4"/>
              </a:rPr>
              <a:t>Dhamdhere</a:t>
            </a:r>
            <a:r>
              <a:rPr lang="en-US" dirty="0" smtClean="0">
                <a:hlinkClick r:id="rId4"/>
              </a:rPr>
              <a:t> - Free Download PDF      (dlscrib.com)</a:t>
            </a:r>
            <a:endParaRPr lang="en-US" b="1" dirty="0" smtClean="0">
              <a:latin typeface="Times New Roman" panose="02020603050405020304" pitchFamily="18" charset="0"/>
              <a:cs typeface="Times New Roman" panose="02020603050405020304" pitchFamily="18" charset="0"/>
            </a:endParaRPr>
          </a:p>
          <a:p>
            <a:pPr marL="342900" indent="-342900"/>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4059142145"/>
                </p:ext>
              </p:extLst>
            </p:nvPr>
          </p:nvGraphicFramePr>
          <p:xfrm>
            <a:off x="100420" y="236973"/>
            <a:ext cx="183878" cy="183422"/>
          </p:xfrm>
          <a:graphic>
            <a:graphicData uri="http://schemas.openxmlformats.org/presentationml/2006/ole">
              <p:oleObj spid="_x0000_s9243"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 xmlns:p14="http://schemas.microsoft.com/office/powerpoint/2010/main" val="2656501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2143</TotalTime>
  <Words>147</Words>
  <Application>Microsoft Office PowerPoint</Application>
  <PresentationFormat>Custom</PresentationFormat>
  <Paragraphs>78</Paragraphs>
  <Slides>9</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1_Office Theme</vt:lpstr>
      <vt:lpstr>Contents Slide Master</vt:lpstr>
      <vt:lpstr>CorelDRAW</vt:lpstr>
      <vt:lpstr>Slide 1</vt:lpstr>
      <vt:lpstr>Chapter-1.3 Macro</vt:lpstr>
      <vt:lpstr>What is Macro &amp; Macro processor</vt:lpstr>
      <vt:lpstr>Macro Processor </vt:lpstr>
      <vt:lpstr>Macro Definition ,call &amp; expansion </vt:lpstr>
      <vt:lpstr>Macro Definition ,call &amp; expansion (Contd..)</vt:lpstr>
      <vt:lpstr>Macro Invocation:  </vt:lpstr>
      <vt:lpstr>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student</cp:lastModifiedBy>
  <cp:revision>250</cp:revision>
  <dcterms:created xsi:type="dcterms:W3CDTF">2019-01-09T10:33:58Z</dcterms:created>
  <dcterms:modified xsi:type="dcterms:W3CDTF">2022-08-16T08:45:36Z</dcterms:modified>
</cp:coreProperties>
</file>