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0"/>
  </p:notesMasterIdLst>
  <p:handoutMasterIdLst>
    <p:handoutMasterId r:id="rId11"/>
  </p:handoutMasterIdLst>
  <p:sldIdLst>
    <p:sldId id="277" r:id="rId3"/>
    <p:sldId id="280" r:id="rId4"/>
    <p:sldId id="327" r:id="rId5"/>
    <p:sldId id="336" r:id="rId6"/>
    <p:sldId id="337" r:id="rId7"/>
    <p:sldId id="328" r:id="rId8"/>
    <p:sldId id="27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8137"/>
    <a:srgbClr val="BC8F00"/>
    <a:srgbClr val="860000"/>
    <a:srgbClr val="00B0F0"/>
    <a:srgbClr val="1B3F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58" autoAdjust="0"/>
    <p:restoredTop sz="94660"/>
  </p:normalViewPr>
  <p:slideViewPr>
    <p:cSldViewPr snapToGrid="0">
      <p:cViewPr varScale="1">
        <p:scale>
          <a:sx n="91" d="100"/>
          <a:sy n="91" d="100"/>
        </p:scale>
        <p:origin x="-444" y="-114"/>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xmlns="" val="3135557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xmlns="" val="2601793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dflife.one/download/4588432-john-j-donovan-systems-programming-ebook-wordpress-pdf" TargetMode="External"/><Relationship Id="rId2" Type="http://schemas.openxmlformats.org/officeDocument/2006/relationships/hyperlink" Target="https://www.geeksforgeeks.org/bootstrapping-in-compiler-design/" TargetMode="External"/><Relationship Id="rId1" Type="http://schemas.openxmlformats.org/officeDocument/2006/relationships/slideLayout" Target="../slideLayouts/slideLayout2.xml"/><Relationship Id="rId4" Type="http://schemas.openxmlformats.org/officeDocument/2006/relationships/hyperlink" Target="https://dlscrib.com/download/systems-programming-and-operating-systems-by-dhamdhere_59b64cb7dc0d60182f8ceb1f_pdf" TargetMode="Externa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xmlns="" val="689304721"/>
              </p:ext>
            </p:extLst>
          </p:nvPr>
        </p:nvGraphicFramePr>
        <p:xfrm>
          <a:off x="76788" y="3121720"/>
          <a:ext cx="3303056" cy="3148059"/>
        </p:xfrm>
        <a:graphic>
          <a:graphicData uri="http://schemas.openxmlformats.org/presentationml/2006/ole">
            <p:oleObj spid="_x0000_s8236" name="CorelDRAW" r:id="rId4"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xmlns="">
                  <a14:imgLayer r:embed="rId7">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a:t>
            </a:r>
            <a:r>
              <a:rPr lang="en-US" sz="2000" b="1" dirty="0" smtClean="0">
                <a:solidFill>
                  <a:prstClr val="black">
                    <a:lumMod val="65000"/>
                    <a:lumOff val="35000"/>
                  </a:prstClr>
                </a:solidFill>
                <a:latin typeface="Casper" panose="02000506000000020004" pitchFamily="2" charset="0"/>
                <a:ea typeface="Karla" pitchFamily="2" charset="0"/>
                <a:cs typeface="Karla" pitchFamily="2" charset="0"/>
              </a:rPr>
              <a:t>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smtClean="0"/>
              <a:t> </a:t>
            </a:r>
            <a:endParaRPr lang="en-US" dirty="0"/>
          </a:p>
        </p:txBody>
      </p:sp>
      <p:sp>
        <p:nvSpPr>
          <p:cNvPr id="26" name="TextBox 25"/>
          <p:cNvSpPr txBox="1">
            <a:spLocks noChangeArrowheads="1"/>
          </p:cNvSpPr>
          <p:nvPr/>
        </p:nvSpPr>
        <p:spPr bwMode="auto">
          <a:xfrm>
            <a:off x="2127857" y="2051945"/>
            <a:ext cx="9063318" cy="5475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OF COMPUTER SCIENCE &amp;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CST-281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Rectangle 15"/>
          <p:cNvSpPr/>
          <p:nvPr/>
        </p:nvSpPr>
        <p:spPr>
          <a:xfrm>
            <a:off x="8513890" y="242054"/>
            <a:ext cx="3302379" cy="369332"/>
          </a:xfrm>
          <a:prstGeom prst="rect">
            <a:avLst/>
          </a:prstGeom>
        </p:spPr>
        <p:txBody>
          <a:bodyPr wrap="none">
            <a:spAutoFit/>
          </a:bodyPr>
          <a:lstStyle/>
          <a:p>
            <a:r>
              <a:rPr lang="en-US" dirty="0" smtClean="0"/>
              <a:t>Department of Computer Science</a:t>
            </a:r>
            <a:endParaRPr lang="en-US" dirty="0"/>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43" y="6120884"/>
            <a:ext cx="3627257" cy="369332"/>
          </a:xfrm>
          <a:prstGeom prst="rect">
            <a:avLst/>
          </a:prstGeom>
        </p:spPr>
        <p:txBody>
          <a:bodyPr wrap="square">
            <a:spAutoFit/>
          </a:bodyPr>
          <a:lstStyle/>
          <a:p>
            <a:r>
              <a:rPr lang="en-US" b="1" dirty="0" smtClean="0"/>
              <a:t>Compilers</a:t>
            </a:r>
            <a:endParaRPr lang="en-US" dirty="0"/>
          </a:p>
        </p:txBody>
      </p:sp>
      <p:pic>
        <p:nvPicPr>
          <p:cNvPr id="8232" name="Picture 40"/>
          <p:cNvPicPr>
            <a:picLocks noChangeAspect="1" noChangeArrowheads="1"/>
          </p:cNvPicPr>
          <p:nvPr/>
        </p:nvPicPr>
        <p:blipFill>
          <a:blip r:embed="rId8"/>
          <a:srcRect/>
          <a:stretch>
            <a:fillRect/>
          </a:stretch>
        </p:blipFill>
        <p:spPr bwMode="auto">
          <a:xfrm>
            <a:off x="0" y="0"/>
            <a:ext cx="12192000" cy="6858000"/>
          </a:xfrm>
          <a:prstGeom prst="rect">
            <a:avLst/>
          </a:prstGeom>
          <a:noFill/>
          <a:ln w="9525">
            <a:noFill/>
            <a:miter lim="800000"/>
            <a:headEnd/>
            <a:tailEnd/>
          </a:ln>
          <a:effectLst/>
        </p:spPr>
      </p:pic>
    </p:spTree>
    <p:extLst>
      <p:ext uri="{BB962C8B-B14F-4D97-AF65-F5344CB8AC3E}">
        <p14:creationId xmlns:p14="http://schemas.microsoft.com/office/powerpoint/2010/main" xmlns="" val="456502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dirty="0" smtClean="0">
                <a:latin typeface="Times New Roman" pitchFamily="18" charset="0"/>
                <a:cs typeface="Times New Roman" pitchFamily="18" charset="0"/>
              </a:rPr>
              <a:t>Chapter-1.2</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Macro</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t>Nested Macro </a:t>
            </a:r>
            <a:r>
              <a:rPr lang="en-US" sz="2400" dirty="0" smtClean="0"/>
              <a:t>Calls</a:t>
            </a:r>
          </a:p>
          <a:p>
            <a:r>
              <a:rPr lang="en-US" sz="2400" dirty="0" smtClean="0"/>
              <a:t> </a:t>
            </a:r>
            <a:r>
              <a:rPr lang="en-US" sz="2400" dirty="0" smtClean="0"/>
              <a:t>Advanced </a:t>
            </a:r>
            <a:r>
              <a:rPr lang="en-US" sz="2400" dirty="0" smtClean="0"/>
              <a:t>Macro Facilities</a:t>
            </a:r>
          </a:p>
          <a:p>
            <a:r>
              <a:rPr lang="en-US" sz="2400" dirty="0" smtClean="0"/>
              <a:t>Design </a:t>
            </a:r>
            <a:r>
              <a:rPr lang="en-US" sz="2400" dirty="0" smtClean="0"/>
              <a:t>Of a </a:t>
            </a:r>
            <a:r>
              <a:rPr lang="en-US" sz="2400" dirty="0" smtClean="0"/>
              <a:t>Macro Preprocessor</a:t>
            </a:r>
            <a:endParaRPr lang="en-US" sz="2400" dirty="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07720" y="39084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44370"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xmlns="" val="823702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Nested Macro Calls</a:t>
            </a:r>
          </a:p>
        </p:txBody>
      </p:sp>
      <p:sp>
        <p:nvSpPr>
          <p:cNvPr id="3" name="Content Placeholder 2"/>
          <p:cNvSpPr>
            <a:spLocks noGrp="1"/>
          </p:cNvSpPr>
          <p:nvPr>
            <p:ph idx="1"/>
          </p:nvPr>
        </p:nvSpPr>
        <p:spPr/>
        <p:txBody>
          <a:bodyPr>
            <a:normAutofit/>
          </a:bodyPr>
          <a:lstStyle/>
          <a:p>
            <a:pPr>
              <a:buNone/>
            </a:pPr>
            <a:r>
              <a:rPr lang="en-US" sz="1800" b="1" u="sng" dirty="0" smtClean="0"/>
              <a:t> </a:t>
            </a:r>
            <a:r>
              <a:rPr lang="en-US" sz="1800" b="1" u="sng" dirty="0" smtClean="0"/>
              <a:t>Nested Macro Definitions</a:t>
            </a:r>
            <a:endParaRPr lang="en-US" sz="1800" dirty="0" smtClean="0"/>
          </a:p>
          <a:p>
            <a:pPr>
              <a:buNone/>
            </a:pPr>
            <a:r>
              <a:rPr lang="en-US" sz="1800" dirty="0" smtClean="0"/>
              <a:t>A macro body may also contain further macro definitions. However, these nested macro definitions aren't valid until the enclosing macro has been expanded! That means, the enclosing macro must have been called, before the nested macros can be called.</a:t>
            </a:r>
          </a:p>
          <a:p>
            <a:pPr>
              <a:buNone/>
            </a:pPr>
            <a:r>
              <a:rPr lang="en-US" sz="1800" b="1" dirty="0" smtClean="0"/>
              <a:t>Example </a:t>
            </a:r>
            <a:r>
              <a:rPr lang="en-US" sz="1800" b="1" dirty="0" smtClean="0"/>
              <a:t>1:</a:t>
            </a:r>
            <a:endParaRPr lang="en-US" sz="1800" dirty="0" smtClean="0"/>
          </a:p>
          <a:p>
            <a:r>
              <a:rPr lang="en-US" sz="1800" dirty="0" smtClean="0"/>
              <a:t>A macro, which can be used to define macros with arbitrary names, may look as follows: </a:t>
            </a:r>
            <a:endParaRPr lang="en-US" sz="1800" dirty="0" smtClean="0"/>
          </a:p>
          <a:p>
            <a:pPr>
              <a:buNone/>
            </a:pPr>
            <a:r>
              <a:rPr lang="en-US" sz="1800" dirty="0" smtClean="0"/>
              <a:t>DEFINE </a:t>
            </a:r>
            <a:r>
              <a:rPr lang="en-US" sz="1800" dirty="0" smtClean="0"/>
              <a:t>MACRO MACNAME </a:t>
            </a:r>
            <a:endParaRPr lang="en-US" sz="1800" dirty="0" smtClean="0"/>
          </a:p>
          <a:p>
            <a:pPr>
              <a:buNone/>
            </a:pPr>
            <a:r>
              <a:rPr lang="en-US" sz="1800" dirty="0" smtClean="0"/>
              <a:t>MACNAME </a:t>
            </a:r>
            <a:r>
              <a:rPr lang="en-US" sz="1800" dirty="0" smtClean="0"/>
              <a:t>MACRO </a:t>
            </a:r>
            <a:endParaRPr lang="en-US" sz="1800" dirty="0" smtClean="0"/>
          </a:p>
          <a:p>
            <a:pPr>
              <a:buNone/>
            </a:pPr>
            <a:r>
              <a:rPr lang="en-US" sz="1800" dirty="0" smtClean="0"/>
              <a:t>DB </a:t>
            </a:r>
            <a:r>
              <a:rPr lang="en-US" sz="1800" dirty="0" smtClean="0"/>
              <a:t>'I am the macro &amp;MACNAME</a:t>
            </a:r>
            <a:r>
              <a:rPr lang="en-US" sz="1800" dirty="0" smtClean="0"/>
              <a:t>.‘</a:t>
            </a:r>
          </a:p>
          <a:p>
            <a:pPr>
              <a:buNone/>
            </a:pPr>
            <a:r>
              <a:rPr lang="en-US" sz="1800" dirty="0" smtClean="0"/>
              <a:t> </a:t>
            </a:r>
            <a:r>
              <a:rPr lang="en-US" sz="1800" dirty="0" smtClean="0"/>
              <a:t>ENDM </a:t>
            </a:r>
            <a:endParaRPr lang="en-US" sz="1800" dirty="0" smtClean="0"/>
          </a:p>
          <a:p>
            <a:pPr>
              <a:buNone/>
            </a:pPr>
            <a:r>
              <a:rPr lang="en-US" sz="1800" dirty="0" smtClean="0"/>
              <a:t>ENDM</a:t>
            </a:r>
            <a:endParaRPr lang="en-GB" sz="18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Nested Macro </a:t>
            </a:r>
            <a:r>
              <a:rPr lang="en-US" b="1" dirty="0" smtClean="0"/>
              <a:t>Calls</a:t>
            </a:r>
            <a:endParaRPr lang="en-US" b="1" u="sng" dirty="0"/>
          </a:p>
        </p:txBody>
      </p:sp>
      <p:sp>
        <p:nvSpPr>
          <p:cNvPr id="3" name="Content Placeholder 2"/>
          <p:cNvSpPr>
            <a:spLocks noGrp="1"/>
          </p:cNvSpPr>
          <p:nvPr>
            <p:ph idx="1"/>
          </p:nvPr>
        </p:nvSpPr>
        <p:spPr/>
        <p:txBody>
          <a:bodyPr>
            <a:normAutofit fontScale="77500" lnSpcReduction="20000"/>
          </a:bodyPr>
          <a:lstStyle/>
          <a:p>
            <a:pPr algn="just"/>
            <a:endParaRPr lang="en-US" dirty="0" smtClean="0"/>
          </a:p>
          <a:p>
            <a:pPr>
              <a:buNone/>
            </a:pPr>
            <a:r>
              <a:rPr lang="en-US" sz="2000" dirty="0" smtClean="0"/>
              <a:t>    In </a:t>
            </a:r>
            <a:r>
              <a:rPr lang="en-US" sz="2000" dirty="0" smtClean="0"/>
              <a:t>order not to overload the example with "knowhow", the nested macro only introduces itself kindly with a suitable character string in ROM. </a:t>
            </a:r>
            <a:endParaRPr lang="en-US" sz="2000" dirty="0" smtClean="0"/>
          </a:p>
          <a:p>
            <a:pPr>
              <a:buNone/>
            </a:pPr>
            <a:r>
              <a:rPr lang="en-US" sz="2000" dirty="0" smtClean="0"/>
              <a:t>The </a:t>
            </a:r>
            <a:r>
              <a:rPr lang="en-US" sz="2000" dirty="0" smtClean="0"/>
              <a:t>call DEFINE </a:t>
            </a:r>
            <a:r>
              <a:rPr lang="en-US" sz="2000" dirty="0" err="1" smtClean="0"/>
              <a:t>Obiwan</a:t>
            </a:r>
            <a:r>
              <a:rPr lang="en-US" sz="2000" dirty="0" smtClean="0"/>
              <a:t> </a:t>
            </a:r>
            <a:endParaRPr lang="en-US" sz="2000" dirty="0" smtClean="0"/>
          </a:p>
          <a:p>
            <a:pPr>
              <a:buNone/>
            </a:pPr>
            <a:r>
              <a:rPr lang="en-US" sz="2000" dirty="0" smtClean="0"/>
              <a:t>would </a:t>
            </a:r>
            <a:r>
              <a:rPr lang="en-US" sz="2000" dirty="0" smtClean="0"/>
              <a:t>define the macro </a:t>
            </a:r>
            <a:endParaRPr lang="en-US" sz="2000" dirty="0" smtClean="0"/>
          </a:p>
          <a:p>
            <a:pPr>
              <a:buNone/>
            </a:pPr>
            <a:r>
              <a:rPr lang="en-US" sz="2000" dirty="0" err="1" smtClean="0"/>
              <a:t>Obiwan</a:t>
            </a:r>
            <a:r>
              <a:rPr lang="en-US" sz="2000" dirty="0" smtClean="0"/>
              <a:t> </a:t>
            </a:r>
            <a:r>
              <a:rPr lang="en-US" sz="2000" dirty="0" smtClean="0"/>
              <a:t>MACRO </a:t>
            </a:r>
            <a:endParaRPr lang="en-US" sz="2000" dirty="0" smtClean="0"/>
          </a:p>
          <a:p>
            <a:pPr>
              <a:buNone/>
            </a:pPr>
            <a:r>
              <a:rPr lang="en-US" sz="2000" dirty="0" smtClean="0"/>
              <a:t>DB </a:t>
            </a:r>
            <a:r>
              <a:rPr lang="en-US" sz="2000" dirty="0" smtClean="0"/>
              <a:t>'I am the macro </a:t>
            </a:r>
            <a:r>
              <a:rPr lang="en-US" sz="2000" dirty="0" err="1" smtClean="0"/>
              <a:t>Obiwan</a:t>
            </a:r>
            <a:r>
              <a:rPr lang="en-US" sz="2000" dirty="0" smtClean="0"/>
              <a:t>.' </a:t>
            </a:r>
            <a:endParaRPr lang="en-US" sz="2000" dirty="0" smtClean="0"/>
          </a:p>
          <a:p>
            <a:pPr>
              <a:buNone/>
            </a:pPr>
            <a:r>
              <a:rPr lang="en-US" sz="2000" dirty="0" smtClean="0"/>
              <a:t>ENDM </a:t>
            </a:r>
          </a:p>
          <a:p>
            <a:pPr>
              <a:buNone/>
            </a:pPr>
            <a:endParaRPr lang="en-US" sz="2000" dirty="0" smtClean="0"/>
          </a:p>
          <a:p>
            <a:pPr>
              <a:buNone/>
            </a:pPr>
            <a:r>
              <a:rPr lang="en-US" sz="2000" dirty="0" smtClean="0"/>
              <a:t>and </a:t>
            </a:r>
            <a:r>
              <a:rPr lang="en-US" sz="2000" dirty="0" smtClean="0"/>
              <a:t>the call DEFINE Skywalker would define the following macro: </a:t>
            </a:r>
            <a:endParaRPr lang="en-US" sz="2000" dirty="0" smtClean="0"/>
          </a:p>
          <a:p>
            <a:pPr>
              <a:buNone/>
            </a:pPr>
            <a:r>
              <a:rPr lang="en-US" sz="2000" dirty="0" smtClean="0"/>
              <a:t>Skywalker </a:t>
            </a:r>
            <a:r>
              <a:rPr lang="en-US" sz="2000" dirty="0" smtClean="0"/>
              <a:t>MACRO </a:t>
            </a:r>
            <a:endParaRPr lang="en-US" sz="2000" dirty="0" smtClean="0"/>
          </a:p>
          <a:p>
            <a:pPr>
              <a:buNone/>
            </a:pPr>
            <a:r>
              <a:rPr lang="en-US" sz="2000" dirty="0" smtClean="0"/>
              <a:t>DB </a:t>
            </a:r>
            <a:r>
              <a:rPr lang="en-US" sz="2000" dirty="0" smtClean="0"/>
              <a:t>'I am the macro Skywalker</a:t>
            </a:r>
            <a:r>
              <a:rPr lang="en-US" sz="2000" dirty="0" smtClean="0"/>
              <a:t>.‘</a:t>
            </a:r>
          </a:p>
          <a:p>
            <a:pPr>
              <a:buNone/>
            </a:pPr>
            <a:r>
              <a:rPr lang="en-US" sz="2000" dirty="0" smtClean="0"/>
              <a:t> </a:t>
            </a:r>
            <a:r>
              <a:rPr lang="en-US" sz="2000" dirty="0" smtClean="0"/>
              <a:t>ENDM </a:t>
            </a:r>
          </a:p>
          <a:p>
            <a:pPr>
              <a:buNone/>
            </a:pPr>
            <a:r>
              <a:rPr lang="en-US" sz="2000" dirty="0" smtClean="0"/>
              <a:t/>
            </a:r>
            <a:br>
              <a:rPr lang="en-US" sz="2000" dirty="0" smtClean="0"/>
            </a:br>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Nested Macro Calls</a:t>
            </a:r>
            <a:endParaRPr lang="en-GB"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5" name="Content Placeholder 4"/>
          <p:cNvSpPr>
            <a:spLocks noGrp="1"/>
          </p:cNvSpPr>
          <p:nvPr>
            <p:ph idx="1"/>
          </p:nvPr>
        </p:nvSpPr>
        <p:spPr/>
        <p:txBody>
          <a:bodyPr>
            <a:normAutofit fontScale="62500" lnSpcReduction="20000"/>
          </a:bodyPr>
          <a:lstStyle/>
          <a:p>
            <a:pPr>
              <a:buNone/>
            </a:pPr>
            <a:r>
              <a:rPr lang="en-US" sz="2600" b="1" dirty="0" smtClean="0"/>
              <a:t>Example 2:</a:t>
            </a:r>
            <a:endParaRPr lang="en-US" sz="2600" dirty="0" smtClean="0"/>
          </a:p>
          <a:p>
            <a:r>
              <a:rPr lang="en-US" sz="2100" dirty="0" smtClean="0"/>
              <a:t>A macro is to insert a variable number of NOPs into the program. For this, a macro with a nested REPT block seems to be best-suited: REPEAT MACRO NOPS </a:t>
            </a:r>
            <a:endParaRPr lang="en-US" sz="2100" dirty="0" smtClean="0"/>
          </a:p>
          <a:p>
            <a:pPr>
              <a:buNone/>
            </a:pPr>
            <a:r>
              <a:rPr lang="en-US" sz="2100" dirty="0" smtClean="0"/>
              <a:t>REPT </a:t>
            </a:r>
            <a:r>
              <a:rPr lang="en-US" sz="2100" dirty="0" smtClean="0"/>
              <a:t>NOPS </a:t>
            </a:r>
            <a:endParaRPr lang="en-US" sz="2100" dirty="0" smtClean="0"/>
          </a:p>
          <a:p>
            <a:pPr>
              <a:buNone/>
            </a:pPr>
            <a:r>
              <a:rPr lang="en-US" sz="2100" dirty="0" smtClean="0"/>
              <a:t>NOP </a:t>
            </a:r>
          </a:p>
          <a:p>
            <a:pPr>
              <a:buNone/>
            </a:pPr>
            <a:r>
              <a:rPr lang="en-US" sz="2100" dirty="0" smtClean="0"/>
              <a:t>ENDM </a:t>
            </a:r>
          </a:p>
          <a:p>
            <a:pPr>
              <a:buNone/>
            </a:pPr>
            <a:r>
              <a:rPr lang="en-US" sz="2100" dirty="0" smtClean="0"/>
              <a:t>ENDM</a:t>
            </a:r>
          </a:p>
          <a:p>
            <a:pPr>
              <a:buNone/>
            </a:pPr>
            <a:r>
              <a:rPr lang="en-US" sz="2100" dirty="0" smtClean="0"/>
              <a:t>The macro call REPEAT 4 results in something like that</a:t>
            </a:r>
            <a:r>
              <a:rPr lang="en-US" sz="2100" dirty="0" smtClean="0"/>
              <a:t>:</a:t>
            </a:r>
          </a:p>
          <a:p>
            <a:r>
              <a:rPr lang="en-US" sz="2100" dirty="0" smtClean="0"/>
              <a:t>Line I </a:t>
            </a:r>
            <a:r>
              <a:rPr lang="en-US" sz="2100" dirty="0" err="1" smtClean="0"/>
              <a:t>Addr</a:t>
            </a:r>
            <a:r>
              <a:rPr lang="en-US" sz="2100" dirty="0" smtClean="0"/>
              <a:t> Code Source 9+ 1 N 0004 REPT 4 </a:t>
            </a:r>
            <a:endParaRPr lang="en-US" sz="2100" dirty="0" smtClean="0"/>
          </a:p>
          <a:p>
            <a:r>
              <a:rPr lang="en-US" sz="2100" dirty="0" smtClean="0"/>
              <a:t>10</a:t>
            </a:r>
            <a:r>
              <a:rPr lang="en-US" sz="2100" dirty="0" smtClean="0"/>
              <a:t>+ 1 NOP </a:t>
            </a:r>
            <a:endParaRPr lang="en-US" sz="2100" dirty="0" smtClean="0"/>
          </a:p>
          <a:p>
            <a:r>
              <a:rPr lang="en-US" sz="2100" dirty="0" smtClean="0"/>
              <a:t>11</a:t>
            </a:r>
            <a:r>
              <a:rPr lang="en-US" sz="2100" dirty="0" smtClean="0"/>
              <a:t>+ 1 ENDM </a:t>
            </a:r>
            <a:endParaRPr lang="en-US" sz="2100" dirty="0" smtClean="0"/>
          </a:p>
          <a:p>
            <a:r>
              <a:rPr lang="en-US" sz="2100" dirty="0" smtClean="0"/>
              <a:t>12</a:t>
            </a:r>
            <a:r>
              <a:rPr lang="en-US" sz="2100" dirty="0" smtClean="0"/>
              <a:t>+ 2 0000 00 NOP </a:t>
            </a:r>
            <a:endParaRPr lang="en-US" sz="2100" dirty="0" smtClean="0"/>
          </a:p>
          <a:p>
            <a:r>
              <a:rPr lang="en-US" sz="2100" dirty="0" smtClean="0"/>
              <a:t>13</a:t>
            </a:r>
            <a:r>
              <a:rPr lang="en-US" sz="2100" dirty="0" smtClean="0"/>
              <a:t>+ 2 0001 00 NOP </a:t>
            </a:r>
            <a:endParaRPr lang="en-US" sz="2100" dirty="0" smtClean="0"/>
          </a:p>
          <a:p>
            <a:r>
              <a:rPr lang="en-US" sz="2100" dirty="0" smtClean="0"/>
              <a:t>14</a:t>
            </a:r>
            <a:r>
              <a:rPr lang="en-US" sz="2100" dirty="0" smtClean="0"/>
              <a:t>+ 2 0002 00 NOP </a:t>
            </a:r>
            <a:endParaRPr lang="en-US" sz="2100" dirty="0" smtClean="0"/>
          </a:p>
          <a:p>
            <a:r>
              <a:rPr lang="en-US" sz="2100" dirty="0" smtClean="0"/>
              <a:t>15</a:t>
            </a:r>
            <a:r>
              <a:rPr lang="en-US" sz="2100" dirty="0" smtClean="0"/>
              <a:t>+ 2 0003 00 NOP </a:t>
            </a:r>
          </a:p>
          <a:p>
            <a:pPr>
              <a:buNone/>
            </a:pPr>
            <a:r>
              <a:rPr lang="en-US" sz="1600" dirty="0" smtClean="0"/>
              <a:t/>
            </a:r>
            <a:br>
              <a:rPr lang="en-US" sz="1600" dirty="0" smtClean="0"/>
            </a:br>
            <a:endParaRPr lang="en-US" sz="1600" dirty="0" smtClean="0"/>
          </a:p>
          <a:p>
            <a:pPr>
              <a:buNone/>
            </a:pPr>
            <a:endParaRPr lang="en-US" dirty="0"/>
          </a:p>
        </p:txBody>
      </p:sp>
    </p:spTree>
    <p:extLst>
      <p:ext uri="{BB962C8B-B14F-4D97-AF65-F5344CB8AC3E}">
        <p14:creationId xmlns:p14="http://schemas.microsoft.com/office/powerpoint/2010/main" xmlns="" val="399663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endParaRPr lang="en-US" dirty="0" smtClean="0">
              <a:hlinkClick r:id="rId2"/>
            </a:endParaRPr>
          </a:p>
          <a:p>
            <a:r>
              <a:rPr lang="en-US" dirty="0" smtClean="0">
                <a:hlinkClick r:id="rId3"/>
              </a:rPr>
              <a:t>John J Donovan Systems Programming </a:t>
            </a:r>
            <a:r>
              <a:rPr lang="en-US" dirty="0" err="1" smtClean="0">
                <a:hlinkClick r:id="rId3"/>
              </a:rPr>
              <a:t>Ebook</a:t>
            </a:r>
            <a:r>
              <a:rPr lang="en-US" dirty="0" smtClean="0">
                <a:hlinkClick r:id="rId3"/>
              </a:rPr>
              <a:t> </a:t>
            </a:r>
            <a:r>
              <a:rPr lang="en-US" dirty="0" err="1" smtClean="0">
                <a:hlinkClick r:id="rId3"/>
              </a:rPr>
              <a:t>Wordpress</a:t>
            </a:r>
            <a:r>
              <a:rPr lang="en-US" dirty="0" smtClean="0">
                <a:hlinkClick r:id="rId3"/>
              </a:rPr>
              <a:t> (</a:t>
            </a:r>
            <a:r>
              <a:rPr lang="en-US" dirty="0" err="1" smtClean="0">
                <a:hlinkClick r:id="rId3"/>
              </a:rPr>
              <a:t>pdflife.one</a:t>
            </a:r>
            <a:r>
              <a:rPr lang="en-US" dirty="0" smtClean="0">
                <a:hlinkClick r:id="rId3"/>
              </a:rPr>
              <a:t>)</a:t>
            </a:r>
            <a:endParaRPr lang="en-US" dirty="0" smtClean="0"/>
          </a:p>
          <a:p>
            <a:endParaRPr lang="en-US" dirty="0" smtClean="0"/>
          </a:p>
          <a:p>
            <a:r>
              <a:rPr lang="en-US" dirty="0" smtClean="0">
                <a:hlinkClick r:id="rId4"/>
              </a:rPr>
              <a:t> [PDF] Systems Programming and Operating Systems by </a:t>
            </a:r>
            <a:r>
              <a:rPr lang="en-US" dirty="0" err="1" smtClean="0">
                <a:hlinkClick r:id="rId4"/>
              </a:rPr>
              <a:t>Dhamdhere</a:t>
            </a:r>
            <a:r>
              <a:rPr lang="en-US" dirty="0" smtClean="0">
                <a:hlinkClick r:id="rId4"/>
              </a:rPr>
              <a:t> - Free Download PDF      (dlscrib.com)</a:t>
            </a:r>
            <a:endParaRPr lang="en-US" b="1" dirty="0" smtClean="0">
              <a:latin typeface="Times New Roman" panose="02020603050405020304" pitchFamily="18" charset="0"/>
              <a:cs typeface="Times New Roman" panose="02020603050405020304" pitchFamily="18" charset="0"/>
            </a:endParaRPr>
          </a:p>
          <a:p>
            <a:pPr marL="342900" indent="-342900"/>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xmlns="" val="4059142145"/>
                </p:ext>
              </p:extLst>
            </p:nvPr>
          </p:nvGraphicFramePr>
          <p:xfrm>
            <a:off x="100420" y="236973"/>
            <a:ext cx="183878" cy="183422"/>
          </p:xfrm>
          <a:graphic>
            <a:graphicData uri="http://schemas.openxmlformats.org/presentationml/2006/ole">
              <p:oleObj spid="_x0000_s9239" name="CorelDRAW" r:id="rId3" imgW="2169000" imgH="2169360" progId="">
                <p:embed/>
              </p:oleObj>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xmlns="" val="2656501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2067</TotalTime>
  <Words>350</Words>
  <Application>Microsoft Office PowerPoint</Application>
  <PresentationFormat>Custom</PresentationFormat>
  <Paragraphs>73</Paragraphs>
  <Slides>7</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0" baseType="lpstr">
      <vt:lpstr>1_Office Theme</vt:lpstr>
      <vt:lpstr>Contents Slide Master</vt:lpstr>
      <vt:lpstr>CorelDRAW</vt:lpstr>
      <vt:lpstr>Slide 1</vt:lpstr>
      <vt:lpstr>Chapter-1.2 Macro</vt:lpstr>
      <vt:lpstr>Nested Macro Calls</vt:lpstr>
      <vt:lpstr>Nested Macro Calls</vt:lpstr>
      <vt:lpstr>Nested Macro Calls</vt:lpstr>
      <vt:lpstr>References</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cu</cp:lastModifiedBy>
  <cp:revision>240</cp:revision>
  <dcterms:created xsi:type="dcterms:W3CDTF">2019-01-09T10:33:58Z</dcterms:created>
  <dcterms:modified xsi:type="dcterms:W3CDTF">2022-07-28T08:25:54Z</dcterms:modified>
</cp:coreProperties>
</file>