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79" r:id="rId6"/>
    <p:sldId id="291" r:id="rId7"/>
    <p:sldId id="281" r:id="rId8"/>
    <p:sldId id="270" r:id="rId9"/>
    <p:sldId id="273" r:id="rId10"/>
    <p:sldId id="290" r:id="rId11"/>
    <p:sldId id="280" r:id="rId12"/>
    <p:sldId id="285" r:id="rId13"/>
    <p:sldId id="288" r:id="rId14"/>
    <p:sldId id="287" r:id="rId15"/>
    <p:sldId id="266" r:id="rId16"/>
    <p:sldId id="267" r:id="rId17"/>
  </p:sldIdLst>
  <p:sldSz cx="12192000" cy="6858000"/>
  <p:notesSz cx="6858000" cy="9144000"/>
  <p:embeddedFontLst>
    <p:embeddedFont>
      <p:font typeface="Calibri" panose="020F0502020204030204"/>
      <p:regular r:id="rId21"/>
    </p:embeddedFont>
    <p:embeddedFont>
      <p:font typeface="Arial Black" panose="020B0A04020102020204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90" y="-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Google Shape;90;p26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26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" name="Google Shape;102;p30"/>
          <p:cNvSpPr txBox="1">
            <a:spLocks noGrp="1"/>
          </p:cNvSpPr>
          <p:nvPr>
            <p:ph type="body" idx="2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" name="Google Shape;103;p3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" name="Google Shape;107;p31"/>
          <p:cNvSpPr txBox="1">
            <a:spLocks noGrp="1"/>
          </p:cNvSpPr>
          <p:nvPr>
            <p:ph type="body" idx="2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" name="Google Shape;108;p31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" name="Google Shape;111;p32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" name="Google Shape;112;p32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3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32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3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32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2"/>
          <p:cNvSpPr>
            <a:spLocks noGrp="1"/>
          </p:cNvSpPr>
          <p:nvPr>
            <p:ph type="pic" idx="3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32"/>
          <p:cNvSpPr>
            <a:spLocks noGrp="1"/>
          </p:cNvSpPr>
          <p:nvPr>
            <p:ph type="pic" idx="4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32"/>
          <p:cNvSpPr>
            <a:spLocks noGrp="1"/>
          </p:cNvSpPr>
          <p:nvPr>
            <p:ph type="pic" idx="5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32"/>
          <p:cNvSpPr>
            <a:spLocks noGrp="1"/>
          </p:cNvSpPr>
          <p:nvPr>
            <p:ph type="pic" idx="6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33"/>
          <p:cNvSpPr>
            <a:spLocks noGrp="1"/>
          </p:cNvSpPr>
          <p:nvPr>
            <p:ph type="pic" idx="2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>
            <a:spLocks noGrp="1"/>
          </p:cNvSpPr>
          <p:nvPr>
            <p:ph type="pic" idx="2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34"/>
          <p:cNvSpPr>
            <a:spLocks noGrp="1"/>
          </p:cNvSpPr>
          <p:nvPr>
            <p:ph type="pic" idx="3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>
            <a:spLocks noGrp="1"/>
          </p:cNvSpPr>
          <p:nvPr>
            <p:ph type="pic" idx="2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35"/>
          <p:cNvSpPr>
            <a:spLocks noGrp="1"/>
          </p:cNvSpPr>
          <p:nvPr>
            <p:ph type="pic" idx="3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35"/>
          <p:cNvSpPr>
            <a:spLocks noGrp="1"/>
          </p:cNvSpPr>
          <p:nvPr>
            <p:ph type="pic" idx="4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6" name="Google Shape;136;p36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36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36"/>
          <p:cNvSpPr>
            <a:spLocks noGrp="1"/>
          </p:cNvSpPr>
          <p:nvPr>
            <p:ph type="pic" idx="3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36"/>
          <p:cNvSpPr>
            <a:spLocks noGrp="1"/>
          </p:cNvSpPr>
          <p:nvPr>
            <p:ph type="pic" idx="4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36"/>
          <p:cNvSpPr>
            <a:spLocks noGrp="1"/>
          </p:cNvSpPr>
          <p:nvPr>
            <p:ph type="pic" idx="5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36"/>
          <p:cNvSpPr>
            <a:spLocks noGrp="1"/>
          </p:cNvSpPr>
          <p:nvPr>
            <p:ph type="pic" idx="6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>
            <a:spLocks noGrp="1"/>
          </p:cNvSpPr>
          <p:nvPr>
            <p:ph type="pic" idx="2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37"/>
          <p:cNvSpPr>
            <a:spLocks noGrp="1"/>
          </p:cNvSpPr>
          <p:nvPr>
            <p:ph type="pic" idx="3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37"/>
          <p:cNvSpPr>
            <a:spLocks noGrp="1"/>
          </p:cNvSpPr>
          <p:nvPr>
            <p:ph type="pic" idx="4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37"/>
          <p:cNvSpPr>
            <a:spLocks noGrp="1"/>
          </p:cNvSpPr>
          <p:nvPr>
            <p:ph type="pic" idx="5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37"/>
          <p:cNvSpPr>
            <a:spLocks noGrp="1"/>
          </p:cNvSpPr>
          <p:nvPr>
            <p:ph type="pic" idx="6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38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8"/>
          <p:cNvSpPr>
            <a:spLocks noGrp="1"/>
          </p:cNvSpPr>
          <p:nvPr>
            <p:ph type="pic" idx="3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3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body" idx="1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39"/>
          <p:cNvSpPr txBox="1">
            <a:spLocks noGrp="1"/>
          </p:cNvSpPr>
          <p:nvPr>
            <p:ph type="body" idx="2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 panose="020B0604020202020204"/>
              <a:buNone/>
              <a:defRPr sz="1865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58" name="Google Shape;158;p39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9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9" descr="D:\Fullppt\005-PNG이미지\모니터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>
            <a:spLocks noGrp="1"/>
          </p:cNvSpPr>
          <p:nvPr>
            <p:ph type="pic" idx="3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39"/>
          <p:cNvSpPr>
            <a:spLocks noGrp="1"/>
          </p:cNvSpPr>
          <p:nvPr>
            <p:ph type="pic" idx="4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39"/>
          <p:cNvSpPr>
            <a:spLocks noGrp="1"/>
          </p:cNvSpPr>
          <p:nvPr>
            <p:ph type="pic" idx="5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3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>
            <a:spLocks noGrp="1"/>
          </p:cNvSpPr>
          <p:nvPr>
            <p:ph type="body" idx="1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65455" algn="l" rtl="0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 panose="020B0604020202020204"/>
              <a:buChar char="–"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–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»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9814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 panose="020B0604020202020204"/>
              <a:buChar char="•"/>
              <a:defRPr sz="26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70" name="Google Shape;170;p41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4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dlscrib.com/download/systems-programming-and-operating-systems-by-dhamdhere_59b64cb7dc0d60182f8ceb1f_pdf" TargetMode="External"/><Relationship Id="rId2" Type="http://schemas.openxmlformats.org/officeDocument/2006/relationships/hyperlink" Target="https://pdflife.one/download/4588432-john-j-donovan-systems-programming-ebook-wordpress-pdf" TargetMode="External"/><Relationship Id="rId1" Type="http://schemas.openxmlformats.org/officeDocument/2006/relationships/hyperlink" Target="https://www.geeksforgeeks.org/bootstrapping-in-compiler-design/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83" name="Google Shape;183;p1"/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753600" imgH="9296400" progId="">
                  <p:embed/>
                </p:oleObj>
              </mc:Choice>
              <mc:Fallback>
                <p:oleObj name="" r:id="rId1" imgW="9753600" imgH="9296400" progId="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Google Shape;184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DISCOVER . </a:t>
            </a:r>
            <a:r>
              <a:rPr lang="en-GB" sz="20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LEARN</a:t>
            </a:r>
            <a:r>
              <a:rPr lang="en-GB" sz="20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u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University Institute of Engineering</a:t>
            </a:r>
            <a:endParaRPr lang="en-GB" sz="3200" b="1" u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GB" sz="3200" b="1" u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DEPARTMENT OF COMPUTER SCIENCE &amp; ENGINEERING</a:t>
            </a:r>
            <a:endParaRPr sz="3200" b="1" u="none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GB" sz="2800" b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 of  Engineering  </a:t>
            </a:r>
            <a:endParaRPr lang="en-GB" sz="2800" b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GB" sz="2800" b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Subject Name: System Programming</a:t>
            </a:r>
            <a:endParaRPr lang="en-GB" sz="2800" b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GB" sz="2800" b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Subject Code: CST-281</a:t>
            </a:r>
            <a:endParaRPr sz="2400" b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3200" b="1" u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u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GB" sz="3200" b="1" u="none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3200" b="1" u="none">
              <a:solidFill>
                <a:srgbClr val="26262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Computer Science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Compilers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5" name="Google Shape;195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BASIC Tasks of MACRO PROCESSOR </a:t>
            </a:r>
            <a:br>
              <a:rPr lang="en-US"/>
            </a:b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The fundamental functions common to all macro processors are: </a:t>
            </a:r>
            <a:endParaRPr lang="en-US"/>
          </a:p>
          <a:p>
            <a:r>
              <a:rPr lang="en-US"/>
              <a:t>Macro Definition</a:t>
            </a:r>
            <a:endParaRPr lang="en-US"/>
          </a:p>
          <a:p>
            <a:r>
              <a:rPr lang="en-US"/>
              <a:t>Macro Invocation</a:t>
            </a:r>
            <a:endParaRPr lang="en-US"/>
          </a:p>
          <a:p>
            <a:r>
              <a:rPr lang="en-US"/>
              <a:t>Macro Expansion</a:t>
            </a:r>
            <a:endParaRPr lang="en-US"/>
          </a:p>
          <a:p>
            <a:pPr marL="114300" indent="0">
              <a:buNone/>
            </a:pPr>
            <a:r>
              <a:rPr lang="en-US"/>
              <a:t>(Already covered in PPT 1.3.1)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105" name="Picture Placeholder 104"/>
          <p:cNvPicPr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40105" y="696595"/>
            <a:ext cx="10515600" cy="5660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GB"/>
              <a:t>References</a:t>
            </a:r>
            <a:endParaRPr lang="en-GB"/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>
              <a:solidFill>
                <a:schemeClr val="hlink"/>
              </a:solidFill>
              <a:hlinkClick r:id="rId1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2"/>
              </a:rPr>
              <a:t>John J Donovan Systems Programming Ebook Wordpress (pdflife.one)</a:t>
            </a:r>
            <a:endParaRPr lang="en-GB" u="sng">
              <a:solidFill>
                <a:schemeClr val="hlink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 [PDF] Systems Programming and Operating Systems by Dhamdhere - Free Download PDF      (dlscrib.com)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 panose="020F0502020204030204"/>
              <a:buNone/>
            </a:pPr>
            <a:r>
              <a:rPr lang="en-GB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GB"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75" name="Google Shape;275;p12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12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12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12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2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 panose="020B0604020202020204"/>
              <a:buNone/>
            </a:pPr>
            <a:r>
              <a:rPr lang="en-GB" sz="80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lang="en-GB" sz="80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2" name="Google Shape;282;p12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283" name="Google Shape;283;p12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aphicFrame>
          <p:nvGraphicFramePr>
            <p:cNvPr id="286" name="Google Shape;286;p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9534525" imgH="9515475" progId="">
                    <p:embed/>
                  </p:oleObj>
                </mc:Choice>
                <mc:Fallback>
                  <p:oleObj name="" r:id="rId1" imgW="9534525" imgH="9515475" progId="">
                    <p:embed/>
                    <p:pic>
                      <p:nvPicPr>
                        <p:cNvPr id="0" name="Picture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" name="Google Shape;28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049" name="Picture 1" descr="rI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Chapter-1.3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ym typeface="+mn-ea"/>
              </a:rPr>
              <a:t>Design of a Macro Assembler, </a:t>
            </a:r>
            <a:endParaRPr lang="en-GB" sz="2400" dirty="0">
              <a:sym typeface="+mn-ea"/>
            </a:endParaRPr>
          </a:p>
          <a:p>
            <a:r>
              <a:rPr lang="en-US" altLang="en-GB" sz="2400" dirty="0">
                <a:sym typeface="+mn-ea"/>
              </a:rPr>
              <a:t>Features of Macro Processors</a:t>
            </a:r>
            <a:endParaRPr lang="en-GB" sz="2400" dirty="0" smtClean="0"/>
          </a:p>
          <a:p>
            <a:r>
              <a:rPr lang="en-GB" sz="2400" dirty="0" smtClean="0">
                <a:sym typeface="+mn-ea"/>
              </a:rPr>
              <a:t>Functions </a:t>
            </a:r>
            <a:r>
              <a:rPr lang="en-GB" sz="2400" dirty="0">
                <a:sym typeface="+mn-ea"/>
              </a:rPr>
              <a:t>of a Macro Processor</a:t>
            </a:r>
            <a:endParaRPr lang="en-GB" sz="2400" dirty="0" smtClean="0"/>
          </a:p>
          <a:p>
            <a:r>
              <a:rPr lang="en-GB" sz="2400" smtClean="0">
                <a:sym typeface="+mn-ea"/>
              </a:rPr>
              <a:t>Basic </a:t>
            </a:r>
            <a:r>
              <a:rPr lang="en-GB" sz="2400" dirty="0">
                <a:sym typeface="+mn-ea"/>
              </a:rPr>
              <a:t>Tasks of a Macro Processor</a:t>
            </a:r>
            <a:endParaRPr lang="en-GB" sz="2400" dirty="0">
              <a:sym typeface="+mn-ea"/>
            </a:endParaRPr>
          </a:p>
          <a:p>
            <a:r>
              <a:rPr lang="en-US" sz="2400" dirty="0"/>
              <a:t>Design Issues of macro processors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7" name="Picture Placeholder 10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292860" y="1316355"/>
            <a:ext cx="9313545" cy="4712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455295" y="1062355"/>
            <a:ext cx="1147635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Macro Assembler</a:t>
            </a:r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assembler that brings high-level language features to assembly language programming. It translates a single multi-argument source line o code into a sequence of machine instructions.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macro assembler is able to generate a program segment, which is defined by a macro, when the name of the macro appears as an opcode in a program. The macro assembler is still capable of regular assembler functioning, generating a machine instruction for each line of assembly language code; but like a compiler, it can generate many machine instructions from one line of source code. Its instruction set can be expanded to include new mnemonics, which generate these program segments of machine code.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048000" y="31673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pic>
        <p:nvPicPr>
          <p:cNvPr id="34818" name="Picture 2" descr="Macros in system program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2029" y="283407"/>
            <a:ext cx="9411630" cy="6128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38913" name="Picture 1" descr="pass 3:pass 3:&#10;– Target code Generation.Target code Generation.&#10;– Macro processorMacro processor can be added as acan be a...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3023" y="1438507"/>
            <a:ext cx="5531005" cy="4828478"/>
          </a:xfrm>
          <a:prstGeom prst="rect">
            <a:avLst/>
          </a:prstGeom>
          <a:noFill/>
        </p:spPr>
      </p:pic>
      <p:pic>
        <p:nvPicPr>
          <p:cNvPr id="38914" name="Picture 2" descr="Advantages:Advantages:&#10;– Many functions don’t have to beMany functions don’t have to be&#10;implemented twice.implemented twi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9522" y="1416206"/>
            <a:ext cx="5590476" cy="4750418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Text Box 22531"/>
          <p:cNvSpPr txBox="1"/>
          <p:nvPr/>
        </p:nvSpPr>
        <p:spPr>
          <a:xfrm>
            <a:off x="4022725" y="422275"/>
            <a:ext cx="67691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/>
              <a:t>READ</a:t>
            </a:r>
            <a:endParaRPr lang="en-US" altLang="zh-TW"/>
          </a:p>
        </p:txBody>
      </p:sp>
      <p:sp>
        <p:nvSpPr>
          <p:cNvPr id="22533" name="Hexagon 22532"/>
          <p:cNvSpPr/>
          <p:nvPr/>
        </p:nvSpPr>
        <p:spPr>
          <a:xfrm>
            <a:off x="3810000" y="381000"/>
            <a:ext cx="1524000" cy="533400"/>
          </a:xfrm>
          <a:prstGeom prst="hexagon">
            <a:avLst>
              <a:gd name="adj" fmla="val 71428"/>
              <a:gd name="vf" fmla="val 11547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34" name="Text Box 22533"/>
          <p:cNvSpPr txBox="1"/>
          <p:nvPr/>
        </p:nvSpPr>
        <p:spPr>
          <a:xfrm>
            <a:off x="3473450" y="1371600"/>
            <a:ext cx="2339975" cy="7067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000"/>
              <a:t>Search </a:t>
            </a:r>
            <a:endParaRPr lang="en-US" altLang="zh-TW" sz="2000"/>
          </a:p>
          <a:p>
            <a:pPr algn="ctr"/>
            <a:r>
              <a:rPr lang="en-US" altLang="zh-TW" sz="2000" i="1"/>
              <a:t>(Pseudo-Op Table)</a:t>
            </a:r>
            <a:endParaRPr lang="en-US" altLang="zh-TW" sz="2000"/>
          </a:p>
        </p:txBody>
      </p:sp>
      <p:sp>
        <p:nvSpPr>
          <p:cNvPr id="22535" name="Text Box 22534"/>
          <p:cNvSpPr txBox="1"/>
          <p:nvPr/>
        </p:nvSpPr>
        <p:spPr>
          <a:xfrm>
            <a:off x="3398520" y="2590800"/>
            <a:ext cx="2508885" cy="7067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000"/>
              <a:t>Search NAMTAB</a:t>
            </a:r>
            <a:endParaRPr lang="en-US" altLang="zh-TW" sz="2000"/>
          </a:p>
          <a:p>
            <a:pPr algn="ctr"/>
            <a:r>
              <a:rPr lang="en-US" altLang="zh-TW" sz="2000" i="1"/>
              <a:t>(Macro Name Table)</a:t>
            </a:r>
            <a:endParaRPr lang="en-US" altLang="zh-TW" sz="2000" i="1"/>
          </a:p>
        </p:txBody>
      </p:sp>
      <p:sp>
        <p:nvSpPr>
          <p:cNvPr id="22536" name="Text Box 22535"/>
          <p:cNvSpPr txBox="1"/>
          <p:nvPr/>
        </p:nvSpPr>
        <p:spPr>
          <a:xfrm>
            <a:off x="3427254" y="3810000"/>
            <a:ext cx="2424430" cy="7067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TW" sz="2000"/>
              <a:t>Search </a:t>
            </a:r>
            <a:endParaRPr lang="en-US" altLang="zh-TW" sz="2000"/>
          </a:p>
          <a:p>
            <a:pPr algn="ctr"/>
            <a:r>
              <a:rPr lang="en-US" altLang="zh-TW" sz="2000" i="1"/>
              <a:t>(Machine Op Table)</a:t>
            </a:r>
            <a:endParaRPr lang="en-US" altLang="zh-TW" sz="2000" i="1"/>
          </a:p>
        </p:txBody>
      </p:sp>
      <p:sp>
        <p:nvSpPr>
          <p:cNvPr id="22539" name="Rounded Rectangle 22538"/>
          <p:cNvSpPr/>
          <p:nvPr/>
        </p:nvSpPr>
        <p:spPr>
          <a:xfrm>
            <a:off x="3657600" y="4953000"/>
            <a:ext cx="1905000" cy="1066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40" name="Text Box 22539"/>
          <p:cNvSpPr txBox="1"/>
          <p:nvPr/>
        </p:nvSpPr>
        <p:spPr>
          <a:xfrm>
            <a:off x="3810000" y="4953000"/>
            <a:ext cx="1539875" cy="10147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Process machine instruction</a:t>
            </a:r>
            <a:endParaRPr lang="en-US" altLang="zh-TW"/>
          </a:p>
        </p:txBody>
      </p:sp>
      <p:sp>
        <p:nvSpPr>
          <p:cNvPr id="22541" name="Oval 22540"/>
          <p:cNvSpPr/>
          <p:nvPr/>
        </p:nvSpPr>
        <p:spPr>
          <a:xfrm>
            <a:off x="2362200" y="15240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42" name="Text Box 22541"/>
          <p:cNvSpPr txBox="1"/>
          <p:nvPr/>
        </p:nvSpPr>
        <p:spPr>
          <a:xfrm>
            <a:off x="2438400" y="15240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/>
              <a:t>R</a:t>
            </a:r>
            <a:endParaRPr lang="en-US" altLang="zh-TW"/>
          </a:p>
        </p:txBody>
      </p:sp>
      <p:sp>
        <p:nvSpPr>
          <p:cNvPr id="22543" name="Straight Connector 22542"/>
          <p:cNvSpPr/>
          <p:nvPr/>
        </p:nvSpPr>
        <p:spPr>
          <a:xfrm>
            <a:off x="2819400" y="1752600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4" name="Straight Connector 22543"/>
          <p:cNvSpPr/>
          <p:nvPr/>
        </p:nvSpPr>
        <p:spPr>
          <a:xfrm>
            <a:off x="4572000" y="9144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5" name="Straight Connector 22544"/>
          <p:cNvSpPr/>
          <p:nvPr/>
        </p:nvSpPr>
        <p:spPr>
          <a:xfrm>
            <a:off x="4572000" y="21336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6" name="Straight Connector 22545"/>
          <p:cNvSpPr/>
          <p:nvPr/>
        </p:nvSpPr>
        <p:spPr>
          <a:xfrm>
            <a:off x="4572000" y="33528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7" name="Straight Connector 22546"/>
          <p:cNvSpPr/>
          <p:nvPr/>
        </p:nvSpPr>
        <p:spPr>
          <a:xfrm>
            <a:off x="4572000" y="44958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8" name="Straight Connector 22547"/>
          <p:cNvSpPr/>
          <p:nvPr/>
        </p:nvSpPr>
        <p:spPr>
          <a:xfrm>
            <a:off x="4572000" y="60198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9" name="Oval 22548"/>
          <p:cNvSpPr/>
          <p:nvPr/>
        </p:nvSpPr>
        <p:spPr>
          <a:xfrm>
            <a:off x="4343400" y="64008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50" name="Text Box 22549"/>
          <p:cNvSpPr txBox="1"/>
          <p:nvPr/>
        </p:nvSpPr>
        <p:spPr>
          <a:xfrm>
            <a:off x="4419600" y="64008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/>
              <a:t>R</a:t>
            </a:r>
            <a:endParaRPr lang="en-US" altLang="zh-TW"/>
          </a:p>
        </p:txBody>
      </p:sp>
      <p:sp>
        <p:nvSpPr>
          <p:cNvPr id="22551" name="Rounded Rectangle 22550"/>
          <p:cNvSpPr/>
          <p:nvPr/>
        </p:nvSpPr>
        <p:spPr>
          <a:xfrm>
            <a:off x="6553200" y="1371600"/>
            <a:ext cx="1371600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52" name="Text Box 22551"/>
          <p:cNvSpPr txBox="1"/>
          <p:nvPr/>
        </p:nvSpPr>
        <p:spPr>
          <a:xfrm>
            <a:off x="6477000" y="1524000"/>
            <a:ext cx="1539875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Type?</a:t>
            </a:r>
            <a:endParaRPr lang="en-US" altLang="zh-TW"/>
          </a:p>
        </p:txBody>
      </p:sp>
      <p:sp>
        <p:nvSpPr>
          <p:cNvPr id="22553" name="Straight Connector 22552"/>
          <p:cNvSpPr/>
          <p:nvPr/>
        </p:nvSpPr>
        <p:spPr>
          <a:xfrm>
            <a:off x="7239000" y="2057400"/>
            <a:ext cx="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54" name="Straight Connector 22553"/>
          <p:cNvSpPr/>
          <p:nvPr/>
        </p:nvSpPr>
        <p:spPr>
          <a:xfrm>
            <a:off x="7772400" y="2057400"/>
            <a:ext cx="13716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55" name="Rounded Rectangle 22554"/>
          <p:cNvSpPr/>
          <p:nvPr/>
        </p:nvSpPr>
        <p:spPr>
          <a:xfrm>
            <a:off x="6400800" y="2514600"/>
            <a:ext cx="1676400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56" name="Text Box 22555"/>
          <p:cNvSpPr txBox="1"/>
          <p:nvPr/>
        </p:nvSpPr>
        <p:spPr>
          <a:xfrm>
            <a:off x="6477000" y="2667000"/>
            <a:ext cx="1539875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MACRO</a:t>
            </a:r>
            <a:endParaRPr lang="en-US" altLang="zh-TW" sz="2000"/>
          </a:p>
          <a:p>
            <a:pPr algn="ctr"/>
            <a:r>
              <a:rPr lang="en-US" altLang="zh-TW" sz="2000"/>
              <a:t>Define</a:t>
            </a:r>
            <a:endParaRPr lang="en-US" altLang="zh-TW"/>
          </a:p>
        </p:txBody>
      </p:sp>
      <p:sp>
        <p:nvSpPr>
          <p:cNvPr id="22557" name="Rounded Rectangle 22556"/>
          <p:cNvSpPr/>
          <p:nvPr/>
        </p:nvSpPr>
        <p:spPr>
          <a:xfrm>
            <a:off x="8305800" y="2514600"/>
            <a:ext cx="1676400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58" name="Text Box 22557"/>
          <p:cNvSpPr txBox="1"/>
          <p:nvPr/>
        </p:nvSpPr>
        <p:spPr>
          <a:xfrm>
            <a:off x="8382000" y="2667000"/>
            <a:ext cx="1539875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Process</a:t>
            </a:r>
            <a:endParaRPr lang="en-US" altLang="zh-TW" sz="2000"/>
          </a:p>
          <a:p>
            <a:pPr algn="ctr"/>
            <a:r>
              <a:rPr lang="en-US" altLang="zh-TW" sz="2000"/>
              <a:t>pseudo-ops</a:t>
            </a:r>
            <a:endParaRPr lang="en-US" altLang="zh-TW"/>
          </a:p>
        </p:txBody>
      </p:sp>
      <p:sp>
        <p:nvSpPr>
          <p:cNvPr id="22559" name="Straight Connector 22558"/>
          <p:cNvSpPr/>
          <p:nvPr/>
        </p:nvSpPr>
        <p:spPr>
          <a:xfrm>
            <a:off x="7239000" y="34290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0" name="Oval 22559"/>
          <p:cNvSpPr/>
          <p:nvPr/>
        </p:nvSpPr>
        <p:spPr>
          <a:xfrm>
            <a:off x="7010400" y="38100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61" name="Text Box 22560"/>
          <p:cNvSpPr txBox="1"/>
          <p:nvPr/>
        </p:nvSpPr>
        <p:spPr>
          <a:xfrm>
            <a:off x="7086600" y="38100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/>
              <a:t>R</a:t>
            </a:r>
            <a:endParaRPr lang="en-US" altLang="zh-TW"/>
          </a:p>
        </p:txBody>
      </p:sp>
      <p:sp>
        <p:nvSpPr>
          <p:cNvPr id="22562" name="Straight Connector 22561"/>
          <p:cNvSpPr/>
          <p:nvPr/>
        </p:nvSpPr>
        <p:spPr>
          <a:xfrm>
            <a:off x="9144000" y="34290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3" name="Oval 22562"/>
          <p:cNvSpPr/>
          <p:nvPr/>
        </p:nvSpPr>
        <p:spPr>
          <a:xfrm>
            <a:off x="8915400" y="38100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64" name="Text Box 22563"/>
          <p:cNvSpPr txBox="1"/>
          <p:nvPr/>
        </p:nvSpPr>
        <p:spPr>
          <a:xfrm>
            <a:off x="8991600" y="38100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/>
              <a:t>R</a:t>
            </a:r>
            <a:endParaRPr lang="en-US" altLang="zh-TW"/>
          </a:p>
        </p:txBody>
      </p:sp>
      <p:sp>
        <p:nvSpPr>
          <p:cNvPr id="22565" name="Straight Connector 22564"/>
          <p:cNvSpPr/>
          <p:nvPr/>
        </p:nvSpPr>
        <p:spPr>
          <a:xfrm>
            <a:off x="5715000" y="1752600"/>
            <a:ext cx="838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6" name="Rounded Rectangle 22565"/>
          <p:cNvSpPr/>
          <p:nvPr/>
        </p:nvSpPr>
        <p:spPr>
          <a:xfrm>
            <a:off x="6400800" y="4572000"/>
            <a:ext cx="1676400" cy="914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67" name="Text Box 22566"/>
          <p:cNvSpPr txBox="1"/>
          <p:nvPr/>
        </p:nvSpPr>
        <p:spPr>
          <a:xfrm>
            <a:off x="6477000" y="4724400"/>
            <a:ext cx="1539875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MACRO</a:t>
            </a:r>
            <a:endParaRPr lang="en-US" altLang="zh-TW" sz="2000"/>
          </a:p>
          <a:p>
            <a:pPr algn="ctr"/>
            <a:r>
              <a:rPr lang="en-US" altLang="zh-TW" sz="2000"/>
              <a:t>Expand</a:t>
            </a:r>
            <a:endParaRPr lang="en-US" altLang="zh-TW"/>
          </a:p>
        </p:txBody>
      </p:sp>
      <p:sp>
        <p:nvSpPr>
          <p:cNvPr id="22568" name="Straight Connector 22567"/>
          <p:cNvSpPr/>
          <p:nvPr/>
        </p:nvSpPr>
        <p:spPr>
          <a:xfrm>
            <a:off x="7239000" y="54864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69" name="Oval 22568"/>
          <p:cNvSpPr/>
          <p:nvPr/>
        </p:nvSpPr>
        <p:spPr>
          <a:xfrm>
            <a:off x="7010400" y="5867400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70" name="Text Box 22569"/>
          <p:cNvSpPr txBox="1"/>
          <p:nvPr/>
        </p:nvSpPr>
        <p:spPr>
          <a:xfrm>
            <a:off x="7086600" y="5867400"/>
            <a:ext cx="311150" cy="30670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/>
              <a:t>R</a:t>
            </a:r>
            <a:endParaRPr lang="en-US" altLang="zh-TW"/>
          </a:p>
        </p:txBody>
      </p:sp>
      <p:cxnSp>
        <p:nvCxnSpPr>
          <p:cNvPr id="22572" name="Elbow Connector 22571"/>
          <p:cNvCxnSpPr>
            <a:stCxn id="22535" idx="3"/>
            <a:endCxn id="22566" idx="1"/>
          </p:cNvCxnSpPr>
          <p:nvPr/>
        </p:nvCxnSpPr>
        <p:spPr>
          <a:xfrm flipH="1">
            <a:off x="6400800" y="2944495"/>
            <a:ext cx="1030605" cy="2084705"/>
          </a:xfrm>
          <a:prstGeom prst="bentConnector5">
            <a:avLst>
              <a:gd name="adj1" fmla="val -23105"/>
              <a:gd name="adj2" fmla="val 47518"/>
              <a:gd name="adj3" fmla="val 123105"/>
            </a:avLst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2574" name="Text Box 22573"/>
          <p:cNvSpPr txBox="1"/>
          <p:nvPr/>
        </p:nvSpPr>
        <p:spPr>
          <a:xfrm>
            <a:off x="8763000" y="1447800"/>
            <a:ext cx="99060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Pass 2</a:t>
            </a:r>
            <a:endParaRPr lang="en-US" altLang="zh-TW"/>
          </a:p>
        </p:txBody>
      </p:sp>
      <p:sp>
        <p:nvSpPr>
          <p:cNvPr id="22575" name="Straight Connector 22574"/>
          <p:cNvSpPr/>
          <p:nvPr/>
        </p:nvSpPr>
        <p:spPr>
          <a:xfrm>
            <a:off x="7924800" y="1676400"/>
            <a:ext cx="838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6" name="Rectangles 22575"/>
          <p:cNvSpPr/>
          <p:nvPr/>
        </p:nvSpPr>
        <p:spPr>
          <a:xfrm>
            <a:off x="8763000" y="1371600"/>
            <a:ext cx="1066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77" name="Text Box 22576"/>
          <p:cNvSpPr txBox="1"/>
          <p:nvPr/>
        </p:nvSpPr>
        <p:spPr>
          <a:xfrm>
            <a:off x="2209800" y="457200"/>
            <a:ext cx="99060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Pass 1</a:t>
            </a:r>
            <a:endParaRPr lang="en-US" altLang="zh-TW"/>
          </a:p>
        </p:txBody>
      </p:sp>
      <p:sp>
        <p:nvSpPr>
          <p:cNvPr id="22578" name="Rectangles 22577"/>
          <p:cNvSpPr/>
          <p:nvPr/>
        </p:nvSpPr>
        <p:spPr>
          <a:xfrm>
            <a:off x="2209800" y="381000"/>
            <a:ext cx="1066800" cy="5334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2579" name="Straight Connector 22578"/>
          <p:cNvSpPr/>
          <p:nvPr/>
        </p:nvSpPr>
        <p:spPr>
          <a:xfrm>
            <a:off x="3276600" y="685800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Text Box 1"/>
          <p:cNvSpPr txBox="1"/>
          <p:nvPr/>
        </p:nvSpPr>
        <p:spPr>
          <a:xfrm>
            <a:off x="7540625" y="5939155"/>
            <a:ext cx="4347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Macro Assembler Flow Chart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636270" y="1659890"/>
            <a:ext cx="100323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Disadvantages(Macro assembler):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• Combined pass 1 of the assembler &amp; macro processor may be too large for the program to fit into core of some machine.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such program may be overwhelming.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4826000" y="316801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81165" y="32753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150235" y="545465"/>
            <a:ext cx="63404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a Macro Processor</a:t>
            </a:r>
            <a:r>
              <a:rPr lang="en-US" b="1"/>
              <a:t> </a:t>
            </a:r>
            <a:endParaRPr lang="en-US" b="1"/>
          </a:p>
        </p:txBody>
      </p:sp>
      <p:sp>
        <p:nvSpPr>
          <p:cNvPr id="5123" name="Text Placeholder 5122"/>
          <p:cNvSpPr>
            <a:spLocks noGrp="1"/>
          </p:cNvSpPr>
          <p:nvPr>
            <p:ph type="body" idx="1"/>
          </p:nvPr>
        </p:nvSpPr>
        <p:spPr/>
        <p:txBody>
          <a:bodyPr lIns="90488" tIns="44450" rIns="90488" bIns="44450"/>
          <a:p>
            <a:r>
              <a:rPr lang="en-US" altLang="zh-TW"/>
              <a:t>Recognize macro definitions</a:t>
            </a:r>
            <a:endParaRPr lang="en-US" altLang="zh-TW"/>
          </a:p>
          <a:p>
            <a:r>
              <a:rPr lang="en-US" altLang="zh-TW"/>
              <a:t>Save the macro definition</a:t>
            </a:r>
            <a:endParaRPr lang="en-US" altLang="zh-TW"/>
          </a:p>
          <a:p>
            <a:r>
              <a:rPr lang="en-US" altLang="zh-TW"/>
              <a:t>Recognize macro calls</a:t>
            </a:r>
            <a:endParaRPr lang="en-US" altLang="zh-TW"/>
          </a:p>
          <a:p>
            <a:r>
              <a:rPr lang="en-US" altLang="zh-TW"/>
              <a:t>Expand macro calls</a:t>
            </a:r>
            <a:endParaRPr lang="en-US" altLang="zh-TW"/>
          </a:p>
        </p:txBody>
      </p:sp>
      <p:sp>
        <p:nvSpPr>
          <p:cNvPr id="5124" name="Text Box 5123"/>
          <p:cNvSpPr txBox="1"/>
          <p:nvPr/>
        </p:nvSpPr>
        <p:spPr>
          <a:xfrm>
            <a:off x="685800" y="4724400"/>
            <a:ext cx="1371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Source Code</a:t>
            </a:r>
            <a:endParaRPr lang="en-US" altLang="zh-TW" sz="2000"/>
          </a:p>
          <a:p>
            <a:pPr algn="ctr"/>
            <a:r>
              <a:rPr lang="en-US" altLang="zh-TW" sz="1600"/>
              <a:t>(with macro)</a:t>
            </a:r>
            <a:endParaRPr lang="en-US" altLang="zh-TW" sz="1600"/>
          </a:p>
        </p:txBody>
      </p:sp>
      <p:sp>
        <p:nvSpPr>
          <p:cNvPr id="5125" name="Text Box 5124"/>
          <p:cNvSpPr txBox="1"/>
          <p:nvPr/>
        </p:nvSpPr>
        <p:spPr>
          <a:xfrm>
            <a:off x="2667000" y="4876800"/>
            <a:ext cx="1524000" cy="71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TW" sz="2000"/>
              <a:t>Macro Processor</a:t>
            </a:r>
            <a:endParaRPr lang="en-US" altLang="zh-TW" sz="2000"/>
          </a:p>
        </p:txBody>
      </p:sp>
      <p:sp>
        <p:nvSpPr>
          <p:cNvPr id="5126" name="Flowchart: Document 5125"/>
          <p:cNvSpPr/>
          <p:nvPr/>
        </p:nvSpPr>
        <p:spPr>
          <a:xfrm>
            <a:off x="762000" y="4724400"/>
            <a:ext cx="1295400" cy="1143000"/>
          </a:xfrm>
          <a:prstGeom prst="flowChartDocumen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7" name="Text Box 5126"/>
          <p:cNvSpPr txBox="1"/>
          <p:nvPr/>
        </p:nvSpPr>
        <p:spPr>
          <a:xfrm>
            <a:off x="4724400" y="4876800"/>
            <a:ext cx="1219200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/>
            <a:r>
              <a:rPr lang="en-US" altLang="zh-TW" sz="2000"/>
              <a:t>Expanded Code</a:t>
            </a:r>
            <a:endParaRPr lang="en-US" altLang="zh-TW" sz="2000"/>
          </a:p>
        </p:txBody>
      </p:sp>
      <p:sp>
        <p:nvSpPr>
          <p:cNvPr id="5128" name="Flowchart: Document 5127"/>
          <p:cNvSpPr/>
          <p:nvPr/>
        </p:nvSpPr>
        <p:spPr>
          <a:xfrm>
            <a:off x="4724400" y="4876800"/>
            <a:ext cx="1219200" cy="762000"/>
          </a:xfrm>
          <a:prstGeom prst="flowChartDocumen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30" name="Text Box 5129"/>
          <p:cNvSpPr txBox="1"/>
          <p:nvPr/>
        </p:nvSpPr>
        <p:spPr>
          <a:xfrm>
            <a:off x="6324600" y="4876800"/>
            <a:ext cx="1524000" cy="7143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TW" sz="2000"/>
              <a:t>Compiler or Assembler</a:t>
            </a:r>
            <a:endParaRPr lang="en-US" altLang="zh-TW" sz="2000"/>
          </a:p>
        </p:txBody>
      </p:sp>
      <p:sp>
        <p:nvSpPr>
          <p:cNvPr id="5131" name="Straight Connector 5130"/>
          <p:cNvSpPr/>
          <p:nvPr/>
        </p:nvSpPr>
        <p:spPr>
          <a:xfrm>
            <a:off x="2057400" y="5181600"/>
            <a:ext cx="609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2" name="Straight Connector 5131"/>
          <p:cNvSpPr/>
          <p:nvPr/>
        </p:nvSpPr>
        <p:spPr>
          <a:xfrm>
            <a:off x="4191000" y="5181600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3" name="Straight Connector 5132"/>
          <p:cNvSpPr/>
          <p:nvPr/>
        </p:nvSpPr>
        <p:spPr>
          <a:xfrm>
            <a:off x="5943600" y="5181600"/>
            <a:ext cx="381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4" name="Straight Connector 5133"/>
          <p:cNvSpPr/>
          <p:nvPr/>
        </p:nvSpPr>
        <p:spPr>
          <a:xfrm>
            <a:off x="7848600" y="5181600"/>
            <a:ext cx="304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5" name="Text Box 5134"/>
          <p:cNvSpPr txBox="1"/>
          <p:nvPr/>
        </p:nvSpPr>
        <p:spPr>
          <a:xfrm>
            <a:off x="8213725" y="4918075"/>
            <a:ext cx="5730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 err="1"/>
              <a:t>obj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Presentation</Application>
  <PresentationFormat>Custom</PresentationFormat>
  <Paragraphs>154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Arial Black</vt:lpstr>
      <vt:lpstr>Times New Roman</vt:lpstr>
      <vt:lpstr>Raleway ExtraBold</vt:lpstr>
      <vt:lpstr>Microsoft YaHei</vt:lpstr>
      <vt:lpstr>Arial Unicode MS</vt:lpstr>
      <vt:lpstr>Times New Roman</vt:lpstr>
      <vt:lpstr>1_Office Theme</vt:lpstr>
      <vt:lpstr>Contents Slide Master</vt:lpstr>
      <vt:lpstr>PowerPoint 演示文稿</vt:lpstr>
      <vt:lpstr>Chapter-1.2 Macro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9</cp:revision>
  <dcterms:created xsi:type="dcterms:W3CDTF">2019-01-09T10:33:00Z</dcterms:created>
  <dcterms:modified xsi:type="dcterms:W3CDTF">2022-08-25T07:29:23Z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4AB535990A2E4AAE8653E1DDB220597A</vt:lpwstr>
  </property>
  <property fmtid="{D5CDD505-2E9C-101B-9397-08002B2CF9AE}" pid="3" name="KSOProductBuildVer">
    <vt:lpwstr>1033-11.2.0.11254</vt:lpwstr>
  </property>
</Properties>
</file>