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Default Extension="wdp" ContentType="image/vnd.ms-photo"/>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24"/>
  </p:notesMasterIdLst>
  <p:handoutMasterIdLst>
    <p:handoutMasterId r:id="rId25"/>
  </p:handoutMasterIdLst>
  <p:sldIdLst>
    <p:sldId id="277" r:id="rId3"/>
    <p:sldId id="280" r:id="rId4"/>
    <p:sldId id="351" r:id="rId5"/>
    <p:sldId id="337" r:id="rId6"/>
    <p:sldId id="338" r:id="rId7"/>
    <p:sldId id="342" r:id="rId8"/>
    <p:sldId id="339" r:id="rId9"/>
    <p:sldId id="341" r:id="rId10"/>
    <p:sldId id="343" r:id="rId11"/>
    <p:sldId id="344" r:id="rId12"/>
    <p:sldId id="327" r:id="rId13"/>
    <p:sldId id="335" r:id="rId14"/>
    <p:sldId id="345" r:id="rId15"/>
    <p:sldId id="346" r:id="rId16"/>
    <p:sldId id="349" r:id="rId17"/>
    <p:sldId id="347" r:id="rId18"/>
    <p:sldId id="348" r:id="rId19"/>
    <p:sldId id="352" r:id="rId20"/>
    <p:sldId id="350" r:id="rId21"/>
    <p:sldId id="328" r:id="rId22"/>
    <p:sldId id="2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ED8137"/>
    <a:srgbClr val="BC8F00"/>
    <a:srgbClr val="860000"/>
    <a:srgbClr val="00B0F0"/>
    <a:srgbClr val="1B3F5B"/>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515" autoAdjust="0"/>
    <p:restoredTop sz="94660"/>
  </p:normalViewPr>
  <p:slideViewPr>
    <p:cSldViewPr snapToGrid="0">
      <p:cViewPr>
        <p:scale>
          <a:sx n="50" d="100"/>
          <a:sy n="50" d="100"/>
        </p:scale>
        <p:origin x="-2070" y="-990"/>
      </p:cViewPr>
      <p:guideLst>
        <p:guide orient="horz" pos="2160"/>
        <p:guide pos="3840"/>
      </p:guideLst>
    </p:cSldViewPr>
  </p:slideViewPr>
  <p:notesTextViewPr>
    <p:cViewPr>
      <p:scale>
        <a:sx n="1" d="1"/>
        <a:sy n="1" d="1"/>
      </p:scale>
      <p:origin x="0" y="0"/>
    </p:cViewPr>
  </p:notesTextViewPr>
  <p:sorterViewPr>
    <p:cViewPr>
      <p:scale>
        <a:sx n="66" d="100"/>
        <a:sy n="66" d="100"/>
      </p:scale>
      <p:origin x="0" y="321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0732FBC-CC67-4B17-8935-02F23E3364AC}"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60732FBC-CC67-4B17-8935-02F23E3364AC}"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2106835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 xmlns:p14="http://schemas.microsoft.com/office/powerpoint/2010/main" val="270909644"/>
      </p:ext>
    </p:extLst>
  </p:cSld>
  <p:clrMapOvr>
    <a:masterClrMapping/>
  </p:clrMapOvr>
  <p:extLst mod="1">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 xmlns:p14="http://schemas.microsoft.com/office/powerpoint/2010/main" val="3227159557"/>
      </p:ext>
    </p:extLst>
  </p:cSld>
  <p:clrMapOvr>
    <a:masterClrMapping/>
  </p:clrMapOvr>
  <p:extLst mod="1">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 xmlns:p14="http://schemas.microsoft.com/office/powerpoint/2010/main" val="3804378142"/>
      </p:ext>
    </p:extLst>
  </p:cSld>
  <p:clrMapOvr>
    <a:masterClrMapping/>
  </p:clrMapOvr>
  <p:extLst mod="1">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 xmlns:p14="http://schemas.microsoft.com/office/powerpoint/2010/main"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 xmlns:p14="http://schemas.microsoft.com/office/powerpoint/2010/main"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javatpoint.com/bootstrapping" TargetMode="External"/><Relationship Id="rId2" Type="http://schemas.openxmlformats.org/officeDocument/2006/relationships/hyperlink" Target="https://www.geeksforgeeks.org/bootstrapping-in-compiler-design/" TargetMode="External"/><Relationship Id="rId1" Type="http://schemas.openxmlformats.org/officeDocument/2006/relationships/slideLayout" Target="../slideLayouts/slideLayout2.xml"/><Relationship Id="rId5" Type="http://schemas.openxmlformats.org/officeDocument/2006/relationships/hyperlink" Target="https://blog.asrpo.com/bootstrap_chicken_or_egg" TargetMode="External"/><Relationship Id="rId4" Type="http://schemas.openxmlformats.org/officeDocument/2006/relationships/hyperlink" Target="https://wiki.c2.com/?ChickenAndEggProblem" TargetMode="Externa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smtClean="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 xmlns:a16="http://schemas.microsoft.com/office/drawing/2014/main" id="{CAD0D7B8-E462-453C-B296-CA0154FA54AE}"/>
              </a:ext>
            </a:extLst>
          </p:cNvPr>
          <p:cNvGraphicFramePr>
            <a:graphicFrameLocks noChangeAspect="1"/>
          </p:cNvGraphicFramePr>
          <p:nvPr>
            <p:extLst>
              <p:ext uri="{D42A27DB-BD31-4B8C-83A1-F6EECF244321}">
                <p14:modId xmlns="" xmlns:p14="http://schemas.microsoft.com/office/powerpoint/2010/main" val="689304721"/>
              </p:ext>
            </p:extLst>
          </p:nvPr>
        </p:nvGraphicFramePr>
        <p:xfrm>
          <a:off x="76788" y="3121720"/>
          <a:ext cx="3303056" cy="3148059"/>
        </p:xfrm>
        <a:graphic>
          <a:graphicData uri="http://schemas.openxmlformats.org/presentationml/2006/ole">
            <p:oleObj spid="_x0000_s8231" name="CorelDRAW" r:id="rId4" imgW="2169000" imgH="2169360" progId="">
              <p:embed/>
            </p:oleObj>
          </a:graphicData>
        </a:graphic>
      </p:graphicFrame>
      <p:sp>
        <p:nvSpPr>
          <p:cNvPr id="37" name="Right Triangle 36">
            <a:extLst>
              <a:ext uri="{FF2B5EF4-FFF2-40B4-BE49-F238E27FC236}">
                <a16:creationId xmlns=""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smtClean="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5">
            <a:extLst>
              <a:ext uri="{BEBA8EAE-BF5A-486C-A8C5-ECC9F3942E4B}">
                <a14:imgProps xmlns="" xmlns:a14="http://schemas.microsoft.com/office/drawing/2010/main">
                  <a14:imgLayer r:embed="rId6">
                    <a14:imgEffect>
                      <a14:colorTemperature colorTemp="5742"/>
                    </a14:imgEffect>
                    <a14:imgEffect>
                      <a14:saturation sat="238000"/>
                    </a14:imgEffect>
                  </a14:imgLayer>
                </a14:imgProps>
              </a:ext>
              <a:ext uri="{28A0092B-C50C-407E-A947-70E740481C1C}">
                <a14:useLocalDpi xmlns=""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a:t>
            </a:r>
            <a:r>
              <a:rPr lang="en-US" sz="2000" b="1" dirty="0" smtClean="0">
                <a:solidFill>
                  <a:prstClr val="black">
                    <a:lumMod val="65000"/>
                    <a:lumOff val="35000"/>
                  </a:prstClr>
                </a:solidFill>
                <a:latin typeface="Casper" panose="02000506000000020004" pitchFamily="2" charset="0"/>
                <a:ea typeface="Karla" pitchFamily="2" charset="0"/>
                <a:cs typeface="Karla" pitchFamily="2" charset="0"/>
              </a:rPr>
              <a:t>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871857" y="6296559"/>
            <a:ext cx="1830785" cy="369332"/>
          </a:xfrm>
          <a:prstGeom prst="rect">
            <a:avLst/>
          </a:prstGeom>
          <a:noFill/>
        </p:spPr>
        <p:txBody>
          <a:bodyPr wrap="square" rtlCol="0">
            <a:spAutoFit/>
          </a:bodyPr>
          <a:lstStyle/>
          <a:p>
            <a:r>
              <a:rPr lang="en-US" dirty="0" smtClean="0"/>
              <a:t> </a:t>
            </a:r>
            <a:endParaRPr lang="en-US" dirty="0"/>
          </a:p>
        </p:txBody>
      </p:sp>
      <p:sp>
        <p:nvSpPr>
          <p:cNvPr id="26" name="TextBox 25"/>
          <p:cNvSpPr txBox="1">
            <a:spLocks noChangeArrowheads="1"/>
          </p:cNvSpPr>
          <p:nvPr/>
        </p:nvSpPr>
        <p:spPr bwMode="auto">
          <a:xfrm>
            <a:off x="2127857" y="2051945"/>
            <a:ext cx="9063318" cy="54753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smtClean="0">
                <a:latin typeface="Arial Black" panose="020B0A04020102020204" pitchFamily="34" charset="0"/>
                <a:ea typeface="Karla" pitchFamily="2" charset="0"/>
                <a:cs typeface="Karla" pitchFamily="2" charset="0"/>
              </a:rPr>
              <a:t>University Institute of Engineering</a:t>
            </a:r>
          </a:p>
          <a:p>
            <a:pPr lvl="0" algn="ctr" defTabSz="622300">
              <a:lnSpc>
                <a:spcPct val="90000"/>
              </a:lnSpc>
              <a:spcBef>
                <a:spcPct val="0"/>
              </a:spcBef>
              <a:spcAft>
                <a:spcPct val="35000"/>
              </a:spcAft>
            </a:pPr>
            <a:r>
              <a:rPr lang="en-US" sz="3200" b="1" dirty="0" smtClean="0">
                <a:latin typeface="Arial Black" panose="020B0A04020102020204" pitchFamily="34" charset="0"/>
                <a:ea typeface="Karla" pitchFamily="2" charset="0"/>
                <a:cs typeface="Karla" pitchFamily="2" charset="0"/>
              </a:rPr>
              <a:t>DEPARTMENT OF COMPUTER SCIENCE &amp; ENGINEERING</a:t>
            </a:r>
            <a:endParaRPr lang="en-US" sz="3200" b="1" dirty="0">
              <a:latin typeface="Arial Black" panose="020B0A04020102020204" pitchFamily="34" charset="0"/>
              <a:ea typeface="Karla" pitchFamily="2" charset="0"/>
              <a:cs typeface="Karla" pitchFamily="2" charset="0"/>
            </a:endParaRP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Bachelor of  Engineering  </a:t>
            </a: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Subject Name: System Programming</a:t>
            </a: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Subject Code: CST-281</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endPar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rPr>
              <a:t> </a:t>
            </a: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eaLnBrk="1" hangingPunct="1"/>
            <a:endParaRPr lang="en-US" sz="1600" dirty="0">
              <a:latin typeface="Raleway ExtraBold" pitchFamily="34" charset="-52"/>
            </a:endParaRPr>
          </a:p>
        </p:txBody>
      </p:sp>
      <p:sp>
        <p:nvSpPr>
          <p:cNvPr id="16" name="Rectangle 15"/>
          <p:cNvSpPr/>
          <p:nvPr/>
        </p:nvSpPr>
        <p:spPr>
          <a:xfrm>
            <a:off x="8513890" y="242054"/>
            <a:ext cx="3302379" cy="369332"/>
          </a:xfrm>
          <a:prstGeom prst="rect">
            <a:avLst/>
          </a:prstGeom>
        </p:spPr>
        <p:txBody>
          <a:bodyPr wrap="none">
            <a:spAutoFit/>
          </a:bodyPr>
          <a:lstStyle/>
          <a:p>
            <a:r>
              <a:rPr lang="en-US" dirty="0" smtClean="0"/>
              <a:t>Department of Computer Science</a:t>
            </a:r>
            <a:endParaRPr lang="en-US" dirty="0"/>
          </a:p>
        </p:txBody>
      </p:sp>
      <p:sp>
        <p:nvSpPr>
          <p:cNvPr id="18" name="Slide Number Placeholder 17"/>
          <p:cNvSpPr>
            <a:spLocks noGrp="1"/>
          </p:cNvSpPr>
          <p:nvPr>
            <p:ph type="sldNum" sz="quarter" idx="12"/>
          </p:nvPr>
        </p:nvSpPr>
        <p:spPr/>
        <p:txBody>
          <a:bodyPr/>
          <a:lstStyle/>
          <a:p>
            <a:fld id="{BDCDBBEF-AA6C-4BA6-85B2-A17D7F280E38}" type="slidenum">
              <a:rPr lang="en-US" smtClean="0"/>
              <a:pPr/>
              <a:t>1</a:t>
            </a:fld>
            <a:endParaRPr lang="en-US"/>
          </a:p>
        </p:txBody>
      </p:sp>
      <p:sp>
        <p:nvSpPr>
          <p:cNvPr id="17" name="Rectangle 16"/>
          <p:cNvSpPr/>
          <p:nvPr/>
        </p:nvSpPr>
        <p:spPr>
          <a:xfrm>
            <a:off x="678043" y="6120884"/>
            <a:ext cx="3627257" cy="369332"/>
          </a:xfrm>
          <a:prstGeom prst="rect">
            <a:avLst/>
          </a:prstGeom>
        </p:spPr>
        <p:txBody>
          <a:bodyPr wrap="square">
            <a:spAutoFit/>
          </a:bodyPr>
          <a:lstStyle/>
          <a:p>
            <a:r>
              <a:rPr lang="en-US" b="1" dirty="0" smtClean="0"/>
              <a:t>Compilers</a:t>
            </a:r>
            <a:endParaRPr lang="en-US" dirty="0"/>
          </a:p>
        </p:txBody>
      </p:sp>
    </p:spTree>
    <p:extLst>
      <p:ext uri="{BB962C8B-B14F-4D97-AF65-F5344CB8AC3E}">
        <p14:creationId xmlns="" xmlns:p14="http://schemas.microsoft.com/office/powerpoint/2010/main" val="4565021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Difference Between NFA &amp; DFA</a:t>
            </a:r>
            <a:endParaRPr lang="en-US" b="1"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pic>
        <p:nvPicPr>
          <p:cNvPr id="62468" name="Picture 4" descr="See the source image"/>
          <p:cNvPicPr>
            <a:picLocks noChangeAspect="1" noChangeArrowheads="1"/>
          </p:cNvPicPr>
          <p:nvPr/>
        </p:nvPicPr>
        <p:blipFill>
          <a:blip r:embed="rId2"/>
          <a:srcRect/>
          <a:stretch>
            <a:fillRect/>
          </a:stretch>
        </p:blipFill>
        <p:spPr bwMode="auto">
          <a:xfrm>
            <a:off x="1104900" y="1714501"/>
            <a:ext cx="10248900" cy="48006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COMPILER BOOTSTRAPPING </a:t>
            </a:r>
            <a:endParaRPr lang="en-US" dirty="0"/>
          </a:p>
        </p:txBody>
      </p:sp>
      <p:sp>
        <p:nvSpPr>
          <p:cNvPr id="3" name="Content Placeholder 2"/>
          <p:cNvSpPr>
            <a:spLocks noGrp="1"/>
          </p:cNvSpPr>
          <p:nvPr>
            <p:ph idx="1"/>
          </p:nvPr>
        </p:nvSpPr>
        <p:spPr>
          <a:xfrm>
            <a:off x="838200" y="1352550"/>
            <a:ext cx="10515600" cy="4824413"/>
          </a:xfrm>
        </p:spPr>
        <p:txBody>
          <a:bodyPr>
            <a:normAutofit/>
          </a:bodyPr>
          <a:lstStyle/>
          <a:p>
            <a:pPr algn="just"/>
            <a:r>
              <a:rPr lang="en-US" dirty="0" smtClean="0"/>
              <a:t>Bootstrapping is the process of writing a compiler (or assembler) in the source programming language that it intends to compile.</a:t>
            </a:r>
          </a:p>
          <a:p>
            <a:pPr algn="just"/>
            <a:r>
              <a:rPr lang="en-US" dirty="0" smtClean="0"/>
              <a:t> Applying this technique leads to a self-hosting compiler. </a:t>
            </a:r>
          </a:p>
          <a:p>
            <a:pPr algn="just"/>
            <a:r>
              <a:rPr lang="en-US" dirty="0" smtClean="0"/>
              <a:t>An initial minimal core version of the compiler is generated in a different language (which could be assembly language); from that point, successive expanded versions of the compiler are run using the minimal core of the language. </a:t>
            </a:r>
          </a:p>
          <a:p>
            <a:pPr algn="just"/>
            <a:r>
              <a:rPr lang="en-US" dirty="0" smtClean="0"/>
              <a:t>Many compilers for many programming languages are bootstrapped, including compilers for BASIC, </a:t>
            </a:r>
            <a:r>
              <a:rPr lang="en-US" dirty="0" err="1" smtClean="0"/>
              <a:t>Algol</a:t>
            </a:r>
            <a:r>
              <a:rPr lang="en-US" dirty="0" smtClean="0"/>
              <a:t>, C, D, Pascal, PL/I, Factor, Haskell, Modula-2, Oberon, </a:t>
            </a:r>
            <a:r>
              <a:rPr lang="en-US" dirty="0" err="1" smtClean="0"/>
              <a:t>OCaml</a:t>
            </a:r>
            <a:r>
              <a:rPr lang="en-US" dirty="0" smtClean="0"/>
              <a:t>, Common Lisp, Scheme, Go, Java, Rust, Python, </a:t>
            </a:r>
            <a:r>
              <a:rPr lang="en-US" dirty="0" err="1" smtClean="0"/>
              <a:t>Scala</a:t>
            </a:r>
            <a:r>
              <a:rPr lang="en-US" dirty="0" smtClean="0"/>
              <a:t>, </a:t>
            </a:r>
            <a:r>
              <a:rPr lang="en-US" dirty="0" err="1" smtClean="0"/>
              <a:t>Nim</a:t>
            </a:r>
            <a:r>
              <a:rPr lang="en-US" dirty="0" smtClean="0"/>
              <a:t>, Eiffel, and more</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ADVANTAGES OF COMPILER BOOTSTRAPPING </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Bootstrapping a compiler has the following advantages: </a:t>
            </a:r>
          </a:p>
          <a:p>
            <a:pPr algn="just"/>
            <a:r>
              <a:rPr lang="en-US" dirty="0" smtClean="0"/>
              <a:t>It is a non-trivial test of the language being compiled. </a:t>
            </a:r>
          </a:p>
          <a:p>
            <a:pPr algn="just"/>
            <a:r>
              <a:rPr lang="en-US" dirty="0" smtClean="0"/>
              <a:t>Compiler developers and bug reporting part of the community only need to know the language being compiled. </a:t>
            </a:r>
          </a:p>
          <a:p>
            <a:pPr algn="just"/>
            <a:r>
              <a:rPr lang="en-US" dirty="0" smtClean="0"/>
              <a:t>Compiler development can be done in the higher level language being compiled. </a:t>
            </a:r>
          </a:p>
          <a:p>
            <a:pPr algn="just"/>
            <a:r>
              <a:rPr lang="en-US" dirty="0" smtClean="0"/>
              <a:t>Improvements to the compiler's back-end improve not only general purpose programs but also the compiler itself. </a:t>
            </a:r>
          </a:p>
          <a:p>
            <a:pPr algn="just"/>
            <a:r>
              <a:rPr lang="en-US" dirty="0" smtClean="0"/>
              <a:t>It is a comprehensive consistency check as it should be able to reproduce its own object code. </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Lexical </a:t>
            </a:r>
            <a:r>
              <a:rPr lang="en-US" b="1" dirty="0" err="1" smtClean="0"/>
              <a:t>Analyser</a:t>
            </a:r>
            <a:endParaRPr lang="en-US" b="1" dirty="0"/>
          </a:p>
        </p:txBody>
      </p:sp>
      <p:sp>
        <p:nvSpPr>
          <p:cNvPr id="3" name="Content Placeholder 2"/>
          <p:cNvSpPr>
            <a:spLocks noGrp="1"/>
          </p:cNvSpPr>
          <p:nvPr>
            <p:ph idx="1"/>
          </p:nvPr>
        </p:nvSpPr>
        <p:spPr/>
        <p:txBody>
          <a:bodyPr>
            <a:normAutofit lnSpcReduction="10000"/>
          </a:bodyPr>
          <a:lstStyle/>
          <a:p>
            <a:pPr>
              <a:buNone/>
            </a:pPr>
            <a:r>
              <a:rPr lang="en-US" dirty="0" smtClean="0"/>
              <a:t>What is Lexical Analysis?</a:t>
            </a:r>
          </a:p>
          <a:p>
            <a:r>
              <a:rPr lang="en-US" dirty="0" smtClean="0"/>
              <a:t>Lexical analysis is the starting phase of the compiler. </a:t>
            </a:r>
          </a:p>
          <a:p>
            <a:r>
              <a:rPr lang="en-US" dirty="0" smtClean="0"/>
              <a:t>The lexical analyzer is responsible for breaking source code syntaxes into a series of tokens, by removing whitespace in the source code. </a:t>
            </a:r>
          </a:p>
          <a:p>
            <a:r>
              <a:rPr lang="en-US" dirty="0" smtClean="0"/>
              <a:t>If the lexical analyzer gets any invalid token, it generates an error. </a:t>
            </a:r>
          </a:p>
          <a:p>
            <a:pPr>
              <a:buNone/>
            </a:pPr>
            <a:r>
              <a:rPr lang="en-US" dirty="0" smtClean="0"/>
              <a:t>There are three terminologies-</a:t>
            </a:r>
          </a:p>
          <a:p>
            <a:r>
              <a:rPr lang="en-US" dirty="0" smtClean="0"/>
              <a:t>Token</a:t>
            </a:r>
          </a:p>
          <a:p>
            <a:r>
              <a:rPr lang="en-US" dirty="0" smtClean="0"/>
              <a:t>Pattern</a:t>
            </a:r>
          </a:p>
          <a:p>
            <a:r>
              <a:rPr lang="en-US" dirty="0" smtClean="0"/>
              <a:t>Lexeme</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Lexical </a:t>
            </a:r>
            <a:r>
              <a:rPr lang="en-US" b="1" dirty="0" err="1" smtClean="0"/>
              <a:t>Analyser</a:t>
            </a:r>
            <a:endParaRPr lang="en-US" b="1" dirty="0"/>
          </a:p>
        </p:txBody>
      </p:sp>
      <p:sp>
        <p:nvSpPr>
          <p:cNvPr id="3" name="Content Placeholder 2"/>
          <p:cNvSpPr>
            <a:spLocks noGrp="1"/>
          </p:cNvSpPr>
          <p:nvPr>
            <p:ph idx="1"/>
          </p:nvPr>
        </p:nvSpPr>
        <p:spPr/>
        <p:txBody>
          <a:bodyPr/>
          <a:lstStyle/>
          <a:p>
            <a:r>
              <a:rPr lang="en-US" b="1" dirty="0" smtClean="0"/>
              <a:t>Token:</a:t>
            </a:r>
            <a:r>
              <a:rPr lang="en-US" dirty="0" smtClean="0"/>
              <a:t> It is a sequence of characters that represents a unit of information in the source code.</a:t>
            </a:r>
          </a:p>
          <a:p>
            <a:r>
              <a:rPr lang="en-US" b="1" dirty="0" smtClean="0"/>
              <a:t>Pattern:</a:t>
            </a:r>
            <a:r>
              <a:rPr lang="en-US" dirty="0" smtClean="0"/>
              <a:t> The description used by the token is known as a pattern.</a:t>
            </a:r>
          </a:p>
          <a:p>
            <a:r>
              <a:rPr lang="en-US" b="1" dirty="0" smtClean="0"/>
              <a:t>Lexeme</a:t>
            </a:r>
            <a:r>
              <a:rPr lang="en-US" dirty="0" smtClean="0"/>
              <a:t>: A sequence of characters in the source code, as per the matching pattern of a token, is known as lexeme. It is also called the instance of a token.</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Roles and Responsibility of Lexical Analyzer</a:t>
            </a:r>
            <a:br>
              <a:rPr lang="en-US" b="1" dirty="0" smtClean="0"/>
            </a:br>
            <a:endParaRPr lang="en-US" b="1" dirty="0"/>
          </a:p>
        </p:txBody>
      </p:sp>
      <p:sp>
        <p:nvSpPr>
          <p:cNvPr id="3" name="Content Placeholder 2"/>
          <p:cNvSpPr>
            <a:spLocks noGrp="1"/>
          </p:cNvSpPr>
          <p:nvPr>
            <p:ph idx="1"/>
          </p:nvPr>
        </p:nvSpPr>
        <p:spPr/>
        <p:txBody>
          <a:bodyPr/>
          <a:lstStyle/>
          <a:p>
            <a:r>
              <a:rPr lang="en-US" dirty="0" smtClean="0"/>
              <a:t>The lexical analyzer performs the following tasks-</a:t>
            </a:r>
          </a:p>
          <a:p>
            <a:r>
              <a:rPr lang="en-US" dirty="0" smtClean="0"/>
              <a:t>The lexical analyzer is responsible for removing the white spaces and comments from the source program.</a:t>
            </a:r>
          </a:p>
          <a:p>
            <a:r>
              <a:rPr lang="en-US" dirty="0" smtClean="0"/>
              <a:t>It corresponds to the error messages with the source program.</a:t>
            </a:r>
          </a:p>
          <a:p>
            <a:r>
              <a:rPr lang="en-US" dirty="0" smtClean="0"/>
              <a:t>It helps to identify the tokens.</a:t>
            </a:r>
          </a:p>
          <a:p>
            <a:r>
              <a:rPr lang="en-US" dirty="0" smtClean="0"/>
              <a:t>The input characters are read by the lexical analyzer from the source code.</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Architecture of Lexical Analyzer</a:t>
            </a:r>
            <a:br>
              <a:rPr lang="en-US" b="1" dirty="0" smtClean="0"/>
            </a:br>
            <a:endParaRPr lang="en-US" b="1"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16</a:t>
            </a:fld>
            <a:endParaRPr lang="en-US"/>
          </a:p>
        </p:txBody>
      </p:sp>
      <p:pic>
        <p:nvPicPr>
          <p:cNvPr id="63490" name="Picture 2" descr="The Architecture of Lexical Analyzer"/>
          <p:cNvPicPr>
            <a:picLocks noChangeAspect="1" noChangeArrowheads="1"/>
          </p:cNvPicPr>
          <p:nvPr/>
        </p:nvPicPr>
        <p:blipFill>
          <a:blip r:embed="rId2"/>
          <a:srcRect/>
          <a:stretch>
            <a:fillRect/>
          </a:stretch>
        </p:blipFill>
        <p:spPr bwMode="auto">
          <a:xfrm>
            <a:off x="933450" y="1847850"/>
            <a:ext cx="9772650" cy="409575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Working Diagram of Lexical </a:t>
            </a:r>
            <a:r>
              <a:rPr lang="en-US" b="1" dirty="0" err="1" smtClean="0"/>
              <a:t>Analyser</a:t>
            </a:r>
            <a:endParaRPr lang="en-US" b="1"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17</a:t>
            </a:fld>
            <a:endParaRPr lang="en-US"/>
          </a:p>
        </p:txBody>
      </p:sp>
      <p:pic>
        <p:nvPicPr>
          <p:cNvPr id="67586" name="Picture 2" descr="Lexical Analysis"/>
          <p:cNvPicPr>
            <a:picLocks noChangeAspect="1" noChangeArrowheads="1"/>
          </p:cNvPicPr>
          <p:nvPr/>
        </p:nvPicPr>
        <p:blipFill>
          <a:blip r:embed="rId2"/>
          <a:srcRect/>
          <a:stretch>
            <a:fillRect/>
          </a:stretch>
        </p:blipFill>
        <p:spPr bwMode="auto">
          <a:xfrm>
            <a:off x="1200150" y="2343150"/>
            <a:ext cx="9963150" cy="381000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Lexical Analysis</a:t>
            </a:r>
            <a:endParaRPr lang="en-US" b="1"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18</a:t>
            </a:fld>
            <a:endParaRPr lang="en-US"/>
          </a:p>
        </p:txBody>
      </p:sp>
      <p:pic>
        <p:nvPicPr>
          <p:cNvPr id="60418" name="Picture 2" descr="See the source image"/>
          <p:cNvPicPr>
            <a:picLocks noChangeAspect="1" noChangeArrowheads="1"/>
          </p:cNvPicPr>
          <p:nvPr/>
        </p:nvPicPr>
        <p:blipFill>
          <a:blip r:embed="rId2"/>
          <a:srcRect/>
          <a:stretch>
            <a:fillRect/>
          </a:stretch>
        </p:blipFill>
        <p:spPr bwMode="auto">
          <a:xfrm>
            <a:off x="990600" y="1847850"/>
            <a:ext cx="10039349" cy="413385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Advantages/Disadvantages</a:t>
            </a:r>
            <a:endParaRPr lang="en-US" b="1"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Advantages of Lexical Analysis</a:t>
            </a:r>
          </a:p>
          <a:p>
            <a:r>
              <a:rPr lang="en-US" dirty="0" smtClean="0"/>
              <a:t>Lexical analysis helps the browsers to format and display a web page with the help of parsed data.</a:t>
            </a:r>
          </a:p>
          <a:p>
            <a:r>
              <a:rPr lang="en-US" dirty="0" smtClean="0"/>
              <a:t>It is responsible to create a compiled binary executable code.</a:t>
            </a:r>
          </a:p>
          <a:p>
            <a:r>
              <a:rPr lang="en-US" dirty="0" smtClean="0"/>
              <a:t>It helps to create a more efficient and </a:t>
            </a:r>
            <a:r>
              <a:rPr lang="en-US" dirty="0" err="1" smtClean="0"/>
              <a:t>specialised</a:t>
            </a:r>
            <a:r>
              <a:rPr lang="en-US" dirty="0" smtClean="0"/>
              <a:t> processor for the task.</a:t>
            </a:r>
          </a:p>
          <a:p>
            <a:pPr>
              <a:buNone/>
            </a:pPr>
            <a:r>
              <a:rPr lang="en-US" b="1" dirty="0" smtClean="0"/>
              <a:t>Disadvantages of Lexical Analysis</a:t>
            </a:r>
          </a:p>
          <a:p>
            <a:r>
              <a:rPr lang="en-US" dirty="0" smtClean="0"/>
              <a:t>It requires additional runtime overhead to generate the </a:t>
            </a:r>
            <a:r>
              <a:rPr lang="en-US" dirty="0" err="1" smtClean="0"/>
              <a:t>lexer</a:t>
            </a:r>
            <a:r>
              <a:rPr lang="en-US" dirty="0" smtClean="0"/>
              <a:t> table and construct the tokens.</a:t>
            </a:r>
          </a:p>
          <a:p>
            <a:r>
              <a:rPr lang="en-US" dirty="0" smtClean="0"/>
              <a:t>It requires much effort to debug and develop the </a:t>
            </a:r>
            <a:r>
              <a:rPr lang="en-US" dirty="0" err="1" smtClean="0"/>
              <a:t>lexer</a:t>
            </a:r>
            <a:r>
              <a:rPr lang="en-US" dirty="0" smtClean="0"/>
              <a:t> and its token description.</a:t>
            </a:r>
          </a:p>
          <a:p>
            <a:r>
              <a:rPr lang="en-US" dirty="0" smtClean="0"/>
              <a:t>Much significant time is required to read the source code and partition it into tokens.</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Autofit/>
          </a:bodyPr>
          <a:lstStyle/>
          <a:p>
            <a:pPr algn="ctr"/>
            <a:r>
              <a:rPr lang="en-US" dirty="0" smtClean="0">
                <a:latin typeface="Times New Roman" pitchFamily="18" charset="0"/>
                <a:cs typeface="Times New Roman" pitchFamily="18" charset="0"/>
              </a:rPr>
              <a:t>Chapter-2.1</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Compilers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r>
              <a:rPr lang="en-US" sz="2400" dirty="0" smtClean="0"/>
              <a:t>Introduction to Grammars and finite automata</a:t>
            </a:r>
          </a:p>
          <a:p>
            <a:pPr>
              <a:lnSpc>
                <a:spcPct val="150000"/>
              </a:lnSpc>
            </a:pPr>
            <a:r>
              <a:rPr lang="en-US" sz="2400" dirty="0" smtClean="0"/>
              <a:t> Bootstrapping for compilers</a:t>
            </a:r>
          </a:p>
          <a:p>
            <a:pPr>
              <a:lnSpc>
                <a:spcPct val="150000"/>
              </a:lnSpc>
            </a:pPr>
            <a:r>
              <a:rPr lang="en-US" sz="2400" dirty="0" smtClean="0"/>
              <a:t> Lexical Analysis</a:t>
            </a:r>
            <a:endParaRPr lang="en-US" sz="2400" dirty="0" smtClean="0">
              <a:latin typeface="Times New Roman" pitchFamily="18" charset="0"/>
              <a:cs typeface="Times New Roman" pitchFamily="18" charset="0"/>
            </a:endParaRPr>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07720" y="39084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544370" y="0"/>
            <a:ext cx="3302379" cy="369332"/>
          </a:xfrm>
          <a:prstGeom prst="rect">
            <a:avLst/>
          </a:prstGeom>
        </p:spPr>
        <p:txBody>
          <a:bodyPr wrap="none">
            <a:spAutoFit/>
          </a:bodyPr>
          <a:lstStyle/>
          <a:p>
            <a:r>
              <a:rPr lang="en-US" dirty="0" smtClean="0"/>
              <a:t>Department of computer Science</a:t>
            </a:r>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 xmlns:p14="http://schemas.microsoft.com/office/powerpoint/2010/main" val="8237023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References</a:t>
            </a:r>
            <a:endParaRPr lang="en-US" dirty="0"/>
          </a:p>
        </p:txBody>
      </p:sp>
      <p:sp>
        <p:nvSpPr>
          <p:cNvPr id="3" name="Content Placeholder 2"/>
          <p:cNvSpPr>
            <a:spLocks noGrp="1"/>
          </p:cNvSpPr>
          <p:nvPr>
            <p:ph idx="1"/>
          </p:nvPr>
        </p:nvSpPr>
        <p:spPr/>
        <p:txBody>
          <a:bodyPr/>
          <a:lstStyle/>
          <a:p>
            <a:endParaRPr lang="en-US" dirty="0" smtClean="0">
              <a:hlinkClick r:id="rId2"/>
            </a:endParaRPr>
          </a:p>
          <a:p>
            <a:r>
              <a:rPr lang="en-US" dirty="0" smtClean="0">
                <a:hlinkClick r:id="rId2"/>
              </a:rPr>
              <a:t>https://www.geeksforgeeks.org/bootstrapping-in-compiler-design/</a:t>
            </a:r>
            <a:endParaRPr lang="en-US" dirty="0" smtClean="0"/>
          </a:p>
          <a:p>
            <a:endParaRPr lang="en-US" dirty="0" smtClean="0"/>
          </a:p>
          <a:p>
            <a:r>
              <a:rPr lang="en-US" dirty="0" smtClean="0">
                <a:hlinkClick r:id="rId3"/>
              </a:rPr>
              <a:t>https://www.javatpoint.com/bootstrapping</a:t>
            </a:r>
            <a:endParaRPr lang="en-US" dirty="0" smtClean="0"/>
          </a:p>
          <a:p>
            <a:endParaRPr lang="en-US" dirty="0" smtClean="0"/>
          </a:p>
          <a:p>
            <a:r>
              <a:rPr lang="en-US" dirty="0" smtClean="0">
                <a:hlinkClick r:id="rId4"/>
              </a:rPr>
              <a:t>https://wiki.c2.com/?ChickenAndEggProblem</a:t>
            </a:r>
            <a:endParaRPr lang="en-US" dirty="0" smtClean="0"/>
          </a:p>
          <a:p>
            <a:endParaRPr lang="en-US" dirty="0" smtClean="0"/>
          </a:p>
          <a:p>
            <a:r>
              <a:rPr lang="en-US" dirty="0" smtClean="0">
                <a:hlinkClick r:id="rId5"/>
              </a:rPr>
              <a:t>https://blog.asrpo.com/bootstrap_chicken_or_egg</a:t>
            </a:r>
            <a:endParaRPr lang="en-US" dirty="0" smtClean="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Light"/>
              </a:rPr>
              <a:t> </a:t>
            </a:r>
          </a:p>
        </p:txBody>
      </p:sp>
      <p:cxnSp>
        <p:nvCxnSpPr>
          <p:cNvPr id="18" name="Straight Connector 17">
            <a:extLst>
              <a:ext uri="{FF2B5EF4-FFF2-40B4-BE49-F238E27FC236}">
                <a16:creationId xmlns=""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sp>
        <p:nvSpPr>
          <p:cNvPr id="23" name="Diamond 6">
            <a:extLst>
              <a:ext uri="{FF2B5EF4-FFF2-40B4-BE49-F238E27FC236}">
                <a16:creationId xmlns=""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 xmlns:a16="http://schemas.microsoft.com/office/drawing/2014/main" id="{CAD0D7B8-E462-453C-B296-CA0154FA54AE}"/>
                </a:ext>
              </a:extLst>
            </p:cNvPr>
            <p:cNvGraphicFramePr>
              <a:graphicFrameLocks noChangeAspect="1"/>
            </p:cNvGraphicFramePr>
            <p:nvPr>
              <p:extLst>
                <p:ext uri="{D42A27DB-BD31-4B8C-83A1-F6EECF244321}">
                  <p14:modId xmlns="" xmlns:p14="http://schemas.microsoft.com/office/powerpoint/2010/main" val="4059142145"/>
                </p:ext>
              </p:extLst>
            </p:nvPr>
          </p:nvGraphicFramePr>
          <p:xfrm>
            <a:off x="100420" y="236973"/>
            <a:ext cx="183878" cy="183422"/>
          </p:xfrm>
          <a:graphic>
            <a:graphicData uri="http://schemas.openxmlformats.org/presentationml/2006/ole">
              <p:oleObj spid="_x0000_s9234" name="CorelDRAW" r:id="rId3" imgW="2169000" imgH="2169360" progId="">
                <p:embed/>
              </p:oleObj>
            </a:graphicData>
          </a:graphic>
        </p:graphicFrame>
      </p:grpSp>
      <p:sp>
        <p:nvSpPr>
          <p:cNvPr id="16" name="Slide Number Placeholder 15"/>
          <p:cNvSpPr>
            <a:spLocks noGrp="1"/>
          </p:cNvSpPr>
          <p:nvPr>
            <p:ph type="sldNum" sz="quarter" idx="12"/>
          </p:nvPr>
        </p:nvSpPr>
        <p:spPr/>
        <p:txBody>
          <a:bodyPr/>
          <a:lstStyle/>
          <a:p>
            <a:fld id="{FC9A48AB-23F1-45F1-98E5-D2CDC7A5261D}" type="slidenum">
              <a:rPr lang="en-US" smtClean="0">
                <a:solidFill>
                  <a:prstClr val="black">
                    <a:tint val="75000"/>
                  </a:prstClr>
                </a:solidFill>
              </a:rPr>
              <a:pPr/>
              <a:t>21</a:t>
            </a:fld>
            <a:endParaRPr lang="en-US">
              <a:solidFill>
                <a:prstClr val="black">
                  <a:tint val="75000"/>
                </a:prstClr>
              </a:solidFill>
            </a:endParaRPr>
          </a:p>
        </p:txBody>
      </p:sp>
    </p:spTree>
    <p:extLst>
      <p:ext uri="{BB962C8B-B14F-4D97-AF65-F5344CB8AC3E}">
        <p14:creationId xmlns="" xmlns:p14="http://schemas.microsoft.com/office/powerpoint/2010/main" val="26565012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Grammars</a:t>
            </a:r>
            <a:endParaRPr lang="en-US" b="1"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Grammars denote syntactical rules for conversation in natural languages. </a:t>
            </a:r>
            <a:r>
              <a:rPr lang="en-US" dirty="0" err="1" smtClean="0"/>
              <a:t>InCompiler</a:t>
            </a:r>
            <a:r>
              <a:rPr lang="en-US" dirty="0" smtClean="0"/>
              <a:t> construction </a:t>
            </a:r>
            <a:endParaRPr lang="en-US" b="1" dirty="0" smtClean="0"/>
          </a:p>
          <a:p>
            <a:pPr>
              <a:buNone/>
            </a:pPr>
            <a:r>
              <a:rPr lang="en-US" b="1" dirty="0" smtClean="0"/>
              <a:t>Grammar is</a:t>
            </a:r>
            <a:endParaRPr lang="en-US" dirty="0" smtClean="0"/>
          </a:p>
          <a:p>
            <a:r>
              <a:rPr lang="en-US" dirty="0" smtClean="0"/>
              <a:t>A grammar </a:t>
            </a:r>
            <a:r>
              <a:rPr lang="en-US" b="1" dirty="0" smtClean="0"/>
              <a:t>G </a:t>
            </a:r>
            <a:r>
              <a:rPr lang="en-US" dirty="0" smtClean="0"/>
              <a:t>can be formally written as a 4-tuple (N, T, S, P) where − </a:t>
            </a:r>
          </a:p>
          <a:p>
            <a:r>
              <a:rPr lang="en-US" b="1" dirty="0" smtClean="0"/>
              <a:t>N </a:t>
            </a:r>
            <a:r>
              <a:rPr lang="en-US" dirty="0" smtClean="0"/>
              <a:t>or </a:t>
            </a:r>
            <a:r>
              <a:rPr lang="en-US" b="1" dirty="0" smtClean="0"/>
              <a:t>V</a:t>
            </a:r>
            <a:r>
              <a:rPr lang="en-US" b="1" i="1" dirty="0" smtClean="0"/>
              <a:t>N </a:t>
            </a:r>
            <a:r>
              <a:rPr lang="en-US" dirty="0" smtClean="0"/>
              <a:t>is a set of variables or non-terminal symbols. </a:t>
            </a:r>
          </a:p>
          <a:p>
            <a:r>
              <a:rPr lang="en-US" dirty="0" smtClean="0"/>
              <a:t> </a:t>
            </a:r>
            <a:r>
              <a:rPr lang="en-US" b="1" dirty="0" smtClean="0"/>
              <a:t>T </a:t>
            </a:r>
            <a:r>
              <a:rPr lang="en-US" dirty="0" smtClean="0"/>
              <a:t>or </a:t>
            </a:r>
            <a:r>
              <a:rPr lang="en-US" b="1" dirty="0" smtClean="0"/>
              <a:t>Σ </a:t>
            </a:r>
            <a:r>
              <a:rPr lang="en-US" dirty="0" smtClean="0"/>
              <a:t>is a set of Terminal symbols. </a:t>
            </a:r>
          </a:p>
          <a:p>
            <a:r>
              <a:rPr lang="en-US" dirty="0" smtClean="0"/>
              <a:t> </a:t>
            </a:r>
            <a:r>
              <a:rPr lang="en-US" b="1" dirty="0" smtClean="0"/>
              <a:t>S </a:t>
            </a:r>
            <a:r>
              <a:rPr lang="en-US" dirty="0" smtClean="0"/>
              <a:t>is a special variable called the Start symbol, S ∈ N </a:t>
            </a:r>
          </a:p>
          <a:p>
            <a:r>
              <a:rPr lang="en-US" dirty="0" smtClean="0"/>
              <a:t> </a:t>
            </a:r>
            <a:r>
              <a:rPr lang="en-US" b="1" dirty="0" smtClean="0"/>
              <a:t>P </a:t>
            </a:r>
            <a:r>
              <a:rPr lang="en-US" dirty="0" smtClean="0"/>
              <a:t>is Production rules for Terminals and Non-terminals. A production rule has the form</a:t>
            </a:r>
          </a:p>
          <a:p>
            <a:pPr>
              <a:buNone/>
            </a:pPr>
            <a:r>
              <a:rPr lang="en-US" dirty="0" smtClean="0"/>
              <a:t>                                                                                     α → β</a:t>
            </a:r>
          </a:p>
          <a:p>
            <a:pPr>
              <a:buNone/>
            </a:pPr>
            <a:r>
              <a:rPr lang="en-US" dirty="0" smtClean="0"/>
              <a:t> where α and β are strings on V</a:t>
            </a:r>
            <a:r>
              <a:rPr lang="en-US" i="1" dirty="0" smtClean="0"/>
              <a:t>N </a:t>
            </a:r>
            <a:r>
              <a:rPr lang="en-US" dirty="0" smtClean="0"/>
              <a:t>∪ Σ and least one symbol of α belongs to VN. </a:t>
            </a:r>
          </a:p>
          <a:p>
            <a:r>
              <a:rPr lang="en-US" dirty="0" err="1" smtClean="0"/>
              <a:t>Eg</a:t>
            </a:r>
            <a:r>
              <a:rPr lang="en-US" dirty="0" smtClean="0"/>
              <a:t> </a:t>
            </a:r>
            <a:r>
              <a:rPr lang="en-US" b="1" dirty="0" smtClean="0"/>
              <a:t>P : S → AB, A → a, B → b </a:t>
            </a:r>
            <a:endParaRPr lang="en-US" dirty="0" smtClean="0"/>
          </a:p>
          <a:p>
            <a:pPr>
              <a:buNone/>
            </a:pPr>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Finite Automata</a:t>
            </a:r>
            <a:r>
              <a:rPr lang="en-US" dirty="0" smtClean="0"/>
              <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Finite Automata(FA) is the simplest machine to recognize patterns. </a:t>
            </a:r>
          </a:p>
          <a:p>
            <a:r>
              <a:rPr lang="en-US" dirty="0" smtClean="0"/>
              <a:t>A Finite Automata consists of the following : </a:t>
            </a:r>
          </a:p>
          <a:p>
            <a:r>
              <a:rPr lang="en-US" dirty="0" smtClean="0"/>
              <a:t> </a:t>
            </a:r>
          </a:p>
          <a:p>
            <a:r>
              <a:rPr lang="en-US" dirty="0" smtClean="0"/>
              <a:t>Q : Finite set of states. </a:t>
            </a:r>
          </a:p>
          <a:p>
            <a:r>
              <a:rPr lang="en-US" dirty="0" smtClean="0"/>
              <a:t>Σ : set of Input Symbols. </a:t>
            </a:r>
          </a:p>
          <a:p>
            <a:r>
              <a:rPr lang="en-US" dirty="0" smtClean="0"/>
              <a:t>q : Initial state. </a:t>
            </a:r>
          </a:p>
          <a:p>
            <a:r>
              <a:rPr lang="en-US" dirty="0" smtClean="0"/>
              <a:t>F : set of Final States. </a:t>
            </a:r>
          </a:p>
          <a:p>
            <a:r>
              <a:rPr lang="en-US" dirty="0" smtClean="0"/>
              <a:t>δ : Transition Function. </a:t>
            </a:r>
          </a:p>
          <a:p>
            <a:r>
              <a:rPr lang="en-US" dirty="0" smtClean="0"/>
              <a:t> </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Finite Automata</a:t>
            </a:r>
            <a:endParaRPr lang="en-US" b="1" dirty="0"/>
          </a:p>
        </p:txBody>
      </p:sp>
      <p:sp>
        <p:nvSpPr>
          <p:cNvPr id="3" name="Content Placeholder 2"/>
          <p:cNvSpPr>
            <a:spLocks noGrp="1"/>
          </p:cNvSpPr>
          <p:nvPr>
            <p:ph idx="1"/>
          </p:nvPr>
        </p:nvSpPr>
        <p:spPr/>
        <p:txBody>
          <a:bodyPr>
            <a:normAutofit fontScale="85000" lnSpcReduction="20000"/>
          </a:bodyPr>
          <a:lstStyle/>
          <a:p>
            <a:r>
              <a:rPr lang="en-US" dirty="0" smtClean="0"/>
              <a:t>Let L(r) be a regular language recognized by some finite automata (FA).</a:t>
            </a:r>
          </a:p>
          <a:p>
            <a:r>
              <a:rPr lang="en-US" b="1" dirty="0" smtClean="0"/>
              <a:t>States</a:t>
            </a:r>
            <a:r>
              <a:rPr lang="en-US" dirty="0" smtClean="0"/>
              <a:t> : States of FA are represented by circles. State names are written inside circles.</a:t>
            </a:r>
          </a:p>
          <a:p>
            <a:r>
              <a:rPr lang="en-US" b="1" dirty="0" smtClean="0"/>
              <a:t>Start state</a:t>
            </a:r>
            <a:r>
              <a:rPr lang="en-US" dirty="0" smtClean="0"/>
              <a:t> : The state from where the automata starts, is known as the start state. Start state has an arrow pointed towards it.</a:t>
            </a:r>
          </a:p>
          <a:p>
            <a:r>
              <a:rPr lang="en-US" b="1" dirty="0" smtClean="0"/>
              <a:t>Intermediate states</a:t>
            </a:r>
            <a:r>
              <a:rPr lang="en-US" dirty="0" smtClean="0"/>
              <a:t> : All intermediate states have at least two arrows; one pointing to and another pointing out from them.</a:t>
            </a:r>
          </a:p>
          <a:p>
            <a:r>
              <a:rPr lang="en-US" b="1" dirty="0" smtClean="0"/>
              <a:t>Final state</a:t>
            </a:r>
            <a:r>
              <a:rPr lang="en-US" dirty="0" smtClean="0"/>
              <a:t> : If the input string is successfully parsed, the automata is expected to be in this state. Final state is represented by double circles. It may have any odd number of arrows pointing to it and even number of arrows pointing out from it. The number of odd arrows are one greater than even, i.e. </a:t>
            </a:r>
            <a:r>
              <a:rPr lang="en-US" b="1" dirty="0" smtClean="0"/>
              <a:t>odd = even+1</a:t>
            </a:r>
            <a:r>
              <a:rPr lang="en-US" dirty="0" smtClean="0"/>
              <a:t>.</a:t>
            </a:r>
          </a:p>
          <a:p>
            <a:r>
              <a:rPr lang="en-US" b="1" dirty="0" smtClean="0"/>
              <a:t>Transition</a:t>
            </a:r>
            <a:r>
              <a:rPr lang="en-US" dirty="0" smtClean="0"/>
              <a:t> : The transition from one state to another state happens when a desired symbol in the input is found. </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Finite Automata</a:t>
            </a:r>
            <a:endParaRPr lang="en-US" b="1"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FA is characterized into two types: </a:t>
            </a:r>
            <a:endParaRPr lang="en-US" dirty="0" smtClean="0"/>
          </a:p>
          <a:p>
            <a:r>
              <a:rPr lang="en-US" b="1" dirty="0" smtClean="0"/>
              <a:t>1) Deterministic Finite Automata (DFA) </a:t>
            </a:r>
            <a:endParaRPr lang="en-US" dirty="0" smtClean="0"/>
          </a:p>
          <a:p>
            <a:r>
              <a:rPr lang="en-US" dirty="0" smtClean="0"/>
              <a:t>DFA consists of 5 </a:t>
            </a:r>
            <a:r>
              <a:rPr lang="en-US" dirty="0" err="1" smtClean="0"/>
              <a:t>tuples</a:t>
            </a:r>
            <a:r>
              <a:rPr lang="en-US" dirty="0" smtClean="0"/>
              <a:t> {Q, Σ, q, F, δ}. </a:t>
            </a:r>
          </a:p>
          <a:p>
            <a:r>
              <a:rPr lang="en-US" dirty="0" smtClean="0"/>
              <a:t>Q : set of all states. </a:t>
            </a:r>
          </a:p>
          <a:p>
            <a:r>
              <a:rPr lang="en-US" dirty="0" smtClean="0"/>
              <a:t>Σ : set of input symbols. ( Symbols which machine takes as input ) </a:t>
            </a:r>
          </a:p>
          <a:p>
            <a:r>
              <a:rPr lang="en-US" dirty="0" smtClean="0"/>
              <a:t>q : Initial state. ( Starting state of a machine ) </a:t>
            </a:r>
          </a:p>
          <a:p>
            <a:r>
              <a:rPr lang="en-US" dirty="0" smtClean="0"/>
              <a:t>F : set of final state. </a:t>
            </a:r>
          </a:p>
          <a:p>
            <a:r>
              <a:rPr lang="en-US" dirty="0" smtClean="0"/>
              <a:t>δ : Transition Function, defined as δ : Q X Σ --&gt; Q. </a:t>
            </a:r>
          </a:p>
          <a:p>
            <a:r>
              <a:rPr lang="en-US" dirty="0" smtClean="0"/>
              <a:t>In a DFA, for a particular input character, the machine goes to one state only. A transition function is defined on every state for every input symbol.</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Finite Automata</a:t>
            </a:r>
            <a:endParaRPr lang="en-US" b="1" dirty="0"/>
          </a:p>
        </p:txBody>
      </p:sp>
      <p:sp>
        <p:nvSpPr>
          <p:cNvPr id="3" name="Content Placeholder 2"/>
          <p:cNvSpPr>
            <a:spLocks noGrp="1"/>
          </p:cNvSpPr>
          <p:nvPr>
            <p:ph idx="1"/>
          </p:nvPr>
        </p:nvSpPr>
        <p:spPr/>
        <p:txBody>
          <a:bodyPr/>
          <a:lstStyle/>
          <a:p>
            <a:r>
              <a:rPr lang="en-US" b="1" dirty="0" smtClean="0"/>
              <a:t>Example</a:t>
            </a:r>
            <a:r>
              <a:rPr lang="en-US" dirty="0" smtClean="0"/>
              <a:t> : For example, below DFA with Σ = {0, 1} accepts all strings ending with 0. </a:t>
            </a:r>
          </a:p>
          <a:p>
            <a:endParaRPr lang="en-US" dirty="0" smtClean="0"/>
          </a:p>
          <a:p>
            <a:pPr>
              <a:buNone/>
            </a:pPr>
            <a:r>
              <a:rPr lang="en-US" dirty="0" smtClean="0"/>
              <a:t/>
            </a:r>
            <a:br>
              <a:rPr lang="en-US" dirty="0" smtClean="0"/>
            </a:br>
            <a:endParaRPr lang="en-US" dirty="0" smtClean="0"/>
          </a:p>
          <a:p>
            <a:pPr>
              <a:buNone/>
            </a:pPr>
            <a:endParaRPr lang="en-US" dirty="0" smtClean="0"/>
          </a:p>
          <a:p>
            <a:pPr>
              <a:buNone/>
            </a:pPr>
            <a:r>
              <a:rPr lang="en-US" dirty="0" smtClean="0"/>
              <a:t>   One important thing to note is, there can be many possible DFAs for a pattern. A DFA with minimum number of states is generally preferred. </a:t>
            </a:r>
          </a:p>
          <a:p>
            <a:pPr>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pic>
        <p:nvPicPr>
          <p:cNvPr id="6" name="Picture 5"/>
          <p:cNvPicPr/>
          <p:nvPr/>
        </p:nvPicPr>
        <p:blipFill>
          <a:blip r:embed="rId2"/>
          <a:srcRect/>
          <a:stretch>
            <a:fillRect/>
          </a:stretch>
        </p:blipFill>
        <p:spPr bwMode="auto">
          <a:xfrm>
            <a:off x="3825557" y="2546985"/>
            <a:ext cx="3359785" cy="203073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Finite Automata</a:t>
            </a:r>
            <a:endParaRPr lang="en-US" b="1" dirty="0"/>
          </a:p>
        </p:txBody>
      </p:sp>
      <p:sp>
        <p:nvSpPr>
          <p:cNvPr id="3" name="Content Placeholder 2"/>
          <p:cNvSpPr>
            <a:spLocks noGrp="1"/>
          </p:cNvSpPr>
          <p:nvPr>
            <p:ph idx="1"/>
          </p:nvPr>
        </p:nvSpPr>
        <p:spPr/>
        <p:txBody>
          <a:bodyPr/>
          <a:lstStyle/>
          <a:p>
            <a:r>
              <a:rPr lang="en-US" b="1" dirty="0" smtClean="0"/>
              <a:t>2) Nondeterministic Finite Automata(NFA) </a:t>
            </a:r>
            <a:r>
              <a:rPr lang="en-US" dirty="0" smtClean="0"/>
              <a:t>NFA is similar to DFA except following additional features: 1. Null (or ε) move is allowed i.e., it can move forward without reading symbols. 2. Ability to transmit to any number of states for a particular input. However, these above features don’t add any power to NFA. If we compare both in terms of power, both are equivalent. </a:t>
            </a:r>
          </a:p>
          <a:p>
            <a:r>
              <a:rPr lang="en-US" dirty="0" smtClean="0"/>
              <a:t>Due to above additional features, NFA has a different transition function, rest is same as DFA. </a:t>
            </a:r>
          </a:p>
          <a:p>
            <a:r>
              <a:rPr lang="en-US" dirty="0" smtClean="0"/>
              <a:t>δ: Transition Function </a:t>
            </a:r>
          </a:p>
          <a:p>
            <a:r>
              <a:rPr lang="en-US" dirty="0" smtClean="0"/>
              <a:t>δ: Q X (Σ U ϵ ) --&gt; 2 ^ Q. </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Finite Automata</a:t>
            </a:r>
            <a:endParaRPr lang="en-US" b="1" dirty="0"/>
          </a:p>
        </p:txBody>
      </p:sp>
      <p:sp>
        <p:nvSpPr>
          <p:cNvPr id="3" name="Content Placeholder 2"/>
          <p:cNvSpPr>
            <a:spLocks noGrp="1"/>
          </p:cNvSpPr>
          <p:nvPr>
            <p:ph idx="1"/>
          </p:nvPr>
        </p:nvSpPr>
        <p:spPr>
          <a:xfrm>
            <a:off x="838200" y="1825624"/>
            <a:ext cx="10515600" cy="4556125"/>
          </a:xfrm>
        </p:spPr>
        <p:txBody>
          <a:bodyPr/>
          <a:lstStyle/>
          <a:p>
            <a:r>
              <a:rPr lang="en-US" dirty="0" smtClean="0"/>
              <a:t>As you can see in transition function is for any input including null (or ε), NFA can go to any state number of states. For example, below is a NFA for above problem </a:t>
            </a:r>
          </a:p>
          <a:p>
            <a:endParaRPr lang="en-US" dirty="0" smtClean="0"/>
          </a:p>
          <a:p>
            <a:endParaRPr lang="en-US" dirty="0" smtClean="0"/>
          </a:p>
          <a:p>
            <a:endParaRPr lang="en-US" dirty="0" smtClean="0"/>
          </a:p>
          <a:p>
            <a:pPr>
              <a:buNone/>
            </a:pPr>
            <a:r>
              <a:rPr lang="en-US" dirty="0" smtClean="0"/>
              <a:t>   One important thing to note is, in NFA, if any path for an input string leads to a final state, then the input string accepted. For example, in above NFA, there are multiple paths for input string “00”. Since, one of the paths leads to a final state, “00” is accepted by above NFA</a:t>
            </a:r>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pic>
        <p:nvPicPr>
          <p:cNvPr id="5" name="Picture 4"/>
          <p:cNvPicPr/>
          <p:nvPr/>
        </p:nvPicPr>
        <p:blipFill>
          <a:blip r:embed="rId2"/>
          <a:srcRect/>
          <a:stretch>
            <a:fillRect/>
          </a:stretch>
        </p:blipFill>
        <p:spPr bwMode="auto">
          <a:xfrm>
            <a:off x="4506277" y="2838450"/>
            <a:ext cx="6161723" cy="161925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1765</TotalTime>
  <Words>956</Words>
  <Application>Microsoft Office PowerPoint</Application>
  <PresentationFormat>Custom</PresentationFormat>
  <Paragraphs>150</Paragraphs>
  <Slides>21</Slides>
  <Notes>2</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21</vt:i4>
      </vt:variant>
    </vt:vector>
  </HeadingPairs>
  <TitlesOfParts>
    <vt:vector size="24" baseType="lpstr">
      <vt:lpstr>1_Office Theme</vt:lpstr>
      <vt:lpstr>Contents Slide Master</vt:lpstr>
      <vt:lpstr>CorelDRAW</vt:lpstr>
      <vt:lpstr>Slide 1</vt:lpstr>
      <vt:lpstr>Chapter-2.1 Compilers</vt:lpstr>
      <vt:lpstr>Grammars</vt:lpstr>
      <vt:lpstr>Finite Automata </vt:lpstr>
      <vt:lpstr>Finite Automata</vt:lpstr>
      <vt:lpstr>Finite Automata</vt:lpstr>
      <vt:lpstr>Finite Automata</vt:lpstr>
      <vt:lpstr>Finite Automata</vt:lpstr>
      <vt:lpstr>Finite Automata</vt:lpstr>
      <vt:lpstr>Difference Between NFA &amp; DFA</vt:lpstr>
      <vt:lpstr>COMPILER BOOTSTRAPPING </vt:lpstr>
      <vt:lpstr>ADVANTAGES OF COMPILER BOOTSTRAPPING </vt:lpstr>
      <vt:lpstr>Lexical Analyser</vt:lpstr>
      <vt:lpstr>Lexical Analyser</vt:lpstr>
      <vt:lpstr>Roles and Responsibility of Lexical Analyzer </vt:lpstr>
      <vt:lpstr>The Architecture of Lexical Analyzer </vt:lpstr>
      <vt:lpstr>Working Diagram of Lexical Analyser</vt:lpstr>
      <vt:lpstr>Example Lexical Analysis</vt:lpstr>
      <vt:lpstr>Advantages/Disadvantages</vt:lpstr>
      <vt:lpstr>References</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student</cp:lastModifiedBy>
  <cp:revision>242</cp:revision>
  <dcterms:created xsi:type="dcterms:W3CDTF">2019-01-09T10:33:58Z</dcterms:created>
  <dcterms:modified xsi:type="dcterms:W3CDTF">2022-09-02T10:45:29Z</dcterms:modified>
</cp:coreProperties>
</file>