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83" r:id="rId14"/>
    <p:sldId id="284" r:id="rId15"/>
    <p:sldId id="270" r:id="rId16"/>
    <p:sldId id="271" r:id="rId17"/>
    <p:sldId id="272" r:id="rId18"/>
    <p:sldId id="273" r:id="rId19"/>
    <p:sldId id="285" r:id="rId20"/>
    <p:sldId id="274" r:id="rId21"/>
    <p:sldId id="275" r:id="rId22"/>
    <p:sldId id="276" r:id="rId23"/>
    <p:sldId id="277" r:id="rId24"/>
    <p:sldId id="286" r:id="rId25"/>
    <p:sldId id="279" r:id="rId26"/>
    <p:sldId id="280" r:id="rId27"/>
    <p:sldId id="281" r:id="rId28"/>
    <p:sldId id="282" r:id="rId29"/>
  </p:sldIdLst>
  <p:sldSz cx="12192000" cy="6858000"/>
  <p:notesSz cx="6858000" cy="9144000"/>
  <p:embeddedFontLst>
    <p:embeddedFont>
      <p:font typeface="Raleway ExtraBold" charset="0"/>
      <p:bold r:id="rId31"/>
      <p:boldItalic r:id="rId32"/>
    </p:embeddedFont>
    <p:embeddedFont>
      <p:font typeface="Calibri" pitchFamily="34" charset="0"/>
      <p:regular r:id="rId33"/>
      <p:bold r:id="rId34"/>
      <p:italic r:id="rId35"/>
      <p:boldItalic r:id="rId36"/>
    </p:embeddedFont>
    <p:embeddedFont>
      <p:font typeface="Nunito" charset="0"/>
      <p:regular r:id="rId37"/>
      <p:bold r:id="rId38"/>
      <p:italic r:id="rId39"/>
      <p:boldItalic r:id="rId40"/>
    </p:embeddedFont>
    <p:embeddedFont>
      <p:font typeface="Arial Black" pitchFamily="34" charset="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hrfD2ESO5Cbr+YOuWdEuG7HYFP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A18C354-1B26-4857-A078-40C22A70FAED}">
  <a:tblStyle styleId="{BA18C354-1B26-4857-A078-40C22A70FA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3091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3a3e6450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53a3e6450c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153a3e6450c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3a3e6450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3a3e6450c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153a3e6450c_0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53a3e6450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53a3e6450c_0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153a3e6450c_0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3a3e6450c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53a3e6450c_0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153a3e6450c_0_1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53a3e6450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53a3e6450c_0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153a3e6450c_0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502db2b89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502db2b899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1502db2b899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02db2b89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02db2b89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1502db2b899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3a3e645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3a3e6450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g153a3e6450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3a3e6450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3a3e6450c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g153a3e6450c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3a3e6450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3a3e6450c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153a3e6450c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3a3e6450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3a3e6450c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153a3e6450c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3a3e645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3a3e6450c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53a3e6450c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3a3e6450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3a3e6450c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153a3e6450c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3a3e6450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53a3e6450c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153a3e6450c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7"/>
          <p:cNvSpPr/>
          <p:nvPr/>
        </p:nvSpPr>
        <p:spPr>
          <a:xfrm>
            <a:off x="-19050" y="0"/>
            <a:ext cx="12211050" cy="4438650"/>
          </a:xfrm>
          <a:custGeom>
            <a:avLst/>
            <a:gdLst/>
            <a:ahLst/>
            <a:cxnLst/>
            <a:rect l="l" t="t" r="r" b="b"/>
            <a:pathLst>
              <a:path w="12211050" h="4438650" extrusionOk="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7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7"/>
          <p:cNvSpPr>
            <a:spLocks noGrp="1"/>
          </p:cNvSpPr>
          <p:nvPr>
            <p:ph type="pic" idx="2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lscrib.com/download/systems-programming-and-operating-systems-by-dhamdhere_59b64cb7dc0d60182f8ceb1f_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arnengineering.in/pdf-principles-of-compiler-design-by-alfred-v-aho-j-d-ullman-free-download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 rot="10800000" flipH="1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2" name="Google Shape;102;p1"/>
          <p:cNvGraphicFramePr/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4" imgW="3303056" imgH="3148059" progId="">
                  <p:embed/>
                </p:oleObj>
              </mc:Choice>
              <mc:Fallback>
                <p:oleObj r:id="rId4" imgW="3303056" imgH="3148059" progId="">
                  <p:embed/>
                  <p:pic>
                    <p:nvPicPr>
                      <p:cNvPr id="102" name="Google Shape;102;p1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Google Shape;103;p1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104" y="24501"/>
            <a:ext cx="3859753" cy="153825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/>
          <p:nvPr/>
        </p:nvSpPr>
        <p:spPr>
          <a:xfrm flipH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2127857" y="2051945"/>
            <a:ext cx="9063318" cy="547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u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DEPARTMENT OF COMPUTER SCIENCE &amp; ENGINEERING</a:t>
            </a:r>
            <a:endParaRPr sz="3200" b="1" u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2800" b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 Engineering  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sz="2800" b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Name: System Programming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sz="2800" b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Code: CST-315</a:t>
            </a:r>
            <a:endParaRPr sz="2400" b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endParaRPr sz="3200" b="1" u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u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u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 b="1" u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u="none" dirty="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8513890" y="242054"/>
            <a:ext cx="33023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  <p:sp>
        <p:nvSpPr>
          <p:cNvPr id="113" name="Google Shape;113;p1"/>
          <p:cNvSpPr/>
          <p:nvPr/>
        </p:nvSpPr>
        <p:spPr>
          <a:xfrm>
            <a:off x="678043" y="6120884"/>
            <a:ext cx="36272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3a3e6450c_0_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Left and Right Derivation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203" name="Google Shape;203;g153a3e6450c_0_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Leftmost and Rightmost Derivation of a String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Leftmost derivation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− A leftmost derivation is obtained by applying production to the leftmost variable in each step.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Rightmost derivation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− A rightmost derivation is obtained by applying production to the rightmost variable in each step.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Let any set of production rules in a CFG be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X → X+X | X*X |X| a</a:t>
            </a:r>
          </a:p>
          <a:p>
            <a:pPr marL="11430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leftmost derivation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the string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a+a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*a"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may be −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X → X+X →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a+X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→ a + X*X →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a+a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*X →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a+a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*a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rightmost derivation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the above string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a+a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*a"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may be −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X → X*X → X*a → X+X*a →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X+a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*a →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a+a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*a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" name="Google Shape;204;g153a3e6450c_0_7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3a3e6450c_0_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114300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Left Most  Derivation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X → X+X →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a+X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→ a + X*X →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a+a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*X →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a+a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*a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Right 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Derivation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X → X*X → X*a → X+X*a →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X+a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*a →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a+a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*a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" name="Google Shape;212;g153a3e6450c_0_8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g153a3e6450c_0_8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5122" name="Picture 2" descr="Leftm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39" y="1503124"/>
            <a:ext cx="4935255" cy="485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ightmo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394" y="1662721"/>
            <a:ext cx="5158027" cy="46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3a3e6450c_0_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Ambiguous 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Grammar</a:t>
            </a:r>
            <a:endParaRPr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1" name="Google Shape;221;g153a3e6450c_0_8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81796" cy="492590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None/>
            </a:pPr>
            <a:r>
              <a:rPr lang="en-US" dirty="0"/>
              <a:t>If a context free grammar </a:t>
            </a:r>
            <a:r>
              <a:rPr lang="en-US" b="1" dirty="0"/>
              <a:t>G</a:t>
            </a:r>
            <a:r>
              <a:rPr lang="en-US" dirty="0"/>
              <a:t> has more than one derivation tree for some string </a:t>
            </a:r>
            <a:r>
              <a:rPr lang="en-US" b="1" dirty="0"/>
              <a:t>w ∈ L(G)</a:t>
            </a:r>
            <a:r>
              <a:rPr lang="en-US" dirty="0"/>
              <a:t>, it is called an </a:t>
            </a:r>
            <a:r>
              <a:rPr lang="en-US" b="1" dirty="0"/>
              <a:t>ambiguous grammar</a:t>
            </a:r>
            <a:r>
              <a:rPr lang="en-US" dirty="0"/>
              <a:t>. There exist multiple right-most or left-most derivations for some string generated from that grammar</a:t>
            </a:r>
            <a:r>
              <a:rPr lang="en-US" dirty="0" smtClean="0"/>
              <a:t>.</a:t>
            </a:r>
          </a:p>
          <a:p>
            <a:r>
              <a:rPr lang="en-US" dirty="0"/>
              <a:t>Check whether the grammar G with production rules −</a:t>
            </a:r>
          </a:p>
          <a:p>
            <a:pPr marL="114300" indent="0">
              <a:buNone/>
            </a:pPr>
            <a:r>
              <a:rPr lang="en-US" dirty="0" smtClean="0"/>
              <a:t>       X </a:t>
            </a:r>
            <a:r>
              <a:rPr lang="en-US" dirty="0"/>
              <a:t>→ X+X | X*X |X| </a:t>
            </a:r>
            <a:r>
              <a:rPr lang="en-US" dirty="0" smtClean="0"/>
              <a:t>a    is </a:t>
            </a:r>
            <a:r>
              <a:rPr lang="en-US" dirty="0"/>
              <a:t>ambiguous or not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IN" b="1" dirty="0"/>
              <a:t>Derivation 1</a:t>
            </a:r>
            <a:r>
              <a:rPr lang="en-IN" dirty="0"/>
              <a:t> − </a:t>
            </a: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X </a:t>
            </a:r>
            <a:r>
              <a:rPr lang="en-IN" dirty="0"/>
              <a:t>→ X+X → a +X </a:t>
            </a:r>
            <a:r>
              <a:rPr lang="en-IN" dirty="0" smtClean="0"/>
              <a:t>→ </a:t>
            </a:r>
            <a:r>
              <a:rPr lang="en-IN" dirty="0"/>
              <a:t>a+ X*X → </a:t>
            </a:r>
            <a:r>
              <a:rPr lang="en-IN" dirty="0" err="1"/>
              <a:t>a+a</a:t>
            </a:r>
            <a:r>
              <a:rPr lang="en-IN" dirty="0"/>
              <a:t>*X → </a:t>
            </a:r>
            <a:r>
              <a:rPr lang="en-IN" dirty="0" err="1"/>
              <a:t>a+a</a:t>
            </a:r>
            <a:r>
              <a:rPr lang="en-IN" dirty="0"/>
              <a:t>*a</a:t>
            </a:r>
            <a:endParaRPr lang="en-US" dirty="0"/>
          </a:p>
          <a:p>
            <a:pPr marL="0" lvl="0" indent="0">
              <a:buNone/>
            </a:pPr>
            <a:r>
              <a:rPr lang="en-IN" dirty="0" smtClean="0"/>
              <a:t>     </a:t>
            </a:r>
          </a:p>
          <a:p>
            <a:pPr marL="0" lv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Parse Tree-&gt; </a:t>
            </a:r>
            <a:endParaRPr dirty="0"/>
          </a:p>
        </p:txBody>
      </p:sp>
      <p:sp>
        <p:nvSpPr>
          <p:cNvPr id="222" name="Google Shape;222;g153a3e6450c_0_8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6146" name="Picture 2" descr="Parse Tre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653" y="4070959"/>
            <a:ext cx="3215343" cy="243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Derivation 2</a:t>
            </a:r>
            <a:r>
              <a:rPr lang="en-IN" dirty="0"/>
              <a:t> − X → X*X → X+X*X → a+ X*X → </a:t>
            </a:r>
            <a:r>
              <a:rPr lang="en-IN" dirty="0" err="1"/>
              <a:t>a+a</a:t>
            </a:r>
            <a:r>
              <a:rPr lang="en-IN" dirty="0"/>
              <a:t>*X → </a:t>
            </a:r>
            <a:r>
              <a:rPr lang="en-IN" dirty="0" err="1" smtClean="0"/>
              <a:t>a+a</a:t>
            </a:r>
            <a:r>
              <a:rPr lang="en-IN" dirty="0" smtClean="0"/>
              <a:t>*a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US" dirty="0"/>
              <a:t>Since there are two parse trees for a single string "</a:t>
            </a:r>
            <a:r>
              <a:rPr lang="en-US" dirty="0" err="1"/>
              <a:t>a+a</a:t>
            </a:r>
            <a:r>
              <a:rPr lang="en-US" dirty="0"/>
              <a:t>*a", the grammar </a:t>
            </a:r>
            <a:r>
              <a:rPr lang="en-US" b="1" dirty="0"/>
              <a:t>G</a:t>
            </a:r>
            <a:r>
              <a:rPr lang="en-US" dirty="0"/>
              <a:t> is ambiguous.</a:t>
            </a:r>
            <a:endParaRPr lang="en-IN" dirty="0"/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7170" name="Picture 2" descr="Parse Tre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534" y="2387056"/>
            <a:ext cx="5618924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07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Closure Properties of CFG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Context-free languages are </a:t>
            </a:r>
            <a:r>
              <a:rPr lang="en-US" b="1" dirty="0"/>
              <a:t>closed</a:t>
            </a:r>
            <a:r>
              <a:rPr lang="en-US" dirty="0"/>
              <a:t> under −</a:t>
            </a:r>
          </a:p>
          <a:p>
            <a:r>
              <a:rPr lang="en-US" dirty="0"/>
              <a:t>Union</a:t>
            </a:r>
          </a:p>
          <a:p>
            <a:r>
              <a:rPr lang="en-US" dirty="0"/>
              <a:t>Concatenation</a:t>
            </a:r>
          </a:p>
          <a:p>
            <a:r>
              <a:rPr lang="en-US" dirty="0" err="1"/>
              <a:t>Kleene</a:t>
            </a:r>
            <a:r>
              <a:rPr lang="en-US" dirty="0"/>
              <a:t> Star operation</a:t>
            </a:r>
          </a:p>
          <a:p>
            <a:r>
              <a:rPr lang="en-US" b="1" dirty="0"/>
              <a:t>Union</a:t>
            </a:r>
          </a:p>
          <a:p>
            <a:r>
              <a:rPr lang="en-US" dirty="0"/>
              <a:t>Let L</a:t>
            </a:r>
            <a:r>
              <a:rPr lang="en-US" baseline="-25000" dirty="0"/>
              <a:t>1</a:t>
            </a:r>
            <a:r>
              <a:rPr lang="en-US" dirty="0"/>
              <a:t> and L</a:t>
            </a:r>
            <a:r>
              <a:rPr lang="en-US" baseline="-25000" dirty="0"/>
              <a:t>2</a:t>
            </a:r>
            <a:r>
              <a:rPr lang="en-US" dirty="0"/>
              <a:t> be two context free languages. Then L</a:t>
            </a:r>
            <a:r>
              <a:rPr lang="en-US" baseline="-25000" dirty="0"/>
              <a:t>1</a:t>
            </a:r>
            <a:r>
              <a:rPr lang="en-US" dirty="0"/>
              <a:t> ∪ L</a:t>
            </a:r>
            <a:r>
              <a:rPr lang="en-US" baseline="-25000" dirty="0"/>
              <a:t>2</a:t>
            </a:r>
            <a:r>
              <a:rPr lang="en-US" dirty="0"/>
              <a:t> is also context free</a:t>
            </a:r>
            <a:r>
              <a:rPr lang="en-US" dirty="0" smtClean="0"/>
              <a:t>.</a:t>
            </a:r>
          </a:p>
          <a:p>
            <a:r>
              <a:rPr lang="en-US" b="1" dirty="0"/>
              <a:t>Concatenation</a:t>
            </a:r>
          </a:p>
          <a:p>
            <a:r>
              <a:rPr lang="en-US" dirty="0"/>
              <a:t>If L</a:t>
            </a:r>
            <a:r>
              <a:rPr lang="en-US" baseline="-25000" dirty="0"/>
              <a:t>1</a:t>
            </a:r>
            <a:r>
              <a:rPr lang="en-US" dirty="0"/>
              <a:t> and L</a:t>
            </a:r>
            <a:r>
              <a:rPr lang="en-US" baseline="-25000" dirty="0"/>
              <a:t>2</a:t>
            </a:r>
            <a:r>
              <a:rPr lang="en-US" dirty="0"/>
              <a:t> are context free languages, then L</a:t>
            </a:r>
            <a:r>
              <a:rPr lang="en-US" baseline="-25000" dirty="0"/>
              <a:t>1</a:t>
            </a:r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 is also context free</a:t>
            </a:r>
            <a:r>
              <a:rPr lang="en-US" dirty="0" smtClean="0"/>
              <a:t>.</a:t>
            </a:r>
          </a:p>
          <a:p>
            <a:r>
              <a:rPr lang="en-US" b="1" dirty="0" err="1"/>
              <a:t>Kleene</a:t>
            </a:r>
            <a:r>
              <a:rPr lang="en-US" b="1" dirty="0"/>
              <a:t> Star</a:t>
            </a:r>
          </a:p>
          <a:p>
            <a:r>
              <a:rPr lang="en-US" dirty="0"/>
              <a:t>If L is a context free language, then L* is also context free.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Syntax Analysis</a:t>
            </a:r>
            <a:endParaRPr b="1"/>
          </a:p>
        </p:txBody>
      </p:sp>
      <p:sp>
        <p:nvSpPr>
          <p:cNvPr id="236" name="Google Shape;236;p4"/>
          <p:cNvSpPr txBox="1">
            <a:spLocks noGrp="1"/>
          </p:cNvSpPr>
          <p:nvPr>
            <p:ph type="body" idx="1"/>
          </p:nvPr>
        </p:nvSpPr>
        <p:spPr>
          <a:xfrm>
            <a:off x="838200" y="1562100"/>
            <a:ext cx="10515600" cy="461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Lexical Analysis (Scanner) Syntax Analysis (Parser) characters tokens abstract syntax tree.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Lexical and Syntax Analysis Languages are designed for both phases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characters, we have the language of regular expressions to recognize tokens.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For tokens, we have context free grammars to recognize syntactically correct programs. 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37" name="Google Shape;237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 </a:t>
            </a:r>
            <a:r>
              <a:rPr lang="en-US" b="1"/>
              <a:t>Intermediate Code Generation </a:t>
            </a:r>
            <a:endParaRPr/>
          </a:p>
        </p:txBody>
      </p:sp>
      <p:sp>
        <p:nvSpPr>
          <p:cNvPr id="243" name="Google Shape;243;p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During the translation of a source program into the object code for a target machine, a compiler may generate a middle-level language code, which is known as intermediate code or intermediate text.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The complexity of this code lies between the source language code and the object code.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The intermediate code can be represented in the form of postfix notation, syntax tree, directed acyclic graph (DAG), three-address code, quadruples, and triples.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53a3e6450c_0_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153a3e6450c_0_1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153a3e6450c_0_10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53" name="Google Shape;253;g153a3e6450c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92250"/>
            <a:ext cx="10610450" cy="57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 </a:t>
            </a:r>
            <a:r>
              <a:rPr lang="en-US" b="1"/>
              <a:t>Different Types of Intermediate codes </a:t>
            </a:r>
            <a:endParaRPr/>
          </a:p>
        </p:txBody>
      </p:sp>
      <p:sp>
        <p:nvSpPr>
          <p:cNvPr id="259" name="Google Shape;259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Intermediate code must be easy to produce and easy to translate to machine code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a sort of universal assembly language.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should not contain any machine-specific parameters (registers, addresses, etc.) 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type of intermediate code deployed is based on the application like Quadruples, triples, indirect triples, abstract syntax trees are the classical forms used for machine-independent optimizations and machine code generation. </a:t>
            </a:r>
            <a:endParaRPr/>
          </a:p>
        </p:txBody>
      </p:sp>
      <p:sp>
        <p:nvSpPr>
          <p:cNvPr id="260" name="Google Shape;260;p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The commonly used representations for implementing Three Address Code are-</a:t>
            </a:r>
          </a:p>
          <a:p>
            <a:pPr fontAlgn="base"/>
            <a:r>
              <a:rPr lang="en-US" dirty="0"/>
              <a:t> </a:t>
            </a:r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  <a:cs typeface="Arial" pitchFamily="34" charset="0"/>
              </a:rPr>
              <a:t>The commonly used representations for implementing Three Address Code are-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  <a:cs typeface="Arial" pitchFamily="34" charset="0"/>
              </a:rPr>
              <a:t> 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  <a:cs typeface="Arial" pitchFamily="34" charset="0"/>
              </a:rPr>
              <a:t>  </a:t>
            </a:r>
            <a:endParaRPr kumimoji="0" lang="en-US" sz="14600" b="0" i="0" u="none" strike="noStrike" cap="none" normalizeH="0" baseline="0" smtClean="0">
              <a:ln>
                <a:noFill/>
              </a:ln>
              <a:solidFill>
                <a:srgbClr val="303030"/>
              </a:solidFill>
              <a:effectLst/>
              <a:latin typeface="Arimo"/>
              <a:cs typeface="Arial" pitchFamily="34" charset="0"/>
            </a:endParaRPr>
          </a:p>
        </p:txBody>
      </p:sp>
      <p:pic>
        <p:nvPicPr>
          <p:cNvPr id="4098" name="Picture 2" descr="https://www.gatevidyalay.com/wp-content/uploads/2018/03/Quadruples-Triples-and-Indirect-Trip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7" y="2915021"/>
            <a:ext cx="467677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99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Chapter-2.1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Compilers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syntax analysis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Intermediate Code Generation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121" name="Google Shape;121;p2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807720" y="390841"/>
            <a:ext cx="10515600" cy="1263651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8544370" y="0"/>
            <a:ext cx="33023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smtClean="0"/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Three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Address Code 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" name="Google Shape;266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14859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 smtClean="0"/>
              <a:t>Three-address </a:t>
            </a:r>
            <a:r>
              <a:rPr lang="en-US" dirty="0"/>
              <a:t>code is a generic form and can be implemented as quadruples, triples, indirect triples, tree or DAG. </a:t>
            </a:r>
            <a:endParaRPr dirty="0"/>
          </a:p>
          <a:p>
            <a:pPr marL="228600" lvl="0" indent="0" algn="just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965" dirty="0">
                <a:latin typeface="Times New Roman"/>
                <a:ea typeface="Times New Roman"/>
                <a:cs typeface="Times New Roman"/>
                <a:sym typeface="Times New Roman"/>
              </a:rPr>
              <a:t>For example:</a:t>
            </a:r>
            <a:endParaRPr sz="296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25400" lvl="0" indent="-238827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ct val="122294"/>
              <a:buFont typeface="Times New Roman"/>
              <a:buChar char="•"/>
            </a:pPr>
            <a:r>
              <a:rPr lang="en-US" sz="2915" dirty="0">
                <a:highlight>
                  <a:srgbClr val="EEE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915" dirty="0">
                <a:solidFill>
                  <a:srgbClr val="666600"/>
                </a:solidFill>
                <a:highlight>
                  <a:srgbClr val="EEE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915" dirty="0">
                <a:highlight>
                  <a:srgbClr val="EEE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b </a:t>
            </a:r>
            <a:r>
              <a:rPr lang="en-US" sz="2915" dirty="0">
                <a:solidFill>
                  <a:srgbClr val="666600"/>
                </a:solidFill>
                <a:highlight>
                  <a:srgbClr val="EEE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915" dirty="0">
                <a:highlight>
                  <a:srgbClr val="EEE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 </a:t>
            </a:r>
            <a:r>
              <a:rPr lang="en-US" sz="2915" dirty="0">
                <a:solidFill>
                  <a:srgbClr val="666600"/>
                </a:solidFill>
                <a:highlight>
                  <a:srgbClr val="EEE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2915" dirty="0">
                <a:highlight>
                  <a:srgbClr val="EEE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</a:t>
            </a:r>
            <a:r>
              <a:rPr lang="en-US" sz="2915" dirty="0">
                <a:solidFill>
                  <a:srgbClr val="666600"/>
                </a:solidFill>
                <a:highlight>
                  <a:srgbClr val="EEE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915" dirty="0">
              <a:solidFill>
                <a:srgbClr val="666600"/>
              </a:solidFill>
              <a:highlight>
                <a:srgbClr val="EEE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38827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20232"/>
              <a:buFont typeface="Times New Roman"/>
              <a:buChar char="•"/>
            </a:pPr>
            <a:r>
              <a:rPr lang="en-US" sz="2965" dirty="0">
                <a:latin typeface="Times New Roman"/>
                <a:ea typeface="Times New Roman"/>
                <a:cs typeface="Times New Roman"/>
                <a:sym typeface="Times New Roman"/>
              </a:rPr>
              <a:t>The intermediate code generator will try to divide this expression into sub-expressions and then generate the corresponding code.</a:t>
            </a:r>
            <a:endParaRPr sz="296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75327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2294"/>
              <a:buFont typeface="Times New Roman"/>
              <a:buChar char="•"/>
            </a:pPr>
            <a:r>
              <a:rPr lang="en-US" sz="2915" dirty="0">
                <a:highlight>
                  <a:srgbClr val="EEE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r1 </a:t>
            </a:r>
            <a:r>
              <a:rPr lang="en-US" sz="2915" dirty="0">
                <a:solidFill>
                  <a:srgbClr val="666600"/>
                </a:solidFill>
                <a:highlight>
                  <a:srgbClr val="EEE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915" dirty="0">
                <a:highlight>
                  <a:srgbClr val="EEE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 </a:t>
            </a:r>
            <a:r>
              <a:rPr lang="en-US" sz="2915" dirty="0">
                <a:solidFill>
                  <a:srgbClr val="666600"/>
                </a:solidFill>
                <a:highlight>
                  <a:srgbClr val="EEE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2915" dirty="0">
                <a:highlight>
                  <a:srgbClr val="EEE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</a:t>
            </a:r>
            <a:r>
              <a:rPr lang="en-US" sz="2915" dirty="0">
                <a:solidFill>
                  <a:srgbClr val="666600"/>
                </a:solidFill>
                <a:highlight>
                  <a:srgbClr val="EEE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915" dirty="0">
              <a:highlight>
                <a:srgbClr val="EEE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75327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2294"/>
              <a:buFont typeface="Times New Roman"/>
              <a:buChar char="•"/>
            </a:pPr>
            <a:r>
              <a:rPr lang="en-US" sz="2915" dirty="0">
                <a:highlight>
                  <a:srgbClr val="EEE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r2 </a:t>
            </a:r>
            <a:r>
              <a:rPr lang="en-US" sz="2915" dirty="0">
                <a:solidFill>
                  <a:srgbClr val="666600"/>
                </a:solidFill>
                <a:highlight>
                  <a:srgbClr val="EEE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915" dirty="0">
                <a:highlight>
                  <a:srgbClr val="EEE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b </a:t>
            </a:r>
            <a:r>
              <a:rPr lang="en-US" sz="2915" dirty="0">
                <a:solidFill>
                  <a:srgbClr val="666600"/>
                </a:solidFill>
                <a:highlight>
                  <a:srgbClr val="EEE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915" dirty="0">
                <a:highlight>
                  <a:srgbClr val="EEE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r1</a:t>
            </a:r>
            <a:r>
              <a:rPr lang="en-US" sz="2915" dirty="0">
                <a:solidFill>
                  <a:srgbClr val="666600"/>
                </a:solidFill>
                <a:highlight>
                  <a:srgbClr val="EEE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915" dirty="0">
              <a:highlight>
                <a:srgbClr val="EEE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25400" lvl="0" indent="-2388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2294"/>
              <a:buFont typeface="Times New Roman"/>
              <a:buChar char="•"/>
            </a:pPr>
            <a:r>
              <a:rPr lang="en-US" sz="2915" dirty="0">
                <a:highlight>
                  <a:srgbClr val="EEE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915" dirty="0">
                <a:solidFill>
                  <a:srgbClr val="666600"/>
                </a:solidFill>
                <a:highlight>
                  <a:srgbClr val="EEE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915" dirty="0">
                <a:highlight>
                  <a:srgbClr val="EEE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15" dirty="0" smtClean="0">
                <a:highlight>
                  <a:srgbClr val="EEE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r2</a:t>
            </a:r>
          </a:p>
          <a:p>
            <a:pPr marL="228600" lvl="0" indent="-148590" algn="just">
              <a:buSzPct val="100000"/>
            </a:pPr>
            <a:r>
              <a:rPr lang="en-US" dirty="0"/>
              <a:t>LHS is the target and the RHS has at most two sources and one operator </a:t>
            </a:r>
          </a:p>
          <a:p>
            <a:pPr marL="228600" lvl="0" indent="-148590" algn="just">
              <a:buSzPct val="100000"/>
            </a:pPr>
            <a:r>
              <a:rPr lang="en-US" dirty="0"/>
              <a:t>RHS sources can be either variables or constants </a:t>
            </a:r>
          </a:p>
          <a:p>
            <a:pPr marL="228600" marR="25400" lvl="0" indent="-2388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2294"/>
              <a:buFont typeface="Times New Roman"/>
              <a:buChar char="•"/>
            </a:pPr>
            <a:endParaRPr sz="2915" dirty="0">
              <a:highlight>
                <a:srgbClr val="EEE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75327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8096"/>
              <a:buFont typeface="Times New Roman"/>
              <a:buChar char="•"/>
            </a:pPr>
            <a:endParaRPr sz="4565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53a3e6450c_0_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 dirty="0" smtClean="0">
                <a:latin typeface="Arial"/>
                <a:ea typeface="Arial"/>
                <a:cs typeface="Arial"/>
                <a:sym typeface="Arial"/>
              </a:rPr>
              <a:t>a) Quadruples</a:t>
            </a:r>
            <a:endParaRPr sz="26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" name="Google Shape;274;g153a3e6450c_0_112"/>
          <p:cNvSpPr txBox="1">
            <a:spLocks noGrp="1"/>
          </p:cNvSpPr>
          <p:nvPr>
            <p:ph type="body" idx="1"/>
          </p:nvPr>
        </p:nvSpPr>
        <p:spPr>
          <a:xfrm>
            <a:off x="838200" y="1039660"/>
            <a:ext cx="10515600" cy="513730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</a:t>
            </a:r>
            <a:r>
              <a:rPr lang="en-US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in quadruples presentation is divided into four fields: operator, arg1, arg2, and result. The above example is represented below in quadruples format:</a:t>
            </a:r>
            <a:endParaRPr sz="1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g153a3e6450c_0_1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aphicFrame>
        <p:nvGraphicFramePr>
          <p:cNvPr id="276" name="Google Shape;276;g153a3e6450c_0_112"/>
          <p:cNvGraphicFramePr/>
          <p:nvPr>
            <p:extLst>
              <p:ext uri="{D42A27DB-BD31-4B8C-83A1-F6EECF244321}">
                <p14:modId xmlns:p14="http://schemas.microsoft.com/office/powerpoint/2010/main" val="3975465474"/>
              </p:ext>
            </p:extLst>
          </p:nvPr>
        </p:nvGraphicFramePr>
        <p:xfrm>
          <a:off x="901925" y="2718149"/>
          <a:ext cx="9934075" cy="2617576"/>
        </p:xfrm>
        <a:graphic>
          <a:graphicData uri="http://schemas.openxmlformats.org/drawingml/2006/table">
            <a:tbl>
              <a:tblPr>
                <a:noFill/>
                <a:tableStyleId>{BA18C354-1B26-4857-A078-40C22A70FAED}</a:tableStyleId>
              </a:tblPr>
              <a:tblGrid>
                <a:gridCol w="2036750"/>
                <a:gridCol w="2470375"/>
                <a:gridCol w="2470375"/>
                <a:gridCol w="2956575"/>
              </a:tblGrid>
              <a:tr h="65439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dirty="0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Op</a:t>
                      </a:r>
                      <a:endParaRPr sz="1150" dirty="0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dirty="0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arg</a:t>
                      </a:r>
                      <a:r>
                        <a:rPr lang="en-US" sz="850" dirty="0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850" dirty="0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arg</a:t>
                      </a:r>
                      <a:r>
                        <a:rPr lang="en-US" sz="850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850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result</a:t>
                      </a:r>
                      <a:endParaRPr sz="1150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5439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*</a:t>
                      </a:r>
                      <a:endParaRPr sz="1150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</a:t>
                      </a:r>
                      <a:endParaRPr sz="1150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</a:t>
                      </a:r>
                      <a:endParaRPr sz="1150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r1</a:t>
                      </a:r>
                      <a:endParaRPr sz="1150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5439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+</a:t>
                      </a:r>
                      <a:endParaRPr sz="1150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</a:t>
                      </a:r>
                      <a:endParaRPr sz="1150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r1</a:t>
                      </a:r>
                      <a:endParaRPr sz="1150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r2</a:t>
                      </a:r>
                      <a:endParaRPr sz="1150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5439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dirty="0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+</a:t>
                      </a:r>
                      <a:endParaRPr sz="1150" dirty="0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dirty="0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r2</a:t>
                      </a:r>
                      <a:endParaRPr sz="1150" dirty="0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50" dirty="0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dirty="0" smtClean="0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</a:t>
                      </a:r>
                      <a:endParaRPr sz="1150" dirty="0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502db2b899_0_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b) Triples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3" name="Google Shape;283;g1502db2b899_0_7"/>
          <p:cNvSpPr txBox="1">
            <a:spLocks noGrp="1"/>
          </p:cNvSpPr>
          <p:nvPr>
            <p:ph type="body" idx="1"/>
          </p:nvPr>
        </p:nvSpPr>
        <p:spPr>
          <a:xfrm>
            <a:off x="838200" y="1365337"/>
            <a:ext cx="10515600" cy="481162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1800" dirty="0"/>
              <a:t>The triples have three fields to implement the three address code. The field of triples contains the name of the operator, the first source operand and the second source operand.</a:t>
            </a:r>
          </a:p>
          <a:p>
            <a:r>
              <a:rPr lang="en-US" sz="1800" dirty="0"/>
              <a:t>In triples, the results of respective sub-expressions are denoted by the position of expression. Triple is equivalent to DAG while representing expressions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Example: a</a:t>
            </a:r>
            <a:r>
              <a:rPr lang="en-US" sz="1800" dirty="0"/>
              <a:t> := -b * c + d  </a:t>
            </a:r>
            <a:endParaRPr lang="en-US" sz="1800" dirty="0" smtClean="0"/>
          </a:p>
          <a:p>
            <a:r>
              <a:rPr lang="en-US" sz="1800" dirty="0" smtClean="0"/>
              <a:t> </a:t>
            </a:r>
            <a:r>
              <a:rPr lang="en-IN" sz="1800" dirty="0"/>
              <a:t>t</a:t>
            </a:r>
            <a:r>
              <a:rPr lang="en-IN" sz="1800" baseline="-25000" dirty="0"/>
              <a:t>1</a:t>
            </a:r>
            <a:r>
              <a:rPr lang="en-IN" sz="1800" dirty="0"/>
              <a:t> := -b </a:t>
            </a:r>
            <a:r>
              <a:rPr lang="en-IN" sz="1800" dirty="0" smtClean="0"/>
              <a:t>           t</a:t>
            </a:r>
            <a:r>
              <a:rPr lang="en-IN" sz="1800" baseline="-25000" dirty="0" smtClean="0"/>
              <a:t>2</a:t>
            </a:r>
            <a:r>
              <a:rPr lang="en-IN" sz="1800" dirty="0"/>
              <a:t> := c + </a:t>
            </a:r>
            <a:r>
              <a:rPr lang="en-IN" sz="1800" dirty="0" smtClean="0"/>
              <a:t>d M               t</a:t>
            </a:r>
            <a:r>
              <a:rPr lang="en-IN" sz="1800" baseline="-25000" dirty="0" smtClean="0"/>
              <a:t>3</a:t>
            </a:r>
            <a:r>
              <a:rPr lang="en-IN" sz="1800" dirty="0"/>
              <a:t> := t</a:t>
            </a:r>
            <a:r>
              <a:rPr lang="en-IN" sz="1800" baseline="-25000" dirty="0"/>
              <a:t>1</a:t>
            </a:r>
            <a:r>
              <a:rPr lang="en-IN" sz="1800" dirty="0"/>
              <a:t> * </a:t>
            </a:r>
            <a:r>
              <a:rPr lang="en-IN" sz="1800" dirty="0" smtClean="0"/>
              <a:t>t</a:t>
            </a:r>
            <a:r>
              <a:rPr lang="en-IN" sz="1800" baseline="-25000" dirty="0" smtClean="0"/>
              <a:t>2            </a:t>
            </a:r>
            <a:r>
              <a:rPr lang="en-IN" sz="1800" dirty="0"/>
              <a:t> a := t</a:t>
            </a:r>
            <a:r>
              <a:rPr lang="en-IN" sz="1800" baseline="-25000" dirty="0"/>
              <a:t>3</a:t>
            </a:r>
            <a:endParaRPr lang="en-IN" sz="1800" dirty="0"/>
          </a:p>
          <a:p>
            <a:r>
              <a:rPr lang="en-US" sz="1800" dirty="0" smtClean="0"/>
              <a:t>Three </a:t>
            </a:r>
            <a:r>
              <a:rPr lang="en-US" sz="1800" dirty="0"/>
              <a:t>address code is as follows:</a:t>
            </a:r>
          </a:p>
          <a:p>
            <a:endParaRPr lang="en-US"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g1502db2b899_0_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86" name="Google Shape;286;g1502db2b899_0_7"/>
          <p:cNvSpPr txBox="1"/>
          <p:nvPr/>
        </p:nvSpPr>
        <p:spPr>
          <a:xfrm>
            <a:off x="2147800" y="3356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801533"/>
              </p:ext>
            </p:extLst>
          </p:nvPr>
        </p:nvGraphicFramePr>
        <p:xfrm>
          <a:off x="1623846" y="3832964"/>
          <a:ext cx="8597392" cy="2285750"/>
        </p:xfrm>
        <a:graphic>
          <a:graphicData uri="http://schemas.openxmlformats.org/drawingml/2006/table">
            <a:tbl>
              <a:tblPr/>
              <a:tblGrid>
                <a:gridCol w="2149348"/>
                <a:gridCol w="2149348"/>
                <a:gridCol w="2149348"/>
                <a:gridCol w="2149348"/>
              </a:tblGrid>
              <a:tr h="530294"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503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3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3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Operator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503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3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3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Source 1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503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3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3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Source 2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503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3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38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438864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(0)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uminus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-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8864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+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38864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(2)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*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(0)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8864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(3)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:=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(2)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-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502db2b899_0_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900" b="1" dirty="0" smtClean="0"/>
              <a:t>Indirect Triples</a:t>
            </a:r>
            <a:endParaRPr sz="3900" dirty="0"/>
          </a:p>
        </p:txBody>
      </p:sp>
      <p:sp>
        <p:nvSpPr>
          <p:cNvPr id="293" name="Google Shape;293;g1502db2b899_0_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Triples face the problem of code immovability while optimization, as the results are positional and changing the order or position of an expression may cause problems.</a:t>
            </a:r>
            <a:endParaRPr sz="20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 smtClean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smtClean="0">
                <a:latin typeface="Nunito"/>
                <a:ea typeface="Nunito"/>
                <a:cs typeface="Nunito"/>
                <a:sym typeface="Nunito"/>
              </a:rPr>
              <a:t>This </a:t>
            </a: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representation is an enhancement over triples representation. It uses pointers instead of position to store results. This enables the optimizers to freely re-position the sub-expression to produce an optimized code.</a:t>
            </a:r>
            <a:endParaRPr sz="20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94" name="Google Shape;294;g1502db2b899_0_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Indirect Triples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398286"/>
              </p:ext>
            </p:extLst>
          </p:nvPr>
        </p:nvGraphicFramePr>
        <p:xfrm>
          <a:off x="3169085" y="1929010"/>
          <a:ext cx="4604358" cy="3428644"/>
        </p:xfrm>
        <a:graphic>
          <a:graphicData uri="http://schemas.openxmlformats.org/drawingml/2006/table">
            <a:tbl>
              <a:tblPr/>
              <a:tblGrid>
                <a:gridCol w="2302179"/>
                <a:gridCol w="2302179"/>
              </a:tblGrid>
              <a:tr h="654910"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effectLst/>
                        </a:rPr>
                        <a:t/>
                      </a:r>
                      <a:br>
                        <a:rPr lang="en-IN" sz="1200" b="1">
                          <a:effectLst/>
                        </a:rPr>
                      </a:br>
                      <a:r>
                        <a:rPr lang="en-IN" sz="1200" b="1">
                          <a:effectLst/>
                        </a:rPr>
                        <a:t>Statement</a:t>
                      </a:r>
                      <a:endParaRPr lang="en-IN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289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(0)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2289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36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(1)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2289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37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(2)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2289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38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(3)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2289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39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(4)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2289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40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(5)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473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Three Address Code </a:t>
            </a:r>
            <a:endParaRPr/>
          </a:p>
        </p:txBody>
      </p:sp>
      <p:sp>
        <p:nvSpPr>
          <p:cNvPr id="307" name="Google Shape;307;p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 The three-address code for a+b*c-d/(b*c) is below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t1 = b*c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t2 = a+t1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t3 = b*c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t4 = d/t3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t5 = t2-t4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08" name="Google Shape;308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Implementation of three address code </a:t>
            </a:r>
            <a:endParaRPr/>
          </a:p>
        </p:txBody>
      </p:sp>
      <p:sp>
        <p:nvSpPr>
          <p:cNvPr id="314" name="Google Shape;314;p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15" name="Google Shape;315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316" name="Google Shape;31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1613" y="1338263"/>
            <a:ext cx="9396360" cy="4624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[PDF] Systems Programming and Operating Systems by Dhamdhere - Free Download PDF      (dlscrib.com)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[PDF] Principles of Compiler Design By Alfred V. Aho &amp; J.D.Ullman Free Download – Learnengineering.in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25" name="Google Shape;325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22" name="Google Shape;322;p12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2"/>
          <p:cNvSpPr/>
          <p:nvPr/>
        </p:nvSpPr>
        <p:spPr>
          <a:xfrm>
            <a:off x="8391970" y="0"/>
            <a:ext cx="33023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rgbClr val="385623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331" name="Google Shape;331;p13"/>
          <p:cNvCxnSpPr/>
          <p:nvPr/>
        </p:nvCxnSpPr>
        <p:spPr>
          <a:xfrm>
            <a:off x="9347200" y="0"/>
            <a:ext cx="1828800" cy="1828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2" name="Google Shape;332;p13"/>
          <p:cNvCxnSpPr/>
          <p:nvPr/>
        </p:nvCxnSpPr>
        <p:spPr>
          <a:xfrm>
            <a:off x="10169128" y="0"/>
            <a:ext cx="663972" cy="66397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3" name="Google Shape;333;p13"/>
          <p:cNvCxnSpPr/>
          <p:nvPr/>
        </p:nvCxnSpPr>
        <p:spPr>
          <a:xfrm>
            <a:off x="733426" y="6294597"/>
            <a:ext cx="558345" cy="55834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4" name="Google Shape;334;p13"/>
          <p:cNvCxnSpPr/>
          <p:nvPr/>
        </p:nvCxnSpPr>
        <p:spPr>
          <a:xfrm>
            <a:off x="390526" y="5129689"/>
            <a:ext cx="1728311" cy="172831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5" name="Google Shape;335;p13"/>
          <p:cNvSpPr txBox="1"/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/>
            <a:ahLst/>
            <a:cxnLst/>
            <a:rect l="l" t="t" r="r" b="b"/>
            <a:pathLst>
              <a:path w="2430463" h="3225800" extrusionOk="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3"/>
          <p:cNvSpPr/>
          <p:nvPr/>
        </p:nvSpPr>
        <p:spPr>
          <a:xfrm>
            <a:off x="2898774" y="1214279"/>
            <a:ext cx="2430463" cy="3225800"/>
          </a:xfrm>
          <a:custGeom>
            <a:avLst/>
            <a:gdLst/>
            <a:ahLst/>
            <a:cxnLst/>
            <a:rect l="l" t="t" r="r" b="b"/>
            <a:pathLst>
              <a:path w="2430463" h="3225800" extrusionOk="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8" name="Google Shape;338;p13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39" name="Google Shape;339;p13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aphicFrame>
          <p:nvGraphicFramePr>
            <p:cNvPr id="342" name="Google Shape;342;p13"/>
            <p:cNvGraphicFramePr/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r:id="rId4" imgW="183878" imgH="183422" progId="">
                    <p:embed/>
                  </p:oleObj>
                </mc:Choice>
                <mc:Fallback>
                  <p:oleObj r:id="rId4" imgW="183878" imgH="183422" progId="">
                    <p:embed/>
                    <p:pic>
                      <p:nvPicPr>
                        <p:cNvPr id="342" name="Google Shape;342;p13"/>
                        <p:cNvPicPr preferRelativeResize="0"/>
                        <p:nvPr/>
                      </p:nvPicPr>
                      <p:blipFill rotWithShape="1">
                        <a:blip r:embed="rId5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3" name="Google Shape;343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28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3a3e6450c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dirty="0"/>
          </a:p>
        </p:txBody>
      </p:sp>
      <p:sp>
        <p:nvSpPr>
          <p:cNvPr id="131" name="Google Shape;131;g153a3e6450c_0_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g153a3e6450c_0_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pic>
        <p:nvPicPr>
          <p:cNvPr id="133" name="Google Shape;133;g153a3e6450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575" y="531850"/>
            <a:ext cx="10748849" cy="56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3a3e6450c_0_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g153a3e6450c_0_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g153a3e6450c_0_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pic>
        <p:nvPicPr>
          <p:cNvPr id="142" name="Google Shape;142;g153a3e6450c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75" y="57150"/>
            <a:ext cx="10916824" cy="67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3a3e6450c_0_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g153a3e6450c_0_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g153a3e6450c_0_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pic>
        <p:nvPicPr>
          <p:cNvPr id="151" name="Google Shape;151;g153a3e6450c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775" y="57150"/>
            <a:ext cx="10678874" cy="67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3a3e6450c_0_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Context Free </a:t>
            </a:r>
            <a:r>
              <a:rPr lang="en-IN" sz="3600" b="1" dirty="0" err="1" smtClean="0">
                <a:latin typeface="Times New Roman" pitchFamily="18" charset="0"/>
                <a:cs typeface="Times New Roman" pitchFamily="18" charset="0"/>
              </a:rPr>
              <a:t>Grammer</a:t>
            </a:r>
            <a:endParaRPr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Google Shape;158;g153a3e6450c_0_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r>
              <a:rPr lang="en-US" b="1" i="1" dirty="0"/>
              <a:t>Definition</a:t>
            </a:r>
            <a:r>
              <a:rPr lang="en-US" dirty="0"/>
              <a:t> − A context-free grammar (CFG) consisting of a finite set of grammar rules is a quadruple </a:t>
            </a:r>
            <a:r>
              <a:rPr lang="en-US" b="1" dirty="0"/>
              <a:t>(N, T, P, S)</a:t>
            </a:r>
            <a:r>
              <a:rPr lang="en-US" dirty="0"/>
              <a:t> where</a:t>
            </a:r>
          </a:p>
          <a:p>
            <a:r>
              <a:rPr lang="en-US" b="1" dirty="0"/>
              <a:t>N</a:t>
            </a:r>
            <a:r>
              <a:rPr lang="en-US" dirty="0"/>
              <a:t> is a set of non-terminal symbols.</a:t>
            </a:r>
          </a:p>
          <a:p>
            <a:r>
              <a:rPr lang="en-US" b="1" dirty="0"/>
              <a:t>T</a:t>
            </a:r>
            <a:r>
              <a:rPr lang="en-US" dirty="0"/>
              <a:t> is a set of terminals where </a:t>
            </a:r>
            <a:r>
              <a:rPr lang="en-US" b="1" dirty="0"/>
              <a:t>N ∩ T = NULL.</a:t>
            </a:r>
            <a:endParaRPr lang="en-US" dirty="0"/>
          </a:p>
          <a:p>
            <a:r>
              <a:rPr lang="en-US" b="1" dirty="0"/>
              <a:t>P</a:t>
            </a:r>
            <a:r>
              <a:rPr lang="en-US" dirty="0"/>
              <a:t> is a set of rules, </a:t>
            </a:r>
            <a:r>
              <a:rPr lang="en-US" b="1" dirty="0"/>
              <a:t>P: N → (N ∪ T)*</a:t>
            </a:r>
            <a:r>
              <a:rPr lang="en-US" dirty="0"/>
              <a:t>, i.e., the left-hand side of the production rule </a:t>
            </a:r>
            <a:r>
              <a:rPr lang="en-US" b="1" dirty="0"/>
              <a:t>P</a:t>
            </a:r>
            <a:r>
              <a:rPr lang="en-US" dirty="0"/>
              <a:t> does have any right context or left context.</a:t>
            </a:r>
          </a:p>
          <a:p>
            <a:r>
              <a:rPr lang="en-US" b="1" dirty="0"/>
              <a:t>S</a:t>
            </a:r>
            <a:r>
              <a:rPr lang="en-US" dirty="0"/>
              <a:t> is the start symbol</a:t>
            </a:r>
            <a:r>
              <a:rPr lang="en-US" dirty="0" smtClean="0"/>
              <a:t>.</a:t>
            </a:r>
          </a:p>
          <a:p>
            <a:r>
              <a:rPr lang="en-IN" b="1" dirty="0"/>
              <a:t>Example</a:t>
            </a:r>
            <a:endParaRPr lang="en-IN" dirty="0"/>
          </a:p>
          <a:p>
            <a:r>
              <a:rPr lang="en-IN" dirty="0"/>
              <a:t>The grammar ({A}, {a, b, c}, P, A), P : A → </a:t>
            </a:r>
            <a:r>
              <a:rPr lang="en-IN" dirty="0" err="1"/>
              <a:t>aA</a:t>
            </a:r>
            <a:r>
              <a:rPr lang="en-IN" dirty="0"/>
              <a:t>, A → </a:t>
            </a:r>
            <a:r>
              <a:rPr lang="en-IN" dirty="0" err="1"/>
              <a:t>abc</a:t>
            </a:r>
            <a:r>
              <a:rPr lang="en-IN" dirty="0"/>
              <a:t>.</a:t>
            </a:r>
          </a:p>
          <a:p>
            <a:r>
              <a:rPr lang="en-IN" dirty="0"/>
              <a:t>The grammar ({S, a, b}, {a, b}, P, S), P: S → </a:t>
            </a:r>
            <a:r>
              <a:rPr lang="en-IN" dirty="0" err="1"/>
              <a:t>aSa</a:t>
            </a:r>
            <a:r>
              <a:rPr lang="en-IN" dirty="0"/>
              <a:t>, S → </a:t>
            </a:r>
            <a:r>
              <a:rPr lang="en-IN" dirty="0" err="1"/>
              <a:t>bSb</a:t>
            </a:r>
            <a:r>
              <a:rPr lang="en-IN" dirty="0"/>
              <a:t>, S → </a:t>
            </a:r>
            <a:r>
              <a:rPr lang="el-GR" dirty="0"/>
              <a:t>ε</a:t>
            </a:r>
          </a:p>
          <a:p>
            <a:r>
              <a:rPr lang="en-IN" dirty="0"/>
              <a:t>The grammar ({S, F}, {0, 1}, P, S), P: S → 00S | 11F, F → 00F | </a:t>
            </a:r>
            <a:r>
              <a:rPr lang="el-GR" dirty="0"/>
              <a:t>ε</a:t>
            </a:r>
          </a:p>
          <a:p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g153a3e6450c_0_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3a3e6450c_0_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24848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Generation of Derivation Tree</a:t>
            </a:r>
            <a:br>
              <a:rPr lang="en-IN" b="1" dirty="0">
                <a:latin typeface="Times New Roman" pitchFamily="18" charset="0"/>
                <a:cs typeface="Times New Roman" pitchFamily="18" charset="0"/>
              </a:rPr>
            </a:b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Google Shape;167;g153a3e6450c_0_40"/>
          <p:cNvSpPr txBox="1">
            <a:spLocks noGrp="1"/>
          </p:cNvSpPr>
          <p:nvPr>
            <p:ph type="body" idx="1"/>
          </p:nvPr>
        </p:nvSpPr>
        <p:spPr>
          <a:xfrm>
            <a:off x="838200" y="839244"/>
            <a:ext cx="10515600" cy="533758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derivation tree or parse tree is an ordered rooted tree that graphically represents the semantic information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like 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string derived from a context-free grammar.</a:t>
            </a:r>
          </a:p>
          <a:p>
            <a:pPr marL="11430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Representation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Technique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Root vertex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− Must be labeled by the start symbol.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Vertex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− Labeled by a non-terminal symbol.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Leaves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− Labeled by a terminal symbol or 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S → 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……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a production rule in a CFG, then the parse tree / derivation tree will be as follows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−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Google Shape;168;g153a3e6450c_0_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3074" name="Picture 2" descr="Derivation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74" y="4809994"/>
            <a:ext cx="4955044" cy="204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3a3e6450c_0_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Derivation Tree Approaches</a:t>
            </a:r>
            <a:endParaRPr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" name="Google Shape;176;g153a3e6450c_0_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There are two different approaches to draw a derivation tree −</a:t>
            </a:r>
          </a:p>
          <a:p>
            <a:r>
              <a:rPr lang="en-US" b="1" dirty="0"/>
              <a:t>Top-down Approach −</a:t>
            </a:r>
            <a:endParaRPr lang="en-US" dirty="0"/>
          </a:p>
          <a:p>
            <a:r>
              <a:rPr lang="en-US" dirty="0"/>
              <a:t>Starts with the starting symbol </a:t>
            </a:r>
            <a:r>
              <a:rPr lang="en-US" b="1" dirty="0"/>
              <a:t>S</a:t>
            </a:r>
            <a:endParaRPr lang="en-US" dirty="0"/>
          </a:p>
          <a:p>
            <a:r>
              <a:rPr lang="en-US" dirty="0"/>
              <a:t>Goes down to tree leaves using productions</a:t>
            </a:r>
          </a:p>
          <a:p>
            <a:r>
              <a:rPr lang="en-US" b="1" dirty="0"/>
              <a:t>Bottom-up Approach −</a:t>
            </a:r>
            <a:endParaRPr lang="en-US" dirty="0"/>
          </a:p>
          <a:p>
            <a:r>
              <a:rPr lang="en-US" dirty="0"/>
              <a:t>Starts from tree leaves</a:t>
            </a:r>
          </a:p>
          <a:p>
            <a:r>
              <a:rPr lang="en-US" dirty="0"/>
              <a:t>Proceeds upward to the root which is the starting symbol </a:t>
            </a:r>
            <a:r>
              <a:rPr lang="en-US" b="1" dirty="0"/>
              <a:t>S</a:t>
            </a: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g153a3e6450c_0_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3a3e6450c_0_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Sentential Form and Partial Derivation Tree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94" name="Google Shape;194;g153a3e6450c_0_65"/>
          <p:cNvSpPr txBox="1">
            <a:spLocks noGrp="1"/>
          </p:cNvSpPr>
          <p:nvPr>
            <p:ph type="body" idx="1"/>
          </p:nvPr>
        </p:nvSpPr>
        <p:spPr>
          <a:xfrm>
            <a:off x="838200" y="1152395"/>
            <a:ext cx="10515600" cy="502456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partial derivation tree is a sub-tree of a derivation tree/parse tree such that either all of its children are in the sub-tree or none of them are in the sub-tree.</a:t>
            </a:r>
          </a:p>
          <a:p>
            <a:r>
              <a:rPr lang="en-US" b="1" dirty="0"/>
              <a:t>Example</a:t>
            </a:r>
            <a:endParaRPr lang="en-US" dirty="0"/>
          </a:p>
          <a:p>
            <a:r>
              <a:rPr lang="en-US" dirty="0"/>
              <a:t>If in any CFG the productions are −</a:t>
            </a:r>
          </a:p>
          <a:p>
            <a:r>
              <a:rPr lang="en-US" dirty="0"/>
              <a:t>S → AB, A → </a:t>
            </a:r>
            <a:r>
              <a:rPr lang="en-US" dirty="0" err="1"/>
              <a:t>aaA</a:t>
            </a:r>
            <a:r>
              <a:rPr lang="en-US" dirty="0"/>
              <a:t> | ε, B → Bb| ε</a:t>
            </a:r>
          </a:p>
          <a:p>
            <a:r>
              <a:rPr lang="en-US" dirty="0"/>
              <a:t>the partial derivation tree can be the following </a:t>
            </a:r>
            <a:r>
              <a:rPr lang="en-US" dirty="0" smtClean="0"/>
              <a:t>−</a:t>
            </a:r>
          </a:p>
          <a:p>
            <a:pPr marL="114300" indent="0">
              <a:buNone/>
            </a:pPr>
            <a:r>
              <a:rPr lang="en-US" dirty="0" smtClean="0"/>
              <a:t>     If </a:t>
            </a:r>
            <a:r>
              <a:rPr lang="en-US" dirty="0"/>
              <a:t>a partial derivation tree contains the</a:t>
            </a:r>
          </a:p>
          <a:p>
            <a:pPr marL="114300" indent="0">
              <a:buNone/>
            </a:pPr>
            <a:r>
              <a:rPr lang="en-US" dirty="0" smtClean="0"/>
              <a:t>     root </a:t>
            </a:r>
            <a:r>
              <a:rPr lang="en-US" dirty="0"/>
              <a:t>S, it is called a </a:t>
            </a:r>
            <a:r>
              <a:rPr lang="en-US" b="1" dirty="0"/>
              <a:t>sentential form</a:t>
            </a:r>
            <a:r>
              <a:rPr lang="en-US" dirty="0"/>
              <a:t>. The </a:t>
            </a:r>
          </a:p>
          <a:p>
            <a:pPr marL="114300" indent="0">
              <a:buNone/>
            </a:pPr>
            <a:r>
              <a:rPr lang="en-US" dirty="0" smtClean="0"/>
              <a:t>      above </a:t>
            </a:r>
            <a:r>
              <a:rPr lang="en-US" dirty="0"/>
              <a:t>sub-tree is also in sentential form.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g153a3e6450c_0_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4098" name="Picture 2" descr="Sentential Form and Partial Derivation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859" y="4542358"/>
            <a:ext cx="3056351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929</Words>
  <Application>Microsoft Office PowerPoint</Application>
  <PresentationFormat>Custom</PresentationFormat>
  <Paragraphs>246</Paragraphs>
  <Slides>28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Times New Roman</vt:lpstr>
      <vt:lpstr>Raleway ExtraBold</vt:lpstr>
      <vt:lpstr>Calibri</vt:lpstr>
      <vt:lpstr>inter-regular</vt:lpstr>
      <vt:lpstr>Nunito</vt:lpstr>
      <vt:lpstr>Arial Black</vt:lpstr>
      <vt:lpstr>Arimo</vt:lpstr>
      <vt:lpstr>1_Office Theme</vt:lpstr>
      <vt:lpstr>PowerPoint Presentation</vt:lpstr>
      <vt:lpstr>Chapter-2.1 Compilers</vt:lpstr>
      <vt:lpstr>PowerPoint Presentation</vt:lpstr>
      <vt:lpstr>PowerPoint Presentation</vt:lpstr>
      <vt:lpstr>PowerPoint Presentation</vt:lpstr>
      <vt:lpstr>Context Free Grammer</vt:lpstr>
      <vt:lpstr>Generation of Derivation Tree </vt:lpstr>
      <vt:lpstr>Derivation Tree Approaches</vt:lpstr>
      <vt:lpstr>Sentential Form and Partial Derivation Tree </vt:lpstr>
      <vt:lpstr>Left and Right Derivation Tree </vt:lpstr>
      <vt:lpstr>Left Most  Derivation X → X+X → a+X → a + X*X → a+a*X → a+a*a  Right Most Derivation X → X*X → X*a → X+X*a → X+a*a → a+a*a </vt:lpstr>
      <vt:lpstr>Ambiguous Grammar</vt:lpstr>
      <vt:lpstr>PowerPoint Presentation</vt:lpstr>
      <vt:lpstr>Closure Properties of CFG</vt:lpstr>
      <vt:lpstr>Syntax Analysis</vt:lpstr>
      <vt:lpstr>  Intermediate Code Generation </vt:lpstr>
      <vt:lpstr>PowerPoint Presentation</vt:lpstr>
      <vt:lpstr>  Different Types of Intermediate codes </vt:lpstr>
      <vt:lpstr>PowerPoint Presentation</vt:lpstr>
      <vt:lpstr> Three Address Code </vt:lpstr>
      <vt:lpstr>a) Quadruples </vt:lpstr>
      <vt:lpstr>b) Triples </vt:lpstr>
      <vt:lpstr>Indirect Triples</vt:lpstr>
      <vt:lpstr>Indirect Triples</vt:lpstr>
      <vt:lpstr>Three Address Code </vt:lpstr>
      <vt:lpstr>Implementation of three address code </vt:lpstr>
      <vt:lpstr>References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WELCOME</cp:lastModifiedBy>
  <cp:revision>8</cp:revision>
  <dcterms:created xsi:type="dcterms:W3CDTF">2019-01-09T10:33:58Z</dcterms:created>
  <dcterms:modified xsi:type="dcterms:W3CDTF">2022-09-27T07:06:07Z</dcterms:modified>
</cp:coreProperties>
</file>