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3"/>
  </p:notesMasterIdLst>
  <p:handoutMasterIdLst>
    <p:handoutMasterId r:id="rId24"/>
  </p:handoutMasterIdLst>
  <p:sldIdLst>
    <p:sldId id="277" r:id="rId3"/>
    <p:sldId id="280" r:id="rId4"/>
    <p:sldId id="330" r:id="rId5"/>
    <p:sldId id="329" r:id="rId6"/>
    <p:sldId id="328" r:id="rId7"/>
    <p:sldId id="340" r:id="rId8"/>
    <p:sldId id="338" r:id="rId9"/>
    <p:sldId id="337" r:id="rId10"/>
    <p:sldId id="341" r:id="rId11"/>
    <p:sldId id="342" r:id="rId12"/>
    <p:sldId id="343" r:id="rId13"/>
    <p:sldId id="344" r:id="rId14"/>
    <p:sldId id="345" r:id="rId15"/>
    <p:sldId id="348" r:id="rId16"/>
    <p:sldId id="349" r:id="rId17"/>
    <p:sldId id="350" r:id="rId18"/>
    <p:sldId id="351" r:id="rId19"/>
    <p:sldId id="352" r:id="rId20"/>
    <p:sldId id="326"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p:scale>
          <a:sx n="50" d="100"/>
          <a:sy n="50" d="100"/>
        </p:scale>
        <p:origin x="-1476" y="-606"/>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utorialspoint.com/compiler_design/compiler_design_intermediate_code_generations.htm" TargetMode="External"/><Relationship Id="rId2" Type="http://schemas.openxmlformats.org/officeDocument/2006/relationships/hyperlink" Target="https://www.geeksforgeeks.org/intermediate-code-generation-in-compiler-design/" TargetMode="External"/><Relationship Id="rId1" Type="http://schemas.openxmlformats.org/officeDocument/2006/relationships/slideLayout" Target="../slideLayouts/slideLayout2.xml"/><Relationship Id="rId4" Type="http://schemas.openxmlformats.org/officeDocument/2006/relationships/hyperlink" Target="https://www.javatpoint.com/intermediate-cod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8235" name="CorelDRAW" r:id="rId4" imgW="2169000" imgH="2169360" progId="">
                  <p:embed/>
                </p:oleObj>
              </mc:Choice>
              <mc:Fallback>
                <p:oleObj name="CorelDRAW" r:id="rId4" imgW="2169000" imgH="2169360" progId="">
                  <p:embed/>
                  <p:pic>
                    <p:nvPicPr>
                      <p:cNvPr id="0" name="Picture 39"/>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57" y="2051945"/>
            <a:ext cx="9063318" cy="54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CST-281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890" y="242054"/>
            <a:ext cx="3302379"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smtClean="0"/>
              <a:t>Compilers</a:t>
            </a:r>
            <a:endParaRPr lang="en-US" dirty="0"/>
          </a:p>
        </p:txBody>
      </p:sp>
    </p:spTree>
    <p:extLst>
      <p:ext uri="{BB962C8B-B14F-4D97-AF65-F5344CB8AC3E}">
        <p14:creationId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Code generator</a:t>
            </a:r>
            <a:endParaRPr lang="en-IN" b="1" u="sng" dirty="0"/>
          </a:p>
        </p:txBody>
      </p:sp>
      <p:sp>
        <p:nvSpPr>
          <p:cNvPr id="3" name="Content Placeholder 2"/>
          <p:cNvSpPr>
            <a:spLocks noGrp="1"/>
          </p:cNvSpPr>
          <p:nvPr>
            <p:ph idx="1"/>
          </p:nvPr>
        </p:nvSpPr>
        <p:spPr/>
        <p:txBody>
          <a:bodyPr>
            <a:normAutofit/>
          </a:bodyPr>
          <a:lstStyle/>
          <a:p>
            <a:r>
              <a:rPr lang="en-US" dirty="0"/>
              <a:t>The final phase of a compiler is code </a:t>
            </a:r>
            <a:r>
              <a:rPr lang="en-US" dirty="0" smtClean="0"/>
              <a:t>generator</a:t>
            </a:r>
          </a:p>
          <a:p>
            <a:r>
              <a:rPr lang="en-US" dirty="0" smtClean="0"/>
              <a:t>It </a:t>
            </a:r>
            <a:r>
              <a:rPr lang="en-US" dirty="0"/>
              <a:t>receives an intermediate representation (IR) </a:t>
            </a:r>
            <a:r>
              <a:rPr lang="en-US" dirty="0" smtClean="0"/>
              <a:t>with supplementary </a:t>
            </a:r>
            <a:r>
              <a:rPr lang="en-US" dirty="0"/>
              <a:t>information in symbol </a:t>
            </a:r>
            <a:endParaRPr lang="en-US" dirty="0" smtClean="0"/>
          </a:p>
          <a:p>
            <a:r>
              <a:rPr lang="en-US" dirty="0" smtClean="0"/>
              <a:t>The </a:t>
            </a:r>
            <a:r>
              <a:rPr lang="en-US" dirty="0"/>
              <a:t>requirements imposed on a code generator are </a:t>
            </a:r>
            <a:endParaRPr lang="en-US" dirty="0" smtClean="0"/>
          </a:p>
          <a:p>
            <a:r>
              <a:rPr lang="en-US" dirty="0" smtClean="0"/>
              <a:t>The </a:t>
            </a:r>
            <a:r>
              <a:rPr lang="en-US" dirty="0"/>
              <a:t>target program must preserve </a:t>
            </a:r>
            <a:r>
              <a:rPr lang="en-US" dirty="0" smtClean="0"/>
              <a:t>the semantic </a:t>
            </a:r>
            <a:r>
              <a:rPr lang="en-US" dirty="0"/>
              <a:t>meaning of the source </a:t>
            </a:r>
            <a:r>
              <a:rPr lang="en-US" dirty="0" smtClean="0"/>
              <a:t>program</a:t>
            </a:r>
          </a:p>
          <a:p>
            <a:r>
              <a:rPr lang="en-US" dirty="0" smtClean="0"/>
              <a:t>Target </a:t>
            </a:r>
            <a:r>
              <a:rPr lang="en-US" dirty="0"/>
              <a:t>program must be of high quality</a:t>
            </a:r>
            <a:r>
              <a:rPr lang="en-US" dirty="0" smtClean="0"/>
              <a:t>; that </a:t>
            </a:r>
            <a:r>
              <a:rPr lang="en-US" dirty="0"/>
              <a:t>is, it must make effective use of </a:t>
            </a:r>
            <a:r>
              <a:rPr lang="en-US" dirty="0" smtClean="0"/>
              <a:t>the resources </a:t>
            </a:r>
            <a:r>
              <a:rPr lang="en-US" dirty="0"/>
              <a:t>of the target machine</a:t>
            </a:r>
            <a:r>
              <a:rPr lang="en-US" dirty="0" smtClean="0"/>
              <a:t>.</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08615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10242" name="Picture 2" descr="https://player.slideplayer.com/68/11890849/slides/slide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4" y="400050"/>
            <a:ext cx="10683875"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89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Directed Acyclic </a:t>
            </a:r>
            <a:r>
              <a:rPr lang="en-US" b="1" dirty="0" smtClean="0"/>
              <a:t>Graph (DAG)</a:t>
            </a:r>
            <a:r>
              <a:rPr lang="en-US" b="1" dirty="0"/>
              <a:t/>
            </a:r>
            <a:br>
              <a:rPr lang="en-US" b="1" dirty="0"/>
            </a:b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How </a:t>
            </a:r>
            <a:r>
              <a:rPr lang="en-US" dirty="0"/>
              <a:t>the intermediate code is transformed into target object </a:t>
            </a:r>
            <a:r>
              <a:rPr lang="en-US" dirty="0" smtClean="0"/>
              <a:t>code. The </a:t>
            </a:r>
            <a:r>
              <a:rPr lang="en-US" dirty="0" err="1" smtClean="0"/>
              <a:t>wayout</a:t>
            </a:r>
            <a:r>
              <a:rPr lang="en-US" dirty="0" smtClean="0"/>
              <a:t> is directed Acyclic graph.</a:t>
            </a:r>
          </a:p>
          <a:p>
            <a:r>
              <a:rPr lang="en-US" b="1" dirty="0"/>
              <a:t>Directed Acyclic Graph</a:t>
            </a:r>
          </a:p>
          <a:p>
            <a:r>
              <a:rPr lang="en-US" dirty="0"/>
              <a:t>Directed Acyclic Graph (DAG) is a tool that depicts the structure of basic blocks, helps to see the flow of values flowing among the basic blocks, and offers optimization too. DAG provides easy transformation on basic blocks. DAG can be understood here:</a:t>
            </a:r>
          </a:p>
          <a:p>
            <a:r>
              <a:rPr lang="en-US" dirty="0"/>
              <a:t>Leaf nodes represent identifiers, names or constants.</a:t>
            </a:r>
          </a:p>
          <a:p>
            <a:r>
              <a:rPr lang="en-US" dirty="0"/>
              <a:t>Interior nodes represent operators.</a:t>
            </a:r>
          </a:p>
          <a:p>
            <a:r>
              <a:rPr lang="en-US" dirty="0"/>
              <a:t>Interior nodes also represent the results of expressions or the identifiers/name where the values are to be stored or assigned.</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252705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smtClean="0"/>
              <a:t>Example</a:t>
            </a:r>
            <a:r>
              <a:rPr lang="fr-FR" dirty="0"/>
              <a:t/>
            </a:r>
            <a:br>
              <a:rPr lang="fr-FR" dirty="0"/>
            </a:br>
            <a:endParaRPr lang="en-IN" dirty="0"/>
          </a:p>
        </p:txBody>
      </p:sp>
      <p:sp>
        <p:nvSpPr>
          <p:cNvPr id="3" name="Content Placeholder 2"/>
          <p:cNvSpPr>
            <a:spLocks noGrp="1"/>
          </p:cNvSpPr>
          <p:nvPr>
            <p:ph idx="1"/>
          </p:nvPr>
        </p:nvSpPr>
        <p:spPr/>
        <p:txBody>
          <a:bodyPr/>
          <a:lstStyle/>
          <a:p>
            <a:r>
              <a:rPr lang="fr-FR" b="1" dirty="0" err="1"/>
              <a:t>Example</a:t>
            </a:r>
            <a:r>
              <a:rPr lang="fr-FR" b="1" dirty="0"/>
              <a:t>:</a:t>
            </a:r>
            <a:endParaRPr lang="fr-FR" dirty="0"/>
          </a:p>
          <a:p>
            <a:r>
              <a:rPr lang="fr-FR" dirty="0"/>
              <a:t>t</a:t>
            </a:r>
            <a:r>
              <a:rPr lang="fr-FR" baseline="-25000" dirty="0"/>
              <a:t>0</a:t>
            </a:r>
            <a:r>
              <a:rPr lang="fr-FR" dirty="0"/>
              <a:t> = a + b </a:t>
            </a:r>
            <a:endParaRPr lang="fr-FR" dirty="0" smtClean="0"/>
          </a:p>
          <a:p>
            <a:r>
              <a:rPr lang="fr-FR" dirty="0" smtClean="0"/>
              <a:t>t</a:t>
            </a:r>
            <a:r>
              <a:rPr lang="fr-FR" baseline="-25000" dirty="0" smtClean="0"/>
              <a:t>1</a:t>
            </a:r>
            <a:r>
              <a:rPr lang="fr-FR" dirty="0" smtClean="0"/>
              <a:t> </a:t>
            </a:r>
            <a:r>
              <a:rPr lang="fr-FR" dirty="0"/>
              <a:t>= t</a:t>
            </a:r>
            <a:r>
              <a:rPr lang="fr-FR" baseline="-25000" dirty="0"/>
              <a:t>0</a:t>
            </a:r>
            <a:r>
              <a:rPr lang="fr-FR" dirty="0"/>
              <a:t> + </a:t>
            </a:r>
            <a:r>
              <a:rPr lang="fr-FR" dirty="0" smtClean="0"/>
              <a:t>c</a:t>
            </a:r>
          </a:p>
          <a:p>
            <a:r>
              <a:rPr lang="fr-FR" dirty="0" smtClean="0"/>
              <a:t> </a:t>
            </a:r>
            <a:r>
              <a:rPr lang="fr-FR" dirty="0"/>
              <a:t>d = t</a:t>
            </a:r>
            <a:r>
              <a:rPr lang="fr-FR" baseline="-25000" dirty="0"/>
              <a:t>0</a:t>
            </a:r>
            <a:r>
              <a:rPr lang="fr-FR" dirty="0"/>
              <a:t> + </a:t>
            </a:r>
            <a:r>
              <a:rPr lang="fr-FR" dirty="0" smtClean="0"/>
              <a:t>t</a:t>
            </a:r>
            <a:r>
              <a:rPr lang="fr-FR" baseline="-25000" dirty="0" smtClean="0"/>
              <a:t>1</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900" y="2114551"/>
            <a:ext cx="1947863"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5188" y="1676400"/>
            <a:ext cx="1871662" cy="197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4872" y="1238250"/>
            <a:ext cx="1955678" cy="260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7229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 Generator</a:t>
            </a:r>
            <a:r>
              <a:rPr lang="en-US" dirty="0"/>
              <a:t/>
            </a:r>
            <a:br>
              <a:rPr lang="en-US" dirty="0"/>
            </a:br>
            <a:endParaRPr lang="en-IN" dirty="0"/>
          </a:p>
        </p:txBody>
      </p:sp>
      <p:sp>
        <p:nvSpPr>
          <p:cNvPr id="3" name="Content Placeholder 2"/>
          <p:cNvSpPr>
            <a:spLocks noGrp="1"/>
          </p:cNvSpPr>
          <p:nvPr>
            <p:ph idx="1"/>
          </p:nvPr>
        </p:nvSpPr>
        <p:spPr>
          <a:xfrm>
            <a:off x="838200" y="1143000"/>
            <a:ext cx="10515600" cy="5033963"/>
          </a:xfrm>
        </p:spPr>
        <p:txBody>
          <a:bodyPr>
            <a:normAutofit fontScale="70000" lnSpcReduction="20000"/>
          </a:bodyPr>
          <a:lstStyle/>
          <a:p>
            <a:r>
              <a:rPr lang="en-US" dirty="0" smtClean="0"/>
              <a:t>A </a:t>
            </a:r>
            <a:r>
              <a:rPr lang="en-US" dirty="0"/>
              <a:t>code generator is expected to have an understanding of the target machine’s runtime environment and its instruction set. The code generator should take the following things into consideration to generate the code:</a:t>
            </a:r>
          </a:p>
          <a:p>
            <a:r>
              <a:rPr lang="en-US" b="1" dirty="0"/>
              <a:t>Target language</a:t>
            </a:r>
            <a:r>
              <a:rPr lang="en-US" dirty="0"/>
              <a:t> : The code generator has to be aware of the nature of the target language for which the code is to be transformed. That language may facilitate some machine-specific instructions to help the compiler generate the code in a more convenient way. The target machine can have either CISC or RISC processor architecture.</a:t>
            </a:r>
          </a:p>
          <a:p>
            <a:r>
              <a:rPr lang="en-US" b="1" dirty="0"/>
              <a:t>IR Type</a:t>
            </a:r>
            <a:r>
              <a:rPr lang="en-US" dirty="0"/>
              <a:t> : Intermediate representation has various forms. It can be in Abstract Syntax Tree (AST) structure, Reverse Polish Notation, or 3-address code.</a:t>
            </a:r>
          </a:p>
          <a:p>
            <a:r>
              <a:rPr lang="en-US" b="1" dirty="0"/>
              <a:t>Selection of instruction</a:t>
            </a:r>
            <a:r>
              <a:rPr lang="en-US" dirty="0"/>
              <a:t> : The code generator takes Intermediate Representation as input and converts (maps) it into target machine’s instruction set. One representation can have many ways (instructions) to convert it, so it becomes the responsibility of the code generator to choose the appropriate instructions wisely.</a:t>
            </a:r>
          </a:p>
          <a:p>
            <a:r>
              <a:rPr lang="en-US" b="1" dirty="0"/>
              <a:t>Register allocation</a:t>
            </a:r>
            <a:r>
              <a:rPr lang="en-US" dirty="0"/>
              <a:t> : A program has a number of values to be maintained during the execution. The target machine’s architecture may not allow all of the values to be kept in the CPU memory or registers. Code generator decides what values to keep </a:t>
            </a:r>
            <a:r>
              <a:rPr lang="en-US" dirty="0" smtClean="0"/>
              <a:t>in </a:t>
            </a:r>
            <a:r>
              <a:rPr lang="en-US" dirty="0"/>
              <a:t>the registers. Also, it decides the registers to be used to keep these values.</a:t>
            </a:r>
          </a:p>
          <a:p>
            <a:r>
              <a:rPr lang="en-US" b="1" dirty="0"/>
              <a:t>Ordering of instructions</a:t>
            </a:r>
            <a:r>
              <a:rPr lang="en-US" dirty="0"/>
              <a:t> : At last, the code generator decides the order in which the instruction will be executed. It creates schedules for instructions to execute them.</a:t>
            </a:r>
          </a:p>
          <a:p>
            <a:endParaRPr lang="en-US"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3349196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Descriptors</a:t>
            </a:r>
            <a:br>
              <a:rPr lang="en-IN" dirty="0"/>
            </a:br>
            <a:endParaRPr lang="en-IN" dirty="0"/>
          </a:p>
        </p:txBody>
      </p:sp>
      <p:sp>
        <p:nvSpPr>
          <p:cNvPr id="3" name="Content Placeholder 2"/>
          <p:cNvSpPr>
            <a:spLocks noGrp="1"/>
          </p:cNvSpPr>
          <p:nvPr>
            <p:ph idx="1"/>
          </p:nvPr>
        </p:nvSpPr>
        <p:spPr>
          <a:xfrm>
            <a:off x="838200" y="1143000"/>
            <a:ext cx="10515600" cy="5033963"/>
          </a:xfrm>
        </p:spPr>
        <p:txBody>
          <a:bodyPr>
            <a:normAutofit fontScale="92500"/>
          </a:bodyPr>
          <a:lstStyle/>
          <a:p>
            <a:r>
              <a:rPr lang="en-US" dirty="0"/>
              <a:t>The code generator has to track both the registers (for availability) and addresses (location of values) while generating the code. For both of them, the following two descriptors are used:</a:t>
            </a:r>
          </a:p>
          <a:p>
            <a:r>
              <a:rPr lang="en-US" b="1" dirty="0"/>
              <a:t>Register descriptor</a:t>
            </a:r>
            <a:r>
              <a:rPr lang="en-US" dirty="0"/>
              <a:t> : Register descriptor is used to inform the code generator about the availability of registers. Register descriptor keeps track of values stored in each register. Whenever a new register is required during code generation, this descriptor is consulted for register availability.</a:t>
            </a:r>
          </a:p>
          <a:p>
            <a:r>
              <a:rPr lang="en-US" b="1" dirty="0"/>
              <a:t>Address descriptor</a:t>
            </a:r>
            <a:r>
              <a:rPr lang="en-US" dirty="0"/>
              <a:t> : Values of the names (identifiers) used in the program might be stored at different locations while in execution. Address descriptors are used to keep track of memory locations where the values of identifiers are stored. These locations may include CPU registers, heaps, stacks, memory or a combination of the mentioned locations.</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3489083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Code Generation</a:t>
            </a:r>
          </a:p>
          <a:p>
            <a:r>
              <a:rPr lang="en-US" dirty="0"/>
              <a:t>Basic blocks comprise of a sequence of three-address instructions. Code generator takes these sequence of instructions as input.</a:t>
            </a:r>
          </a:p>
          <a:p>
            <a:r>
              <a:rPr lang="en-US" b="1" dirty="0" err="1"/>
              <a:t>getReg</a:t>
            </a:r>
            <a:r>
              <a:rPr lang="en-US" dirty="0"/>
              <a:t> : Code generator uses </a:t>
            </a:r>
            <a:r>
              <a:rPr lang="en-US" i="1" dirty="0" err="1"/>
              <a:t>getReg</a:t>
            </a:r>
            <a:r>
              <a:rPr lang="en-US" dirty="0"/>
              <a:t> function to determine the status of available registers and the location of name values. </a:t>
            </a:r>
            <a:r>
              <a:rPr lang="en-US" i="1" dirty="0" err="1"/>
              <a:t>getReg</a:t>
            </a:r>
            <a:r>
              <a:rPr lang="en-US" dirty="0"/>
              <a:t> works as follows:</a:t>
            </a:r>
          </a:p>
          <a:p>
            <a:r>
              <a:rPr lang="en-US" dirty="0"/>
              <a:t>If variable Y is already in register R, it uses that register.</a:t>
            </a:r>
          </a:p>
          <a:p>
            <a:r>
              <a:rPr lang="en-US" dirty="0"/>
              <a:t>Else if some register R is available, it uses that register.</a:t>
            </a:r>
          </a:p>
          <a:p>
            <a:r>
              <a:rPr lang="en-US" dirty="0"/>
              <a:t>Else if both the above options are not possible, it chooses a register that requires minimal number of load and store instructions.</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448769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 of code generation</a:t>
            </a:r>
            <a:endParaRPr lang="en-IN" b="1" dirty="0"/>
          </a:p>
        </p:txBody>
      </p:sp>
      <p:sp>
        <p:nvSpPr>
          <p:cNvPr id="3" name="Content Placeholder 2"/>
          <p:cNvSpPr>
            <a:spLocks noGrp="1"/>
          </p:cNvSpPr>
          <p:nvPr>
            <p:ph idx="1"/>
          </p:nvPr>
        </p:nvSpPr>
        <p:spPr/>
        <p:txBody>
          <a:bodyPr>
            <a:normAutofit fontScale="92500"/>
          </a:bodyPr>
          <a:lstStyle/>
          <a:p>
            <a:r>
              <a:rPr lang="en-US" dirty="0"/>
              <a:t>For an instruction x = y OP z, the code generator may perform the following actions. </a:t>
            </a:r>
            <a:endParaRPr lang="en-US" dirty="0" smtClean="0"/>
          </a:p>
          <a:p>
            <a:r>
              <a:rPr lang="en-US" dirty="0" smtClean="0"/>
              <a:t>Let </a:t>
            </a:r>
            <a:r>
              <a:rPr lang="en-US" dirty="0"/>
              <a:t>us assume that L is the location (preferably register) where the output of y OP z is to be saved:</a:t>
            </a:r>
          </a:p>
          <a:p>
            <a:r>
              <a:rPr lang="en-US" dirty="0"/>
              <a:t>Call function </a:t>
            </a:r>
            <a:r>
              <a:rPr lang="en-US" dirty="0" err="1"/>
              <a:t>getReg</a:t>
            </a:r>
            <a:r>
              <a:rPr lang="en-US" dirty="0"/>
              <a:t>, to decide the location of L.</a:t>
            </a:r>
          </a:p>
          <a:p>
            <a:r>
              <a:rPr lang="en-US" dirty="0"/>
              <a:t>Determine the present location (register or memory) of </a:t>
            </a:r>
            <a:r>
              <a:rPr lang="en-US" b="1" dirty="0"/>
              <a:t>y</a:t>
            </a:r>
            <a:r>
              <a:rPr lang="en-US" dirty="0"/>
              <a:t> by consulting the Address Descriptor of </a:t>
            </a:r>
            <a:r>
              <a:rPr lang="en-US" b="1" dirty="0"/>
              <a:t>y</a:t>
            </a:r>
            <a:r>
              <a:rPr lang="en-US" dirty="0"/>
              <a:t>. If </a:t>
            </a:r>
            <a:r>
              <a:rPr lang="en-US" b="1" dirty="0"/>
              <a:t>y</a:t>
            </a:r>
            <a:r>
              <a:rPr lang="en-US" dirty="0"/>
              <a:t> is not presently in register </a:t>
            </a:r>
            <a:r>
              <a:rPr lang="en-US" b="1" dirty="0"/>
              <a:t>L</a:t>
            </a:r>
            <a:r>
              <a:rPr lang="en-US" dirty="0"/>
              <a:t>, then generate the following instruction to copy the value of </a:t>
            </a:r>
            <a:r>
              <a:rPr lang="en-US" b="1" dirty="0"/>
              <a:t>y</a:t>
            </a:r>
            <a:r>
              <a:rPr lang="en-US" dirty="0"/>
              <a:t> to </a:t>
            </a:r>
            <a:r>
              <a:rPr lang="en-US" b="1" dirty="0"/>
              <a:t>L</a:t>
            </a:r>
            <a:r>
              <a:rPr lang="en-US" dirty="0"/>
              <a:t>:</a:t>
            </a:r>
          </a:p>
          <a:p>
            <a:r>
              <a:rPr lang="en-US" dirty="0"/>
              <a:t>MOV y’, L</a:t>
            </a:r>
          </a:p>
          <a:p>
            <a:r>
              <a:rPr lang="en-US" dirty="0"/>
              <a:t>where </a:t>
            </a:r>
            <a:r>
              <a:rPr lang="en-US" b="1" dirty="0"/>
              <a:t>y’</a:t>
            </a:r>
            <a:r>
              <a:rPr lang="en-US" dirty="0"/>
              <a:t> represents the copied value of </a:t>
            </a:r>
            <a:r>
              <a:rPr lang="en-US" b="1" dirty="0"/>
              <a:t>y</a:t>
            </a:r>
            <a:r>
              <a:rPr lang="en-US" dirty="0"/>
              <a:t>.</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3400975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 of code generation</a:t>
            </a:r>
            <a:endParaRPr lang="en-IN" dirty="0"/>
          </a:p>
        </p:txBody>
      </p:sp>
      <p:sp>
        <p:nvSpPr>
          <p:cNvPr id="3" name="Content Placeholder 2"/>
          <p:cNvSpPr>
            <a:spLocks noGrp="1"/>
          </p:cNvSpPr>
          <p:nvPr>
            <p:ph idx="1"/>
          </p:nvPr>
        </p:nvSpPr>
        <p:spPr/>
        <p:txBody>
          <a:bodyPr/>
          <a:lstStyle/>
          <a:p>
            <a:r>
              <a:rPr lang="en-US" dirty="0"/>
              <a:t>Determine the present location of </a:t>
            </a:r>
            <a:r>
              <a:rPr lang="en-US" b="1" dirty="0"/>
              <a:t>z</a:t>
            </a:r>
            <a:r>
              <a:rPr lang="en-US" dirty="0"/>
              <a:t> using the same method used in step 2 for </a:t>
            </a:r>
            <a:r>
              <a:rPr lang="en-US" b="1" dirty="0"/>
              <a:t>y</a:t>
            </a:r>
            <a:r>
              <a:rPr lang="en-US" dirty="0"/>
              <a:t> and generate the following instruction:</a:t>
            </a:r>
          </a:p>
          <a:p>
            <a:r>
              <a:rPr lang="en-US" dirty="0"/>
              <a:t>OP z’, L</a:t>
            </a:r>
          </a:p>
          <a:p>
            <a:r>
              <a:rPr lang="en-US" dirty="0"/>
              <a:t>where </a:t>
            </a:r>
            <a:r>
              <a:rPr lang="en-US" b="1" dirty="0"/>
              <a:t>z’</a:t>
            </a:r>
            <a:r>
              <a:rPr lang="en-US" dirty="0"/>
              <a:t> represents the copied value of </a:t>
            </a:r>
            <a:r>
              <a:rPr lang="en-US" b="1" dirty="0"/>
              <a:t>z</a:t>
            </a:r>
            <a:r>
              <a:rPr lang="en-US" dirty="0"/>
              <a:t>.</a:t>
            </a:r>
          </a:p>
          <a:p>
            <a:r>
              <a:rPr lang="en-US" dirty="0"/>
              <a:t>Now L contains the value of y OP z, that is intended to be assigned to </a:t>
            </a:r>
            <a:r>
              <a:rPr lang="en-US" b="1" dirty="0"/>
              <a:t>x</a:t>
            </a:r>
            <a:r>
              <a:rPr lang="en-US" dirty="0"/>
              <a:t>. So, if L is a register, update its descriptor to indicate that it contains the value of </a:t>
            </a:r>
            <a:r>
              <a:rPr lang="en-US" b="1" dirty="0"/>
              <a:t>x</a:t>
            </a:r>
            <a:r>
              <a:rPr lang="en-US" dirty="0"/>
              <a:t>. Update the descriptor of </a:t>
            </a:r>
            <a:r>
              <a:rPr lang="en-US" b="1" dirty="0"/>
              <a:t>x</a:t>
            </a:r>
            <a:r>
              <a:rPr lang="en-US" dirty="0"/>
              <a:t> to indicate that it is stored at location </a:t>
            </a:r>
            <a:r>
              <a:rPr lang="en-US" b="1" dirty="0"/>
              <a:t>L</a:t>
            </a:r>
            <a:r>
              <a:rPr lang="en-US" dirty="0"/>
              <a:t>.</a:t>
            </a:r>
          </a:p>
          <a:p>
            <a:r>
              <a:rPr lang="en-US" dirty="0"/>
              <a:t>If y and z has no further use, they can be given back to the system.</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81722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smtClean="0">
                <a:hlinkClick r:id="rId2"/>
              </a:rPr>
              <a:t>https://www.geeksforgeeks.org/intermediate-code-generation-in-compiler-design/</a:t>
            </a:r>
            <a:endParaRPr lang="en-US" dirty="0" smtClean="0"/>
          </a:p>
          <a:p>
            <a:r>
              <a:rPr lang="en-US" dirty="0" smtClean="0">
                <a:hlinkClick r:id="rId3"/>
              </a:rPr>
              <a:t>https://www.tutorialspoint.com/compiler_design/compiler_design_intermediate_code_generations.htm#:~:text=Intermediate%20code%20generator%20receives%20input,to%20be%20machine%20independent%20code</a:t>
            </a:r>
            <a:r>
              <a:rPr lang="en-US" dirty="0" smtClean="0"/>
              <a:t>.</a:t>
            </a:r>
          </a:p>
          <a:p>
            <a:r>
              <a:rPr lang="en-US" dirty="0" smtClean="0">
                <a:hlinkClick r:id="rId4"/>
              </a:rPr>
              <a:t>https://www.javatpoint.com/intermediate-code</a:t>
            </a:r>
            <a:endParaRPr lang="en-US" dirty="0" smtClean="0"/>
          </a:p>
          <a:p>
            <a:endParaRPr lang="en-US" dirty="0" smtClean="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References</a:t>
            </a:r>
            <a:br>
              <a:rPr lang="en-US"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83919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smtClean="0">
                <a:latin typeface="Times New Roman" pitchFamily="18" charset="0"/>
                <a:cs typeface="Times New Roman" pitchFamily="18" charset="0"/>
              </a:rPr>
              <a:t>Chapter-2.1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Compilers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Code optimization </a:t>
            </a:r>
            <a:r>
              <a:rPr lang="en-IN" sz="2400" dirty="0" smtClean="0">
                <a:latin typeface="Times New Roman" pitchFamily="18" charset="0"/>
                <a:cs typeface="Times New Roman" pitchFamily="18" charset="0"/>
              </a:rPr>
              <a:t>techniques</a:t>
            </a:r>
          </a:p>
          <a:p>
            <a:r>
              <a:rPr lang="en-IN" sz="2400" dirty="0" smtClean="0">
                <a:latin typeface="Times New Roman" pitchFamily="18" charset="0"/>
                <a:cs typeface="Times New Roman" pitchFamily="18" charset="0"/>
              </a:rPr>
              <a:t>Code</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generation</a:t>
            </a:r>
            <a:endParaRPr lang="en-US" sz="2400" dirty="0">
              <a:latin typeface="Times New Roman" pitchFamily="18" charset="0"/>
              <a:cs typeface="Times New Roman" pitchFamily="18" charset="0"/>
            </a:endParaRPr>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3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9238" name="CorelDRAW" r:id="rId3" imgW="2169000" imgH="2169360" progId="">
                    <p:embed/>
                  </p:oleObj>
                </mc:Choice>
                <mc:Fallback>
                  <p:oleObj name="CorelDRAW" r:id="rId3" imgW="2169000" imgH="2169360"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Code optimization techniques </a:t>
            </a:r>
            <a:endParaRPr lang="en-US" dirty="0"/>
          </a:p>
        </p:txBody>
      </p:sp>
      <p:sp>
        <p:nvSpPr>
          <p:cNvPr id="3" name="Content Placeholder 2"/>
          <p:cNvSpPr>
            <a:spLocks noGrp="1"/>
          </p:cNvSpPr>
          <p:nvPr>
            <p:ph idx="1"/>
          </p:nvPr>
        </p:nvSpPr>
        <p:spPr/>
        <p:txBody>
          <a:bodyPr/>
          <a:lstStyle/>
          <a:p>
            <a:pPr algn="just"/>
            <a:r>
              <a:rPr lang="en-US" dirty="0" smtClean="0"/>
              <a:t>Optimization is a program transformation technique, which tries to improve the code by making it consume less resources </a:t>
            </a:r>
            <a:r>
              <a:rPr lang="en-US" dirty="0" err="1" smtClean="0"/>
              <a:t>i</a:t>
            </a:r>
            <a:r>
              <a:rPr lang="en-US" dirty="0" smtClean="0"/>
              <a:t>. e. CPU, Memory and deliver high speed. </a:t>
            </a:r>
          </a:p>
          <a:p>
            <a:pPr algn="just"/>
            <a:r>
              <a:rPr lang="en-US" dirty="0" smtClean="0"/>
              <a:t>In optimization, high-level general programming constructs are replaced by very efficient low-level programming codes. </a:t>
            </a:r>
          </a:p>
          <a:p>
            <a:pPr algn="just"/>
            <a:r>
              <a:rPr lang="en-US" dirty="0" smtClean="0"/>
              <a:t>A code optimizing process must follow the three rules given below: </a:t>
            </a:r>
          </a:p>
          <a:p>
            <a:pPr algn="just"/>
            <a:r>
              <a:rPr lang="en-US" dirty="0" smtClean="0"/>
              <a:t>The output code must not, in any way, change the meaning of the program.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Code optimization techniques </a:t>
            </a:r>
            <a:endParaRPr lang="en-US" dirty="0"/>
          </a:p>
        </p:txBody>
      </p:sp>
      <p:sp>
        <p:nvSpPr>
          <p:cNvPr id="3" name="Content Placeholder 2"/>
          <p:cNvSpPr>
            <a:spLocks noGrp="1"/>
          </p:cNvSpPr>
          <p:nvPr>
            <p:ph idx="1"/>
          </p:nvPr>
        </p:nvSpPr>
        <p:spPr/>
        <p:txBody>
          <a:bodyPr/>
          <a:lstStyle/>
          <a:p>
            <a:pPr algn="just"/>
            <a:r>
              <a:rPr lang="en-US" dirty="0" smtClean="0"/>
              <a:t>Optimization should increase the speed of the program and if possible, the program should demand less number of resources. Optimization should itself be fast and should not delay the overall compiling process. Efforts for an optimized code can be made at various levels of compiling the process. </a:t>
            </a:r>
          </a:p>
          <a:p>
            <a:pPr algn="just"/>
            <a:r>
              <a:rPr lang="en-US" dirty="0" smtClean="0"/>
              <a:t>At the beginning, users can change/rearrange the code or use better algorithms to write the code. After generating intermediate code, the compiler can modify the intermediate code by address calculations and improving loops.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Code optimization techniques </a:t>
            </a:r>
            <a:endParaRPr lang="en-US" dirty="0"/>
          </a:p>
        </p:txBody>
      </p:sp>
      <p:sp>
        <p:nvSpPr>
          <p:cNvPr id="3" name="Content Placeholder 2"/>
          <p:cNvSpPr>
            <a:spLocks noGrp="1"/>
          </p:cNvSpPr>
          <p:nvPr>
            <p:ph idx="1"/>
          </p:nvPr>
        </p:nvSpPr>
        <p:spPr/>
        <p:txBody>
          <a:bodyPr/>
          <a:lstStyle/>
          <a:p>
            <a:pPr marL="0" indent="0" algn="just">
              <a:buNone/>
            </a:pPr>
            <a:r>
              <a:rPr lang="en-US" dirty="0" smtClean="0"/>
              <a:t>While producing the target machine code, the compiler can make use of memory hierarchy and CPU registers. Optimization can be categorized broadly into two types : </a:t>
            </a:r>
          </a:p>
          <a:p>
            <a:pPr algn="just"/>
            <a:endParaRPr lang="en-US" dirty="0" smtClean="0"/>
          </a:p>
          <a:p>
            <a:pPr algn="just"/>
            <a:r>
              <a:rPr lang="en-US" dirty="0" smtClean="0"/>
              <a:t>machine independent </a:t>
            </a:r>
          </a:p>
          <a:p>
            <a:pPr algn="just"/>
            <a:endParaRPr lang="en-US" dirty="0" smtClean="0"/>
          </a:p>
          <a:p>
            <a:pPr algn="just"/>
            <a:r>
              <a:rPr lang="en-US" dirty="0" smtClean="0"/>
              <a:t>machine dependent. </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Code optimization techniques </a:t>
            </a:r>
            <a:endParaRPr lang="en-US" dirty="0"/>
          </a:p>
        </p:txBody>
      </p:sp>
      <p:sp>
        <p:nvSpPr>
          <p:cNvPr id="3" name="Content Placeholder 2"/>
          <p:cNvSpPr>
            <a:spLocks noGrp="1"/>
          </p:cNvSpPr>
          <p:nvPr>
            <p:ph idx="1"/>
          </p:nvPr>
        </p:nvSpPr>
        <p:spPr/>
        <p:txBody>
          <a:bodyPr/>
          <a:lstStyle/>
          <a:p>
            <a:pPr algn="just"/>
            <a:r>
              <a:rPr lang="en-US" b="1" dirty="0" smtClean="0"/>
              <a:t>Machine-independent Optimization </a:t>
            </a:r>
          </a:p>
          <a:p>
            <a:pPr algn="just"/>
            <a:r>
              <a:rPr lang="en-US" dirty="0" smtClean="0"/>
              <a:t>In this optimization, the compiler takes in the intermediate code and transforms a part of the code that does not involve any CPU registers and/or absolute memory locations.</a:t>
            </a:r>
          </a:p>
          <a:p>
            <a:pPr algn="just"/>
            <a:r>
              <a:rPr lang="en-US" b="1" dirty="0" smtClean="0"/>
              <a:t>Machine-dependent Optimization </a:t>
            </a:r>
            <a:r>
              <a:rPr lang="en-US" dirty="0" smtClean="0"/>
              <a:t>Machine-dependent optimization is done after the target code has been generated and when the code is transformed according to the target machine architecture. It involves CPU registers and may have absolute memory references rather than relative references.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Code optimization techniques </a:t>
            </a:r>
            <a:endParaRPr lang="en-US" dirty="0"/>
          </a:p>
        </p:txBody>
      </p:sp>
      <p:sp>
        <p:nvSpPr>
          <p:cNvPr id="3" name="Content Placeholder 2"/>
          <p:cNvSpPr>
            <a:spLocks noGrp="1"/>
          </p:cNvSpPr>
          <p:nvPr>
            <p:ph idx="1"/>
          </p:nvPr>
        </p:nvSpPr>
        <p:spPr/>
        <p:txBody>
          <a:bodyPr/>
          <a:lstStyle/>
          <a:p>
            <a:r>
              <a:rPr lang="en-US" b="1" dirty="0" smtClean="0"/>
              <a:t>Loop Optimization </a:t>
            </a:r>
          </a:p>
          <a:p>
            <a:r>
              <a:rPr lang="en-US" dirty="0" smtClean="0"/>
              <a:t>Most programs run as a loop in the system. It becomes necessary to optimize the loops in order to save CPU cycles and memory. </a:t>
            </a:r>
          </a:p>
          <a:p>
            <a:r>
              <a:rPr lang="en-US" dirty="0" smtClean="0"/>
              <a:t>Loops can be optimized by the following techniques: </a:t>
            </a:r>
          </a:p>
          <a:p>
            <a:r>
              <a:rPr lang="en-US" dirty="0" smtClean="0"/>
              <a:t>Invariant code : A fragment of code that resides in the loop and computes the same value at each iteration is called a loop-invariant code. This code can be moved out of the loop by saving it to be computed only once, rather than with each iteration.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Code optimization techniques </a:t>
            </a:r>
            <a:endParaRPr lang="en-US" dirty="0"/>
          </a:p>
        </p:txBody>
      </p:sp>
      <p:sp>
        <p:nvSpPr>
          <p:cNvPr id="3" name="Content Placeholder 2"/>
          <p:cNvSpPr>
            <a:spLocks noGrp="1"/>
          </p:cNvSpPr>
          <p:nvPr>
            <p:ph idx="1"/>
          </p:nvPr>
        </p:nvSpPr>
        <p:spPr/>
        <p:txBody>
          <a:bodyPr/>
          <a:lstStyle/>
          <a:p>
            <a:pPr algn="just"/>
            <a:r>
              <a:rPr lang="en-US" b="1" dirty="0" smtClean="0"/>
              <a:t>Induction analysis </a:t>
            </a:r>
            <a:r>
              <a:rPr lang="en-US" dirty="0" smtClean="0"/>
              <a:t>: A variable is called an induction variable if its value is altered within the loop by a loop-invariant value. </a:t>
            </a:r>
          </a:p>
          <a:p>
            <a:pPr algn="just"/>
            <a:endParaRPr lang="en-US" dirty="0" smtClean="0"/>
          </a:p>
          <a:p>
            <a:pPr algn="just"/>
            <a:r>
              <a:rPr lang="en-US" b="1" dirty="0" smtClean="0"/>
              <a:t>Strength reduction </a:t>
            </a:r>
            <a:r>
              <a:rPr lang="en-US" dirty="0" smtClean="0"/>
              <a:t>: There are expressions that consume more CPU cycles, time, and memory. These expressions should be replaced with cheaper expressions without compromising the output of expression. For example, multiplication x ∗ 2 is expensive in terms of CPU cycles than x &lt;&lt; 1 and yields the same result.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Code optimization techniques </a:t>
            </a:r>
            <a:endParaRPr lang="en-US" dirty="0"/>
          </a:p>
        </p:txBody>
      </p:sp>
      <p:sp>
        <p:nvSpPr>
          <p:cNvPr id="3" name="Content Placeholder 2"/>
          <p:cNvSpPr>
            <a:spLocks noGrp="1"/>
          </p:cNvSpPr>
          <p:nvPr>
            <p:ph idx="1"/>
          </p:nvPr>
        </p:nvSpPr>
        <p:spPr/>
        <p:txBody>
          <a:bodyPr/>
          <a:lstStyle/>
          <a:p>
            <a:pPr algn="just"/>
            <a:r>
              <a:rPr lang="en-US" b="1" dirty="0" smtClean="0"/>
              <a:t>Dead-code Elimination : </a:t>
            </a:r>
            <a:r>
              <a:rPr lang="en-US" dirty="0" smtClean="0"/>
              <a:t>Dead code is one or more than one code statements, which are: Either never executed or unreachable, Or if executed, their output is never used. Thus, dead code plays no role in any program operation and therefore it can simply be eliminated. </a:t>
            </a:r>
          </a:p>
          <a:p>
            <a:pPr algn="just"/>
            <a:r>
              <a:rPr lang="en-US" b="1" dirty="0" smtClean="0"/>
              <a:t>Partially dead code </a:t>
            </a:r>
            <a:r>
              <a:rPr lang="en-US" dirty="0" smtClean="0"/>
              <a:t>There are some code statements whose computed values are used only under certain circumstances, i.e., sometimes the values are used and sometimes they are not. Such codes are known as partially dead-code.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1797</TotalTime>
  <Words>1011</Words>
  <Application>Microsoft Office PowerPoint</Application>
  <PresentationFormat>Custom</PresentationFormat>
  <Paragraphs>123</Paragraphs>
  <Slides>20</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3" baseType="lpstr">
      <vt:lpstr>1_Office Theme</vt:lpstr>
      <vt:lpstr>Contents Slide Master</vt:lpstr>
      <vt:lpstr>CorelDRAW</vt:lpstr>
      <vt:lpstr>PowerPoint Presentation</vt:lpstr>
      <vt:lpstr>Chapter-2.1 Compilers</vt:lpstr>
      <vt:lpstr>Code optimization techniques </vt:lpstr>
      <vt:lpstr>Code optimization techniques </vt:lpstr>
      <vt:lpstr>Code optimization techniques </vt:lpstr>
      <vt:lpstr>Code optimization techniques </vt:lpstr>
      <vt:lpstr>Code optimization techniques </vt:lpstr>
      <vt:lpstr>Code optimization techniques </vt:lpstr>
      <vt:lpstr>Code optimization techniques </vt:lpstr>
      <vt:lpstr>Code generator</vt:lpstr>
      <vt:lpstr>PowerPoint Presentation</vt:lpstr>
      <vt:lpstr>Directed Acyclic Graph (DAG) </vt:lpstr>
      <vt:lpstr>Example </vt:lpstr>
      <vt:lpstr>Code Generator </vt:lpstr>
      <vt:lpstr>Descriptors </vt:lpstr>
      <vt:lpstr>PowerPoint Presentation</vt:lpstr>
      <vt:lpstr>Implementation of code generation</vt:lpstr>
      <vt:lpstr>Implementation of code generation</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WELCOME</cp:lastModifiedBy>
  <cp:revision>235</cp:revision>
  <dcterms:created xsi:type="dcterms:W3CDTF">2019-01-09T10:33:58Z</dcterms:created>
  <dcterms:modified xsi:type="dcterms:W3CDTF">2022-09-10T10:18:52Z</dcterms:modified>
</cp:coreProperties>
</file>