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6858000" cy="9144000"/>
  <p:embeddedFontLst>
    <p:embeddedFont>
      <p:font typeface="Raleway ExtraBold"/>
      <p:bold r:id="rId38"/>
      <p:boldItalic r:id="rId39"/>
    </p:embeddedFont>
    <p:embeddedFont>
      <p:font typeface="Arial Black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iCU+mIQ+LxgfJSdQdCNrn+5pwv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Extra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ExtraBo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5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5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5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48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4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9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49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4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0"/>
          <p:cNvSpPr txBox="1"/>
          <p:nvPr>
            <p:ph idx="1" type="body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50"/>
          <p:cNvSpPr txBox="1"/>
          <p:nvPr>
            <p:ph idx="2" type="body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50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1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1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1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1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1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1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1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1"/>
          <p:cNvSpPr/>
          <p:nvPr>
            <p:ph idx="3" type="pic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51"/>
          <p:cNvSpPr/>
          <p:nvPr>
            <p:ph idx="4" type="pic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51"/>
          <p:cNvSpPr/>
          <p:nvPr>
            <p:ph idx="5" type="pic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51"/>
          <p:cNvSpPr/>
          <p:nvPr>
            <p:ph idx="6" type="pic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2"/>
          <p:cNvSpPr/>
          <p:nvPr>
            <p:ph idx="2" type="pic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3"/>
          <p:cNvSpPr/>
          <p:nvPr>
            <p:ph idx="2" type="pic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53"/>
          <p:cNvSpPr/>
          <p:nvPr>
            <p:ph idx="3" type="pic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4"/>
          <p:cNvSpPr/>
          <p:nvPr>
            <p:ph idx="2" type="pic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54"/>
          <p:cNvSpPr/>
          <p:nvPr>
            <p:ph idx="3" type="pic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54"/>
          <p:cNvSpPr/>
          <p:nvPr>
            <p:ph idx="4" type="pic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5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55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5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5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5"/>
          <p:cNvSpPr/>
          <p:nvPr>
            <p:ph idx="3" type="pic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55"/>
          <p:cNvSpPr/>
          <p:nvPr>
            <p:ph idx="4" type="pic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55"/>
          <p:cNvSpPr/>
          <p:nvPr>
            <p:ph idx="5" type="pic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55"/>
          <p:cNvSpPr/>
          <p:nvPr>
            <p:ph idx="6" type="pic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6"/>
          <p:cNvSpPr/>
          <p:nvPr>
            <p:ph idx="2" type="pic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56"/>
          <p:cNvSpPr/>
          <p:nvPr>
            <p:ph idx="3" type="pic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56"/>
          <p:cNvSpPr/>
          <p:nvPr>
            <p:ph idx="4" type="pic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56"/>
          <p:cNvSpPr/>
          <p:nvPr>
            <p:ph idx="5" type="pic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56"/>
          <p:cNvSpPr/>
          <p:nvPr>
            <p:ph idx="6" type="pic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7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57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1" name="Google Shape;151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7"/>
          <p:cNvSpPr/>
          <p:nvPr>
            <p:ph idx="3" type="pic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5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7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8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8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158" name="Google Shape;158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59" name="Google Shape;15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60" name="Google Shape;16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8"/>
          <p:cNvSpPr/>
          <p:nvPr>
            <p:ph idx="3" type="pic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58"/>
          <p:cNvSpPr/>
          <p:nvPr>
            <p:ph idx="4" type="pic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58"/>
          <p:cNvSpPr/>
          <p:nvPr>
            <p:ph idx="5" type="pic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58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9"/>
          <p:cNvSpPr/>
          <p:nvPr>
            <p:ph idx="2" type="pic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0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Google Shape;170;p60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60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0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0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lscrib.com/download/systems-programming-and-operating-systems-by-dhamdhere_59b64cb7dc0d60182f8ceb1f_pdf" TargetMode="External"/><Relationship Id="rId4" Type="http://schemas.openxmlformats.org/officeDocument/2006/relationships/hyperlink" Target="https://learnengineering.in/pdf-principles-of-compiler-design-by-alfred-v-aho-j-d-ullman-free-download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>
              <mc:Choice Requires="v">
                <p:oleObj r:id="rId4" imgH="3148059" imgW="3303056" progId="" spid="_x0000_s1">
                  <p:embed/>
                </p:oleObj>
              </mc:Choice>
              <mc:Fallback>
                <p:oleObj r:id="rId5" imgH="3148059" imgW="3303056" progId="">
                  <p:embed/>
                  <p:pic>
                    <p:nvPicPr>
                      <p:cNvPr id="183" name="Google Shape;183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Google Shape;184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COMPUTER SCIENCE &amp; ENGINEERING</a:t>
            </a:r>
            <a:endParaRPr b="1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 Engineering 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Name: System Programming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Code: CST-281</a:t>
            </a:r>
            <a:endParaRPr b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t/>
            </a:r>
            <a:endParaRPr b="1" sz="32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1" sz="32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lang="en-US" sz="32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2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61" name="Google Shape;26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our 3-state machine is easily programmed: </a:t>
            </a:r>
            <a:endParaRPr/>
          </a:p>
        </p:txBody>
      </p:sp>
      <p:sp>
        <p:nvSpPr>
          <p:cNvPr id="262" name="Google Shape;2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650" y="2624138"/>
            <a:ext cx="54102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the technique used by lex.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expressions are translated by lex to a computer program that mimics an FSA.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next input character and current state the next state is easily determined by indexing into a computer-generated state table. </a:t>
            </a:r>
            <a:endParaRPr/>
          </a:p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76" name="Google Shape;27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LEX’s limitations</a:t>
            </a:r>
            <a:r>
              <a:rPr lang="en-US"/>
              <a:t>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lex cannot be used to recognize nested structures such as parentheses.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Nested structures are handled by incorporating a stack.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Whenever we encounter a “(” we push it on the stack. When a “)” is encountered we match it with the top of the stack and pop the stack</a:t>
            </a:r>
            <a:endParaRPr/>
          </a:p>
        </p:txBody>
      </p:sp>
      <p:sp>
        <p:nvSpPr>
          <p:cNvPr id="277" name="Google Shape;2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 LEX only has states and transitions between states.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it has no stack it is not well suited for parsing nested structures.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Yacc augments an FSA with a stack and can process constructs such as parentheses with ease.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important thing is to use the right tool for the job.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Lex is good at pattern matching.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Yacc is appropriate for more challenging tasks.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90" name="Google Shape;29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Yacc is officially known as a "parser".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It's job is to analyse the structure of the input stream, and operate of the "big picture".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course of it's normal work, the parser also verifies that the input is syntactically sound. </a:t>
            </a:r>
            <a:endParaRPr/>
          </a:p>
        </p:txBody>
      </p:sp>
      <p:sp>
        <p:nvSpPr>
          <p:cNvPr id="291" name="Google Shape;2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again the example of a C-compiler. In the C-language, a word can be a function name or a variable, depending on whether it is followed by a ( or a = There should be exactly one ) for each in the program. YACC stands for "Yet Another Compiler".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because this kind of analysis of text files is normally associated with writing compilers. </a:t>
            </a:r>
            <a:endParaRPr/>
          </a:p>
        </p:txBody>
      </p:sp>
      <p:sp>
        <p:nvSpPr>
          <p:cNvPr id="298" name="Google Shape;29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a C program may contain something like: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{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 i;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i= 33;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printf("int: %d\n",i);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endParaRPr/>
          </a:p>
        </p:txBody>
      </p:sp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case, the lexical analyzer would have broken the input stream into a series of "tokens", like this: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{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=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33 </a:t>
            </a:r>
            <a:endParaRPr/>
          </a:p>
        </p:txBody>
      </p:sp>
      <p:sp>
        <p:nvSpPr>
          <p:cNvPr id="312" name="Google Shape;31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printf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"int: %d\n"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}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lexical analyser has already determined that where the keyword int appears within quotes, it is really just part of a literal string.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up to the parser to decide if the token int is being used as a keyword or variable.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parser also ensures that each statement ends with a ; and that the brackets balance. </a:t>
            </a:r>
            <a:endParaRPr/>
          </a:p>
        </p:txBody>
      </p:sp>
      <p:sp>
        <p:nvSpPr>
          <p:cNvPr id="326" name="Google Shape;3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/>
          <p:nvPr>
            <p:ph type="title"/>
          </p:nvPr>
        </p:nvSpPr>
        <p:spPr>
          <a:xfrm>
            <a:off x="838200" y="360361"/>
            <a:ext cx="10515600" cy="127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Chapter-2.1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Compilers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Case study :LEXX and YACC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Design of a compiler in C++ as Prototype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838200" y="1333500"/>
            <a:ext cx="10515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Grammars for yacc are described using a variant of Backus Naur Form (BNF).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technique, pioneered by John Backus and Peter Naur, was used to describe ALGOL60.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BNF grammar can be used to express context-free languages. Most constructs in modern programming languages can be represented in BNF.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For example, the grammar for an expression that multiplies and adds numbers is </a:t>
            </a:r>
            <a:endParaRPr/>
          </a:p>
        </p:txBody>
      </p:sp>
      <p:sp>
        <p:nvSpPr>
          <p:cNvPr id="333" name="Google Shape;3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0449" y="4957763"/>
            <a:ext cx="3539373" cy="190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 productions have been specified.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Terms that appear on the left-hand side (lhs) of a production, such as E (expression) are non-terminals.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Terms such as id (identifier) are terminals (tokens returned by lex) and only appear on the right-hand side (rhs) of a production.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grammar specifies that an expression may be the sum of two expressions, the product of two expressions, or an identifier. </a:t>
            </a:r>
            <a:endParaRPr/>
          </a:p>
        </p:txBody>
      </p:sp>
      <p:sp>
        <p:nvSpPr>
          <p:cNvPr id="341" name="Google Shape;34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use this grammar to generate expressions: </a:t>
            </a:r>
            <a:endParaRPr/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074" y="2728913"/>
            <a:ext cx="5638533" cy="241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each step we expanded a term and replace the lhs of a production with the corresponding rhs.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numbers on the right indicate which rule applied.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To parse an expression we need to do the reverse operation. Instead of starting with a single non-terminal (start symbol) and generating an expression from a grammar we need to reduce an expression to a single non-terminal.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is known as bottom-up or shift-reduce parsing and uses a stack for storing terms. </a:t>
            </a:r>
            <a:endParaRPr/>
          </a:p>
        </p:txBody>
      </p:sp>
      <p:sp>
        <p:nvSpPr>
          <p:cNvPr id="356" name="Google Shape;35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1733550"/>
            <a:ext cx="11219519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Terms to the left of the dot are on the stack while remaining input is to the right of the dot.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start by shifting tokens onto the stack. When the top of the stack matches the rhs of a production we replace the matched tokens on the stack with the lhs of the production.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other words the matched tokens of the rhs are popped off the stack, and the lhs of the production is pushed on the stack.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matched tokens are known as a handle and we are reducing the handle to the lhs of the production. </a:t>
            </a:r>
            <a:endParaRPr/>
          </a:p>
        </p:txBody>
      </p:sp>
      <p:sp>
        <p:nvSpPr>
          <p:cNvPr id="371" name="Google Shape;3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77" name="Google Shape;37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process continues until we have shifted all input to the stack and only the starting non-terminal remains on the stack.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step 1 we shift the x to the stack. Step 2 applies rule r3 to the stack to change x to 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We continue shifting and reducing until a single non-terminal, the start symbol, remains in the stack. In step 9, when we reduce rule r2, we emit the multiply instruction.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Similarly the add instruction is emitted in step 10. Consequently multiply has a higher precedence than addition. </a:t>
            </a:r>
            <a:endParaRPr/>
          </a:p>
        </p:txBody>
      </p:sp>
      <p:sp>
        <p:nvSpPr>
          <p:cNvPr id="378" name="Google Shape;37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the shift at step 6.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Instead of shifting we could have reduced and apply rule r1. This would result in addition having a higher precedence than multiplication.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known as a shift reduce conflict.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Our grammar is ambiguous because there is more than one possible derivation that will yield the expression.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case operator precedence is affected. As another example, associativity in the rule: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 -&gt; E + E  </a:t>
            </a:r>
            <a:r>
              <a:rPr lang="en-US"/>
              <a:t>is ambiguous, for we may recurse on the left or the right. </a:t>
            </a:r>
            <a:endParaRPr/>
          </a:p>
        </p:txBody>
      </p:sp>
      <p:sp>
        <p:nvSpPr>
          <p:cNvPr id="385" name="Google Shape;38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remedy the situation, we could rewrite the grammar or supply yacc with directives that indicate which operator has precedence.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following grammar has a reduce-reduce conflict. With an id on the stack we may reduce to T, or E. </a:t>
            </a:r>
            <a:endParaRPr/>
          </a:p>
        </p:txBody>
      </p:sp>
      <p:sp>
        <p:nvSpPr>
          <p:cNvPr id="392" name="Google Shape;39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0474" y="4071938"/>
            <a:ext cx="3720041" cy="229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/>
          <p:nvPr>
            <p:ph type="title"/>
          </p:nvPr>
        </p:nvSpPr>
        <p:spPr>
          <a:xfrm>
            <a:off x="838200" y="3206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Design of a compiler in C++ as prototype</a:t>
            </a:r>
            <a:endParaRPr b="1"/>
          </a:p>
        </p:txBody>
      </p:sp>
      <p:sp>
        <p:nvSpPr>
          <p:cNvPr id="399" name="Google Shape;39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Prototype Design Pattern is a Creational Design Pattern that </a:t>
            </a:r>
            <a:r>
              <a:rPr b="1" i="1" lang="en-US"/>
              <a:t>helps in the prototyping(creating/copying cheaply) of an object using separate methods or polymorphic classes</a:t>
            </a:r>
            <a:r>
              <a:rPr lang="en-US"/>
              <a:t>. You can consider the prototype as a template of an object before the actual object is constructed.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why we need a Prototype Design Pattern in C++ i.e. motivation, prototype factory &amp; leveraging prototype design pattern to implement virtual copy constructor.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</a:t>
            </a:r>
            <a:r>
              <a:rPr lang="en-US"/>
              <a:t> Creational Design Patterns are: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Factory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Builder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Prototype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Singleton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/>
          <p:nvPr>
            <p:ph type="title"/>
          </p:nvPr>
        </p:nvSpPr>
        <p:spPr>
          <a:xfrm>
            <a:off x="838200" y="365125"/>
            <a:ext cx="10515600" cy="104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11" name="Google Shape;211;p3"/>
          <p:cNvSpPr txBox="1"/>
          <p:nvPr>
            <p:ph idx="1" type="body"/>
          </p:nvPr>
        </p:nvSpPr>
        <p:spPr>
          <a:xfrm>
            <a:off x="838200" y="1485900"/>
            <a:ext cx="10515600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17475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Lex is officially known as a "Lexical Analyser". </a:t>
            </a:r>
            <a:endParaRPr/>
          </a:p>
          <a:p>
            <a:pPr indent="-93662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It's main job is to break up an input stream into more usable elements.</a:t>
            </a:r>
            <a:endParaRPr/>
          </a:p>
          <a:p>
            <a:pPr indent="-93662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 Or in, other words, to identify the "interesting bits" in a text file. </a:t>
            </a:r>
            <a:endParaRPr sz="3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For example, if you are writing a compiler for the C programming language, the symbols { } ( ); all have significance on their own. </a:t>
            </a:r>
            <a:endParaRPr/>
          </a:p>
          <a:p>
            <a:pPr indent="-93662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The letter a usually appears as part of a keyword or variable name, and is not interesting on it's own. </a:t>
            </a:r>
            <a:endParaRPr/>
          </a:p>
          <a:p>
            <a:pPr indent="-93662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Instead, we are interested in the whole word. Spaces and newlines are completely uninteresting, and we want to ignore them completely, unless they appear within quotes "like this" </a:t>
            </a:r>
            <a:endParaRPr/>
          </a:p>
          <a:p>
            <a:pPr indent="-93662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/>
          </a:p>
        </p:txBody>
      </p:sp>
      <p:sp>
        <p:nvSpPr>
          <p:cNvPr id="212" name="Google Shape;21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[PDF] Systems Programming and Operating Systems by Dhamdhere - Free Download PDF      (dlscrib.com)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[PDF] Principles of Compiler Design By Alfred V. Aho &amp; J.D.Ullman Free Download – Learnengineering.in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416" name="Google Shape;416;p31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31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421" name="Google Shape;421;p31"/>
          <p:cNvSpPr/>
          <p:nvPr/>
        </p:nvSpPr>
        <p:spPr>
          <a:xfrm>
            <a:off x="2641599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2898774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" name="Google Shape;423;p31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424" name="Google Shape;424;p31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427" name="Google Shape;427;p31"/>
            <p:cNvGraphicFramePr/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>
                <mc:Choice Requires="v">
                  <p:oleObj r:id="rId4" imgH="183422" imgW="183878" progId="" spid="_x0000_s1">
                    <p:embed/>
                  </p:oleObj>
                </mc:Choice>
                <mc:Fallback>
                  <p:oleObj r:id="rId5" imgH="183422" imgW="183878" progId="">
                    <p:embed/>
                    <p:pic>
                      <p:nvPicPr>
                        <p:cNvPr id="427" name="Google Shape;427;p31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8" name="Google Shape;42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if you are writing a compiler for the C programming language, the symbols { } ( ); all have significance on their own.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letter a usually appears as part of a keyword or variable name, and is not interesting on it's own.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Instead, we are interested in the whole word. Spaces and newlines are completely uninteresting, and we want to ignore them completely, unless they appear within quotes "like this"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9" name="Google Shape;2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25" name="Google Shape;22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of these things are handled by the Lexical Analyser.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During the first phase the compiler reads the input and converts strings in the source to tokens.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regular expressions we can specify patterns to lex so it can generate code that will allow it to scan and match strings in the input. </a:t>
            </a:r>
            <a:endParaRPr/>
          </a:p>
        </p:txBody>
      </p:sp>
      <p:sp>
        <p:nvSpPr>
          <p:cNvPr id="226" name="Google Shape;2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32" name="Google Shape;23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pattern specified in the input to lex has an associated action.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 an action returns a token that represents the matched string for subsequent use by the parser.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Initially we will simply print the matched string rather than return a token value.</a:t>
            </a:r>
            <a:endParaRPr/>
          </a:p>
        </p:txBody>
      </p:sp>
      <p:sp>
        <p:nvSpPr>
          <p:cNvPr id="233" name="Google Shape;2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838200" y="365125"/>
            <a:ext cx="10515600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838200" y="1428750"/>
            <a:ext cx="10515600" cy="474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following represents a simple pattern, composed of a regular expression, that scans for identifiers.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Lex will read this pattern and produce C code for a lexical analyzer that scans for identifiers.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letter(letter|digit)*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pattern matches a string of characters that begins with a single letter followed by zero or more letters or digits.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example nicely illustrates operations allowed in regular expressions: </a:t>
            </a:r>
            <a:endParaRPr/>
          </a:p>
          <a:p>
            <a:pPr indent="-7747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repetition, expressed by the “*” operator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alternation, expressed by the “|” operator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concatenation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endParaRPr/>
          </a:p>
        </p:txBody>
      </p: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46" name="Google Shape;24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Any regular expression expressions may be expressed as a finite state automaton (FSA).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represent an FSA using states, and transitions between states. There is one start state and one or more final or accepting states. </a:t>
            </a:r>
            <a:endParaRPr/>
          </a:p>
        </p:txBody>
      </p:sp>
      <p:sp>
        <p:nvSpPr>
          <p:cNvPr id="247" name="Google Shape;24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3" y="4067175"/>
            <a:ext cx="9615487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54" name="Google Shape;25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above Figure state 0 is the start state and state 2 is the accepting state.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characters are read we make a transition from one state to another.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the first letter is read we transition to state 1.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remain in state 1 as more letters or digits are read.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When we read a character other than a letter or digit we transition to accepting state 2.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Any FSA may be expressed as a computer program. </a:t>
            </a:r>
            <a:endParaRPr/>
          </a:p>
        </p:txBody>
      </p:sp>
      <p:sp>
        <p:nvSpPr>
          <p:cNvPr id="255" name="Google Shape;25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