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6"/>
  </p:notesMasterIdLst>
  <p:handoutMasterIdLst>
    <p:handoutMasterId r:id="rId37"/>
  </p:handoutMasterIdLst>
  <p:sldIdLst>
    <p:sldId id="277" r:id="rId3"/>
    <p:sldId id="280" r:id="rId4"/>
    <p:sldId id="327" r:id="rId5"/>
    <p:sldId id="337" r:id="rId6"/>
    <p:sldId id="336" r:id="rId7"/>
    <p:sldId id="338" r:id="rId8"/>
    <p:sldId id="335" r:id="rId9"/>
    <p:sldId id="339" r:id="rId10"/>
    <p:sldId id="334" r:id="rId11"/>
    <p:sldId id="333" r:id="rId12"/>
    <p:sldId id="332" r:id="rId13"/>
    <p:sldId id="331" r:id="rId14"/>
    <p:sldId id="330" r:id="rId15"/>
    <p:sldId id="32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26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15" autoAdjust="0"/>
    <p:restoredTop sz="94660"/>
  </p:normalViewPr>
  <p:slideViewPr>
    <p:cSldViewPr snapToGrid="0">
      <p:cViewPr>
        <p:scale>
          <a:sx n="50" d="100"/>
          <a:sy n="50" d="100"/>
        </p:scale>
        <p:origin x="-2040" y="-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yacc/" TargetMode="External"/><Relationship Id="rId2" Type="http://schemas.openxmlformats.org/officeDocument/2006/relationships/hyperlink" Target="https://www.javatpoint.com/yac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lcnitc.github.io/yacc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2866013/LEX_a_case_study_in_development_and_validation_of_formal_specifications" TargetMode="External"/><Relationship Id="rId2" Type="http://schemas.openxmlformats.org/officeDocument/2006/relationships/hyperlink" Target="https://www.javatpoint.com/l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paperpress.com/lexandyacc/download/lex.pd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9304721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8231" name="CorelDRAW" r:id="rId4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 Engineering 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System Programming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CST-281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above Figure state 0 is the start state and state 2 is the accepting state. </a:t>
            </a:r>
          </a:p>
          <a:p>
            <a:pPr algn="just"/>
            <a:r>
              <a:rPr lang="en-US" dirty="0" smtClean="0"/>
              <a:t>As characters are read we make a transition from one state to another. </a:t>
            </a:r>
          </a:p>
          <a:p>
            <a:pPr algn="just"/>
            <a:r>
              <a:rPr lang="en-US" dirty="0" smtClean="0"/>
              <a:t>When the first letter is read we transition to state 1. </a:t>
            </a:r>
          </a:p>
          <a:p>
            <a:pPr algn="just"/>
            <a:r>
              <a:rPr lang="en-US" dirty="0" smtClean="0"/>
              <a:t>We remain in state 1 as more letters or digits are read.</a:t>
            </a:r>
          </a:p>
          <a:p>
            <a:pPr algn="just"/>
            <a:r>
              <a:rPr lang="en-US" dirty="0" smtClean="0"/>
              <a:t> When we read a character other than a letter or digit we transition to accepting state 2.</a:t>
            </a:r>
          </a:p>
          <a:p>
            <a:pPr algn="just"/>
            <a:r>
              <a:rPr lang="en-US" dirty="0" smtClean="0"/>
              <a:t> Any FSA may be expressed as a computer program.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example, our 3-state machine is easily programmed: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3650" y="2624138"/>
            <a:ext cx="54102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is the technique used by </a:t>
            </a:r>
            <a:r>
              <a:rPr lang="en-US" dirty="0" err="1" smtClean="0"/>
              <a:t>lex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Regular expressions are translated by </a:t>
            </a:r>
            <a:r>
              <a:rPr lang="en-US" dirty="0" err="1" smtClean="0"/>
              <a:t>lex</a:t>
            </a:r>
            <a:r>
              <a:rPr lang="en-US" dirty="0" smtClean="0"/>
              <a:t> to a computer program that mimics an FSA. </a:t>
            </a:r>
          </a:p>
          <a:p>
            <a:pPr algn="just"/>
            <a:r>
              <a:rPr lang="en-US" dirty="0" smtClean="0"/>
              <a:t>Using the next input character and current state the next state is easily determined by indexing into a computer-generated state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LEX’s limitations</a:t>
            </a:r>
            <a:r>
              <a:rPr lang="en-US" dirty="0" smtClean="0"/>
              <a:t> </a:t>
            </a:r>
          </a:p>
          <a:p>
            <a:pPr algn="just"/>
            <a:r>
              <a:rPr lang="en-US" dirty="0" err="1" smtClean="0"/>
              <a:t>lex</a:t>
            </a:r>
            <a:r>
              <a:rPr lang="en-US" dirty="0" smtClean="0"/>
              <a:t> cannot be used to recognize nested structures such as parentheses. </a:t>
            </a:r>
          </a:p>
          <a:p>
            <a:pPr algn="just"/>
            <a:r>
              <a:rPr lang="en-US" dirty="0" smtClean="0"/>
              <a:t>Nested structures are handled by incorporating a stack. </a:t>
            </a:r>
          </a:p>
          <a:p>
            <a:pPr algn="just"/>
            <a:r>
              <a:rPr lang="en-US" dirty="0" smtClean="0"/>
              <a:t>Whenever we encounter a “(” we push it on the stack. When a “)” is encountered we match it with the top of the stack and pop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However </a:t>
            </a:r>
            <a:r>
              <a:rPr lang="en-US" dirty="0" err="1" smtClean="0"/>
              <a:t>lex</a:t>
            </a:r>
            <a:r>
              <a:rPr lang="en-US" dirty="0" smtClean="0"/>
              <a:t> only has states and transitions between states. </a:t>
            </a:r>
          </a:p>
          <a:p>
            <a:pPr algn="just"/>
            <a:r>
              <a:rPr lang="en-US" dirty="0" smtClean="0"/>
              <a:t>Since it has no stack it is not well suited for parsing nested structures. </a:t>
            </a:r>
          </a:p>
          <a:p>
            <a:pPr algn="just"/>
            <a:r>
              <a:rPr lang="en-US" dirty="0" err="1" smtClean="0"/>
              <a:t>Yacc</a:t>
            </a:r>
            <a:r>
              <a:rPr lang="en-US" dirty="0" smtClean="0"/>
              <a:t> augments an FSA with a stack and can process constructs such as parentheses with ease. </a:t>
            </a:r>
          </a:p>
          <a:p>
            <a:pPr algn="just"/>
            <a:r>
              <a:rPr lang="en-US" dirty="0" smtClean="0"/>
              <a:t>The important thing is to use the right tool for the job.</a:t>
            </a:r>
          </a:p>
          <a:p>
            <a:pPr algn="just"/>
            <a:r>
              <a:rPr lang="en-US" dirty="0" smtClean="0"/>
              <a:t> </a:t>
            </a:r>
            <a:r>
              <a:rPr lang="en-US" dirty="0" err="1" smtClean="0"/>
              <a:t>Lex</a:t>
            </a:r>
            <a:r>
              <a:rPr lang="en-US" dirty="0" smtClean="0"/>
              <a:t> is good at pattern matching. </a:t>
            </a:r>
          </a:p>
          <a:p>
            <a:pPr algn="just"/>
            <a:r>
              <a:rPr lang="en-US" dirty="0" err="1" smtClean="0"/>
              <a:t>Yacc</a:t>
            </a:r>
            <a:r>
              <a:rPr lang="en-US" dirty="0" smtClean="0"/>
              <a:t> is appropriate for more challenging tasks.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Yacc</a:t>
            </a:r>
            <a:r>
              <a:rPr lang="en-US" dirty="0" smtClean="0"/>
              <a:t> is officially known as a "parser".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It's job is to </a:t>
            </a:r>
            <a:r>
              <a:rPr lang="en-US" dirty="0" err="1" smtClean="0"/>
              <a:t>analyse</a:t>
            </a:r>
            <a:r>
              <a:rPr lang="en-US" dirty="0" smtClean="0"/>
              <a:t> the structure of the input stream, and operate of the "big picture".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the course of it's normal work, the parser also verifies that the input is syntactically sound.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Consider again the example of a C-compiler. In the C-language, a word can be a function name or a variable, depending on whether it is followed by a ( or a = There should be exactly one ) for each in the program. YACC stands for "Yet Another Compiler".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is because this kind of analysis of text files is normally associated with writing compilers.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a C program may contain something like: </a:t>
            </a:r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 33;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int</a:t>
            </a:r>
            <a:r>
              <a:rPr lang="en-US" dirty="0" smtClean="0"/>
              <a:t>: %d\</a:t>
            </a:r>
            <a:r>
              <a:rPr lang="en-US" dirty="0" err="1" smtClean="0"/>
              <a:t>n",i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case, the lexical analyzer would have broken the input stream into a series of "tokens", like this: </a:t>
            </a:r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smtClean="0"/>
              <a:t>; </a:t>
            </a:r>
          </a:p>
          <a:p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= </a:t>
            </a:r>
          </a:p>
          <a:p>
            <a:r>
              <a:rPr lang="en-US" dirty="0" smtClean="0"/>
              <a:t>33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;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 </a:t>
            </a:r>
          </a:p>
          <a:p>
            <a:r>
              <a:rPr lang="en-US" dirty="0" smtClean="0"/>
              <a:t>(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int</a:t>
            </a:r>
            <a:r>
              <a:rPr lang="en-US" dirty="0" smtClean="0"/>
              <a:t>: %d\n" </a:t>
            </a:r>
          </a:p>
          <a:p>
            <a:r>
              <a:rPr lang="en-US" dirty="0" smtClean="0"/>
              <a:t>,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smtClean="0"/>
              <a:t>) </a:t>
            </a:r>
          </a:p>
          <a:p>
            <a:r>
              <a:rPr lang="en-US" dirty="0" smtClean="0"/>
              <a:t>; </a:t>
            </a:r>
          </a:p>
          <a:p>
            <a:r>
              <a:rPr lang="en-US" dirty="0" smtClean="0"/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Chapter-2.1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Compilers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 Study 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LEX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7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lexical </a:t>
            </a:r>
            <a:r>
              <a:rPr lang="en-US" dirty="0" err="1" smtClean="0"/>
              <a:t>analyser</a:t>
            </a:r>
            <a:r>
              <a:rPr lang="en-US" dirty="0" smtClean="0"/>
              <a:t> has already determined that where the keyword </a:t>
            </a:r>
            <a:r>
              <a:rPr lang="en-US" dirty="0" err="1" smtClean="0"/>
              <a:t>int</a:t>
            </a:r>
            <a:r>
              <a:rPr lang="en-US" dirty="0" smtClean="0"/>
              <a:t> appears within quotes, it is really just part of a literal string.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is up to the parser to decide if the token </a:t>
            </a:r>
            <a:r>
              <a:rPr lang="en-US" dirty="0" err="1" smtClean="0"/>
              <a:t>int</a:t>
            </a:r>
            <a:r>
              <a:rPr lang="en-US" dirty="0" smtClean="0"/>
              <a:t> is being used as a keyword or variable.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parser also ensures that each statement ends with a ; and that the brackets balance.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/>
          <a:lstStyle/>
          <a:p>
            <a:pPr algn="just"/>
            <a:r>
              <a:rPr lang="en-US" dirty="0" smtClean="0"/>
              <a:t>Grammars for </a:t>
            </a:r>
            <a:r>
              <a:rPr lang="en-US" dirty="0" err="1" smtClean="0"/>
              <a:t>yacc</a:t>
            </a:r>
            <a:r>
              <a:rPr lang="en-US" dirty="0" smtClean="0"/>
              <a:t> are described using a variant of Backus </a:t>
            </a:r>
            <a:r>
              <a:rPr lang="en-US" dirty="0" err="1" smtClean="0"/>
              <a:t>Naur</a:t>
            </a:r>
            <a:r>
              <a:rPr lang="en-US" dirty="0" smtClean="0"/>
              <a:t> Form (BNF). </a:t>
            </a:r>
          </a:p>
          <a:p>
            <a:pPr algn="just"/>
            <a:r>
              <a:rPr lang="en-US" dirty="0" smtClean="0"/>
              <a:t>This technique, pioneered by John Backus and Peter </a:t>
            </a:r>
            <a:r>
              <a:rPr lang="en-US" dirty="0" err="1" smtClean="0"/>
              <a:t>Naur</a:t>
            </a:r>
            <a:r>
              <a:rPr lang="en-US" dirty="0" smtClean="0"/>
              <a:t>, was used to describe ALGOL60. </a:t>
            </a:r>
          </a:p>
          <a:p>
            <a:pPr algn="just"/>
            <a:r>
              <a:rPr lang="en-US" dirty="0" smtClean="0"/>
              <a:t>A BNF grammar can be used to express context-free languages. Most constructs in modern programming languages can be represented in BNF.</a:t>
            </a:r>
          </a:p>
          <a:p>
            <a:pPr algn="just"/>
            <a:r>
              <a:rPr lang="en-US" dirty="0" smtClean="0"/>
              <a:t> For example, the grammar for an expression that multiplies and adds numbers 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0449" y="4957763"/>
            <a:ext cx="3539373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Three productions have been specified. </a:t>
            </a:r>
          </a:p>
          <a:p>
            <a:pPr algn="just"/>
            <a:r>
              <a:rPr lang="en-US" dirty="0" smtClean="0"/>
              <a:t>Terms that appear on the left-hand side (lhs) of a production, such as E (expression) are non-terminals. </a:t>
            </a:r>
          </a:p>
          <a:p>
            <a:pPr algn="just"/>
            <a:r>
              <a:rPr lang="en-US" dirty="0" smtClean="0"/>
              <a:t>Terms such as id (identifier) are terminals (tokens returned by </a:t>
            </a:r>
            <a:r>
              <a:rPr lang="en-US" dirty="0" err="1" smtClean="0"/>
              <a:t>lex</a:t>
            </a:r>
            <a:r>
              <a:rPr lang="en-US" dirty="0" smtClean="0"/>
              <a:t>) and only appear on the right-hand side (</a:t>
            </a:r>
            <a:r>
              <a:rPr lang="en-US" dirty="0" err="1" smtClean="0"/>
              <a:t>rhs</a:t>
            </a:r>
            <a:r>
              <a:rPr lang="en-US" dirty="0" smtClean="0"/>
              <a:t>) of a production.</a:t>
            </a:r>
          </a:p>
          <a:p>
            <a:pPr algn="just"/>
            <a:r>
              <a:rPr lang="en-US" dirty="0" smtClean="0"/>
              <a:t> This grammar specifies that an expression may be the sum of two expressions, the product of two expressions, or an identifier.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this grammar to generate expressions: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7074" y="2728913"/>
            <a:ext cx="5638533" cy="241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At each step we expanded a term and replace the lhs of a production with the corresponding </a:t>
            </a:r>
            <a:r>
              <a:rPr lang="en-US" dirty="0" err="1" smtClean="0"/>
              <a:t>rhs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numbers on the right indicate which rule applied.</a:t>
            </a:r>
          </a:p>
          <a:p>
            <a:pPr algn="just"/>
            <a:r>
              <a:rPr lang="en-US" dirty="0" smtClean="0"/>
              <a:t> To parse an expression we need to do the reverse operation. Instead of starting with a single non-terminal (start symbol) and generating an expression from a grammar we need to reduce an expression to a single non-terminal.</a:t>
            </a:r>
          </a:p>
          <a:p>
            <a:pPr algn="just"/>
            <a:r>
              <a:rPr lang="en-US" dirty="0" smtClean="0"/>
              <a:t> This is known as bottom-up or shift-reduce parsing and uses a stack for storing terms.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1733550"/>
            <a:ext cx="11219519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Terms to the left of the dot are on the stack while remaining input is to the right of the dot. </a:t>
            </a:r>
          </a:p>
          <a:p>
            <a:pPr algn="just"/>
            <a:r>
              <a:rPr lang="en-US" dirty="0" smtClean="0"/>
              <a:t>We start by shifting tokens onto the stack. When the top of the stack matches the </a:t>
            </a:r>
            <a:r>
              <a:rPr lang="en-US" dirty="0" err="1" smtClean="0"/>
              <a:t>rhs</a:t>
            </a:r>
            <a:r>
              <a:rPr lang="en-US" dirty="0" smtClean="0"/>
              <a:t> of a production we replace the matched tokens on the stack with the lhs of the production. </a:t>
            </a:r>
          </a:p>
          <a:p>
            <a:pPr algn="just"/>
            <a:r>
              <a:rPr lang="en-US" dirty="0" smtClean="0"/>
              <a:t>In other words the matched tokens of the </a:t>
            </a:r>
            <a:r>
              <a:rPr lang="en-US" dirty="0" err="1" smtClean="0"/>
              <a:t>rhs</a:t>
            </a:r>
            <a:r>
              <a:rPr lang="en-US" dirty="0" smtClean="0"/>
              <a:t> are popped off the stack, and the lhs of the production is pushed on the stack.</a:t>
            </a:r>
          </a:p>
          <a:p>
            <a:pPr algn="just"/>
            <a:r>
              <a:rPr lang="en-US" dirty="0" smtClean="0"/>
              <a:t>The matched tokens are known as a handle and we are reducing the handle to the lhs of the production.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process continues until we have shifted all input to the stack and only the starting non-terminal remains on the stack. </a:t>
            </a:r>
          </a:p>
          <a:p>
            <a:pPr algn="just"/>
            <a:r>
              <a:rPr lang="en-US" dirty="0" smtClean="0"/>
              <a:t>In step 1 we shift the x to the stack. Step 2 applies rule r3 to the stack to change x to E.</a:t>
            </a:r>
          </a:p>
          <a:p>
            <a:pPr algn="just"/>
            <a:r>
              <a:rPr lang="en-US" dirty="0" smtClean="0"/>
              <a:t> We continue shifting and reducing until a single non-terminal, the start symbol, remains in the stack. In step 9, when we reduce rule r2, we emit the multiply instruction. </a:t>
            </a:r>
          </a:p>
          <a:p>
            <a:pPr algn="just"/>
            <a:r>
              <a:rPr lang="en-US" dirty="0" smtClean="0"/>
              <a:t>Similarly the add instruction is emitted in step 10. Consequently multiply has a higher precedence than addition.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Consider the shift at step 6. </a:t>
            </a:r>
          </a:p>
          <a:p>
            <a:pPr algn="just"/>
            <a:r>
              <a:rPr lang="en-US" dirty="0" smtClean="0"/>
              <a:t>Instead of shifting we could have reduced and apply rule r1. This would result in addition having a higher precedence than multiplication. </a:t>
            </a:r>
          </a:p>
          <a:p>
            <a:pPr algn="just"/>
            <a:r>
              <a:rPr lang="en-US" dirty="0" smtClean="0"/>
              <a:t>This is known as a shift reduce conflict. </a:t>
            </a:r>
          </a:p>
          <a:p>
            <a:pPr algn="just"/>
            <a:r>
              <a:rPr lang="en-US" dirty="0" smtClean="0"/>
              <a:t>Our grammar is ambiguous because there is more than one possible derivation that will yield the expression. </a:t>
            </a:r>
          </a:p>
          <a:p>
            <a:pPr algn="just"/>
            <a:r>
              <a:rPr lang="en-US" dirty="0" smtClean="0"/>
              <a:t>In this case operator precedence is affected. As another example, </a:t>
            </a:r>
            <a:r>
              <a:rPr lang="en-US" dirty="0" err="1" smtClean="0"/>
              <a:t>associativity</a:t>
            </a:r>
            <a:r>
              <a:rPr lang="en-US" dirty="0" smtClean="0"/>
              <a:t> in the rule: </a:t>
            </a:r>
          </a:p>
          <a:p>
            <a:pPr algn="just"/>
            <a:r>
              <a:rPr lang="en-US" b="1" dirty="0" smtClean="0"/>
              <a:t>E -&gt; E + E  </a:t>
            </a:r>
            <a:r>
              <a:rPr lang="en-US" dirty="0" smtClean="0"/>
              <a:t>is ambiguous, for we may </a:t>
            </a:r>
            <a:r>
              <a:rPr lang="en-US" dirty="0" err="1" smtClean="0"/>
              <a:t>recurse</a:t>
            </a:r>
            <a:r>
              <a:rPr lang="en-US" dirty="0" smtClean="0"/>
              <a:t> on the left or the right.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remedy the situation, we could rewrite the grammar or supply </a:t>
            </a:r>
            <a:r>
              <a:rPr lang="en-US" dirty="0" err="1" smtClean="0"/>
              <a:t>yacc</a:t>
            </a:r>
            <a:r>
              <a:rPr lang="en-US" dirty="0" smtClean="0"/>
              <a:t> with directives that indicate which operator has precedence. </a:t>
            </a:r>
          </a:p>
          <a:p>
            <a:pPr algn="just"/>
            <a:r>
              <a:rPr lang="en-US" dirty="0" smtClean="0"/>
              <a:t>The following grammar has a reduce-reduce conflict. With an id on the stack we may reduce to T, or 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0474" y="4071938"/>
            <a:ext cx="3720041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Lex</a:t>
            </a:r>
            <a:r>
              <a:rPr lang="en-US" dirty="0" smtClean="0"/>
              <a:t> is officially known as a "Lexical </a:t>
            </a:r>
            <a:r>
              <a:rPr lang="en-US" dirty="0" err="1" smtClean="0"/>
              <a:t>Analyser</a:t>
            </a:r>
            <a:r>
              <a:rPr lang="en-US" dirty="0" smtClean="0"/>
              <a:t>".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It's main job is to break up an input stream into more usable elements.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Or in, other words, to identify the "interesting bits" in a text file.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YACC takes a default action when there is a conflict.</a:t>
            </a:r>
          </a:p>
          <a:p>
            <a:pPr algn="just"/>
            <a:r>
              <a:rPr lang="en-US" dirty="0" smtClean="0"/>
              <a:t>For shift-reduce conflicts </a:t>
            </a:r>
            <a:r>
              <a:rPr lang="en-US" dirty="0" err="1" smtClean="0"/>
              <a:t>yacc</a:t>
            </a:r>
            <a:r>
              <a:rPr lang="en-US" dirty="0" smtClean="0"/>
              <a:t> will shift.</a:t>
            </a:r>
          </a:p>
          <a:p>
            <a:pPr algn="just"/>
            <a:r>
              <a:rPr lang="en-US" dirty="0" smtClean="0"/>
              <a:t>For reduce-reduce conflicts it will use the first rule in the listing.</a:t>
            </a:r>
          </a:p>
          <a:p>
            <a:pPr algn="just"/>
            <a:r>
              <a:rPr lang="en-US" dirty="0" smtClean="0"/>
              <a:t> It also issues a warning message whenever a conflict exists. </a:t>
            </a:r>
          </a:p>
          <a:p>
            <a:pPr algn="just"/>
            <a:r>
              <a:rPr lang="en-US" dirty="0" smtClean="0"/>
              <a:t>The warnings may be suppressed by making the grammar unambiguous.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hlinkClick r:id="rId2"/>
              </a:rPr>
              <a:t>https://www.javatpoint.com/yacc#:~:text=YACC%20stands%20for%20Yet%20Another,by%20LALR%20(1)%20grammar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https://www.geeksforgeeks.org/introduction-to-yacc/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https://silcnitc.github.io/yacc.html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hlinkClick r:id="rId2"/>
              </a:rPr>
              <a:t>https://www.javatpoint.com/lex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https://www.academia.edu/2866013/LEX_a_case_study_in_development_and_validation_of_formal_specifications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https://www.epaperpress.com/lexandyacc/download/lex.pdf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9234" name="CorelDRAW" r:id="rId3" imgW="2169000" imgH="2169360" progId="">
                <p:embed/>
              </p:oleObj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example, if you are writing a compiler for the C programming language, the symbols { } ( ); all have significance on their own.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letter a usually appears as part of a keyword or variable name, and is not interesting on it's own.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Instead, we are interested in the whole word. Spaces and newlines are completely uninteresting, and we want to ignore them completely, unless they appear within quotes "like this"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All of these things are handled by the Lexical </a:t>
            </a:r>
            <a:r>
              <a:rPr lang="en-US" dirty="0" err="1" smtClean="0"/>
              <a:t>Analyser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During the first phase the compiler reads the input and converts strings in the source to tokens.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With regular expressions we can specify patterns to </a:t>
            </a:r>
            <a:r>
              <a:rPr lang="en-US" dirty="0" err="1" smtClean="0"/>
              <a:t>lex</a:t>
            </a:r>
            <a:r>
              <a:rPr lang="en-US" dirty="0" smtClean="0"/>
              <a:t> so it can generate code that will allow it to scan and match strings in the input.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pattern specified in the input to </a:t>
            </a:r>
            <a:r>
              <a:rPr lang="en-US" dirty="0" err="1" smtClean="0"/>
              <a:t>lex</a:t>
            </a:r>
            <a:r>
              <a:rPr lang="en-US" dirty="0" smtClean="0"/>
              <a:t> has an associated action. </a:t>
            </a:r>
          </a:p>
          <a:p>
            <a:pPr algn="just"/>
            <a:r>
              <a:rPr lang="en-US" dirty="0" smtClean="0"/>
              <a:t>Typically an action returns a token that represents the matched string for subsequent use by the parser. </a:t>
            </a:r>
          </a:p>
          <a:p>
            <a:pPr algn="just"/>
            <a:r>
              <a:rPr lang="en-US" dirty="0" smtClean="0"/>
              <a:t>Initially we will simply print the matched string rather than return a token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following represents a simple pattern, composed of a regular expression, that scans for identifiers.</a:t>
            </a:r>
          </a:p>
          <a:p>
            <a:pPr algn="just"/>
            <a:r>
              <a:rPr lang="en-US" dirty="0" err="1" smtClean="0"/>
              <a:t>Lex</a:t>
            </a:r>
            <a:r>
              <a:rPr lang="en-US" dirty="0" smtClean="0"/>
              <a:t> will read this pattern and produce C code for a lexical analyzer that scans for identifiers. </a:t>
            </a:r>
          </a:p>
          <a:p>
            <a:pPr algn="just"/>
            <a:r>
              <a:rPr lang="en-US" dirty="0" smtClean="0"/>
              <a:t>letter(</a:t>
            </a:r>
            <a:r>
              <a:rPr lang="en-US" dirty="0" err="1" smtClean="0"/>
              <a:t>letter|digit</a:t>
            </a:r>
            <a:r>
              <a:rPr lang="en-US" dirty="0" smtClean="0"/>
              <a:t>)* </a:t>
            </a:r>
          </a:p>
          <a:p>
            <a:pPr algn="just"/>
            <a:r>
              <a:rPr lang="en-US" dirty="0" smtClean="0"/>
              <a:t>This pattern matches a string of characters that begins with a single letter followed by zero or more letters or digits.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example nicely illustrates operations allowed in regular expressions: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repetition, expressed by the “*” operator </a:t>
            </a:r>
          </a:p>
          <a:p>
            <a:pPr algn="just"/>
            <a:r>
              <a:rPr lang="en-US" dirty="0" smtClean="0"/>
              <a:t>alternation, expressed by the “|” operator </a:t>
            </a:r>
          </a:p>
          <a:p>
            <a:pPr algn="just"/>
            <a:r>
              <a:rPr lang="en-US" dirty="0" smtClean="0"/>
              <a:t>concatenation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Any regular expression expressions may be expressed as a finite state automaton (FSA). </a:t>
            </a:r>
          </a:p>
          <a:p>
            <a:pPr algn="just"/>
            <a:r>
              <a:rPr lang="en-US" dirty="0" smtClean="0"/>
              <a:t>We can represent an FSA using states, and transitions between states. There is one start state and one or more final or accepting states.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63" y="4067175"/>
            <a:ext cx="961548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1684</TotalTime>
  <Words>1673</Words>
  <Application>Microsoft Office PowerPoint</Application>
  <PresentationFormat>Custom</PresentationFormat>
  <Paragraphs>222</Paragraphs>
  <Slides>33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1_Office Theme</vt:lpstr>
      <vt:lpstr>Contents Slide Master</vt:lpstr>
      <vt:lpstr>CorelDRAW</vt:lpstr>
      <vt:lpstr>Slide 1</vt:lpstr>
      <vt:lpstr>Chapter-2.1 Compilers</vt:lpstr>
      <vt:lpstr>LEX</vt:lpstr>
      <vt:lpstr>LEX</vt:lpstr>
      <vt:lpstr>LEX</vt:lpstr>
      <vt:lpstr>LEX</vt:lpstr>
      <vt:lpstr>LEX</vt:lpstr>
      <vt:lpstr>LEX</vt:lpstr>
      <vt:lpstr>LEX</vt:lpstr>
      <vt:lpstr>LEX</vt:lpstr>
      <vt:lpstr>LEX</vt:lpstr>
      <vt:lpstr>LEX</vt:lpstr>
      <vt:lpstr>LEX</vt:lpstr>
      <vt:lpstr>LEX</vt:lpstr>
      <vt:lpstr>YACC </vt:lpstr>
      <vt:lpstr>YACC </vt:lpstr>
      <vt:lpstr>YACC </vt:lpstr>
      <vt:lpstr>YACC </vt:lpstr>
      <vt:lpstr>YACC </vt:lpstr>
      <vt:lpstr>YACC 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YACC</vt:lpstr>
      <vt:lpstr>References </vt:lpstr>
      <vt:lpstr>References 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cu</cp:lastModifiedBy>
  <cp:revision>228</cp:revision>
  <dcterms:created xsi:type="dcterms:W3CDTF">2019-01-09T10:33:58Z</dcterms:created>
  <dcterms:modified xsi:type="dcterms:W3CDTF">2022-07-29T07:27:15Z</dcterms:modified>
</cp:coreProperties>
</file>