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2"/>
  </p:notesMasterIdLst>
  <p:handoutMasterIdLst>
    <p:handoutMasterId r:id="rId33"/>
  </p:handoutMasterIdLst>
  <p:sldIdLst>
    <p:sldId id="277" r:id="rId3"/>
    <p:sldId id="280" r:id="rId4"/>
    <p:sldId id="357" r:id="rId5"/>
    <p:sldId id="358" r:id="rId6"/>
    <p:sldId id="359" r:id="rId7"/>
    <p:sldId id="361" r:id="rId8"/>
    <p:sldId id="331" r:id="rId9"/>
    <p:sldId id="330" r:id="rId10"/>
    <p:sldId id="329" r:id="rId11"/>
    <p:sldId id="328" r:id="rId12"/>
    <p:sldId id="338" r:id="rId13"/>
    <p:sldId id="339" r:id="rId14"/>
    <p:sldId id="337" r:id="rId15"/>
    <p:sldId id="349" r:id="rId16"/>
    <p:sldId id="350" r:id="rId17"/>
    <p:sldId id="351" r:id="rId18"/>
    <p:sldId id="341" r:id="rId19"/>
    <p:sldId id="348" r:id="rId20"/>
    <p:sldId id="347" r:id="rId21"/>
    <p:sldId id="346" r:id="rId22"/>
    <p:sldId id="345" r:id="rId23"/>
    <p:sldId id="344" r:id="rId24"/>
    <p:sldId id="343" r:id="rId25"/>
    <p:sldId id="342" r:id="rId26"/>
    <p:sldId id="340" r:id="rId27"/>
    <p:sldId id="356" r:id="rId28"/>
    <p:sldId id="355" r:id="rId29"/>
    <p:sldId id="326"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5" autoAdjust="0"/>
    <p:restoredTop sz="94660"/>
  </p:normalViewPr>
  <p:slideViewPr>
    <p:cSldViewPr snapToGrid="0">
      <p:cViewPr>
        <p:scale>
          <a:sx n="50" d="100"/>
          <a:sy n="50" d="100"/>
        </p:scale>
        <p:origin x="-2070" y="-990"/>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hyperlink" Target="https://www.cs.cornell.edu/courses/cs312/2006fa/lectures/lec26.html" TargetMode="External"/><Relationship Id="rId1" Type="http://schemas.openxmlformats.org/officeDocument/2006/relationships/slideLayout" Target="../slideLayouts/slideLayout2.xml"/><Relationship Id="rId4" Type="http://schemas.openxmlformats.org/officeDocument/2006/relationships/hyperlink" Target="https://learnengineering.in/pdf-principles-of-compiler-design-by-alfred-v-aho-j-d-ullman-free-download/" TargetMode="Externa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689304721"/>
              </p:ext>
            </p:extLst>
          </p:nvPr>
        </p:nvGraphicFramePr>
        <p:xfrm>
          <a:off x="76788" y="3121720"/>
          <a:ext cx="3303056" cy="3148059"/>
        </p:xfrm>
        <a:graphic>
          <a:graphicData uri="http://schemas.openxmlformats.org/presentationml/2006/ole">
            <p:oleObj spid="_x0000_s8231" name="CorelDRAW" r:id="rId4" imgW="2169000" imgH="2169360" progId="">
              <p:embed/>
            </p:oleObj>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a:t>
            </a:r>
            <a:r>
              <a:rPr lang="en-US" sz="2000" b="1" dirty="0" smtClean="0">
                <a:solidFill>
                  <a:prstClr val="black">
                    <a:lumMod val="65000"/>
                    <a:lumOff val="35000"/>
                  </a:prstClr>
                </a:solidFill>
                <a:latin typeface="Casper" panose="02000506000000020004" pitchFamily="2" charset="0"/>
                <a:ea typeface="Karla" pitchFamily="2" charset="0"/>
                <a:cs typeface="Karla" pitchFamily="2" charset="0"/>
              </a:rPr>
              <a:t>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smtClean="0"/>
              <a:t> </a:t>
            </a:r>
            <a:endParaRPr lang="en-US" dirty="0"/>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smtClean="0">
                <a:latin typeface="Arial Black" panose="020B0A04020102020204" pitchFamily="34" charset="0"/>
                <a:ea typeface="Karla" pitchFamily="2" charset="0"/>
                <a:cs typeface="Karla" pitchFamily="2" charset="0"/>
              </a:rPr>
              <a:t>DEPARTMENT OF COMPUTER SCIENCE &amp; ENGINEERING</a:t>
            </a:r>
            <a:endParaRPr lang="en-US" sz="32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CST-281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smtClean="0"/>
              <a:t>Department of Computer Science</a:t>
            </a:r>
            <a:endParaRPr lang="en-US" dirty="0"/>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smtClean="0"/>
              <a:t>Debuggers</a:t>
            </a:r>
            <a:endParaRPr lang="en-US" dirty="0"/>
          </a:p>
        </p:txBody>
      </p:sp>
    </p:spTree>
    <p:extLst>
      <p:ext uri="{BB962C8B-B14F-4D97-AF65-F5344CB8AC3E}">
        <p14:creationId xmlns:p14="http://schemas.microsoft.com/office/powerpoint/2010/main" xmlns=""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All of these sub-techniques are based around the same concept: program slicing.</a:t>
            </a:r>
          </a:p>
          <a:p>
            <a:pPr algn="just"/>
            <a:r>
              <a:rPr lang="en-US" b="1" dirty="0" smtClean="0"/>
              <a:t>Slicing</a:t>
            </a:r>
          </a:p>
          <a:p>
            <a:pPr algn="just"/>
            <a:r>
              <a:rPr lang="en-US" dirty="0" smtClean="0"/>
              <a:t>Program slicing is a technique used in computer science to simplify big programs by focusing on a smaller, selected section of them. </a:t>
            </a:r>
          </a:p>
          <a:p>
            <a:pPr algn="just"/>
            <a:r>
              <a:rPr lang="en-US" dirty="0" smtClean="0"/>
              <a:t>The process of slicing deletes parts of the program that have no or little effect on the aspect being tested or the overall output of the program.</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 : Slicing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Program slicing is used in many applications in computer science:</a:t>
            </a:r>
          </a:p>
          <a:p>
            <a:r>
              <a:rPr lang="en-US" dirty="0" smtClean="0"/>
              <a:t>Debugging.</a:t>
            </a:r>
          </a:p>
          <a:p>
            <a:r>
              <a:rPr lang="en-US" dirty="0" smtClean="0"/>
              <a:t>Reverse-engineering a program.</a:t>
            </a:r>
          </a:p>
          <a:p>
            <a:r>
              <a:rPr lang="en-US" dirty="0" smtClean="0"/>
              <a:t>Measuring a program’s coverage, overlap, or clustering.</a:t>
            </a:r>
          </a:p>
          <a:p>
            <a:r>
              <a:rPr lang="en-US" dirty="0" smtClean="0"/>
              <a:t>To gain a deeper understanding of the inner workings of a program.</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 : Slicing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There are several possible approaches to slicing a program, such as static slicing, dynamic slicing, conditional slicing, and amorphous slicing.</a:t>
            </a:r>
          </a:p>
          <a:p>
            <a:pPr algn="just"/>
            <a:r>
              <a:rPr lang="en-US" b="1" dirty="0" smtClean="0"/>
              <a:t>Static slicing</a:t>
            </a:r>
            <a:r>
              <a:rPr lang="en-US" dirty="0" smtClean="0"/>
              <a:t>:</a:t>
            </a:r>
            <a:r>
              <a:rPr lang="en-US" b="1" i="1" dirty="0" smtClean="0"/>
              <a:t> </a:t>
            </a:r>
            <a:r>
              <a:rPr lang="en-US" dirty="0" smtClean="0"/>
              <a:t>Static slices are constructed for a subset of the program’s variables without any assumptions about the input of the program. After picking a slice’s variable set, we can construct one of two types of slices: a backward slice or a forward</a:t>
            </a:r>
            <a:r>
              <a:rPr lang="en-US" b="1" dirty="0" smtClean="0"/>
              <a:t> </a:t>
            </a:r>
            <a:r>
              <a:rPr lang="en-US" dirty="0" smtClean="0"/>
              <a:t>slice. A backward</a:t>
            </a:r>
            <a:r>
              <a:rPr lang="en-US" b="1" dirty="0" smtClean="0"/>
              <a:t> </a:t>
            </a:r>
            <a:r>
              <a:rPr lang="en-US" dirty="0" smtClean="0"/>
              <a:t>slice contains the sections of the program that could affect the slice’s variables, while a forward</a:t>
            </a:r>
            <a:r>
              <a:rPr lang="en-US" b="1" dirty="0" smtClean="0"/>
              <a:t> </a:t>
            </a:r>
            <a:r>
              <a:rPr lang="en-US" dirty="0" smtClean="0"/>
              <a:t>slice contains those sections that are affected</a:t>
            </a:r>
            <a:r>
              <a:rPr lang="en-US" i="1" dirty="0" smtClean="0"/>
              <a:t> </a:t>
            </a:r>
            <a:r>
              <a:rPr lang="en-US" dirty="0" smtClean="0"/>
              <a:t>by the slice’s variables.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 Slicing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b="1" dirty="0" smtClean="0"/>
          </a:p>
          <a:p>
            <a:r>
              <a:rPr lang="en-US" b="1" dirty="0" smtClean="0"/>
              <a:t>Dynamic slicing</a:t>
            </a:r>
            <a:r>
              <a:rPr lang="en-US" dirty="0" smtClean="0"/>
              <a:t>: Dynamic slices are formed based on the variable set and the point in the code we want to inspect in addition to the sequence of input values for which the program produced an error. This information is called the dynamic slicing criterion.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47106" name="Picture 2"/>
          <p:cNvPicPr>
            <a:picLocks noChangeAspect="1" noChangeArrowheads="1"/>
          </p:cNvPicPr>
          <p:nvPr/>
        </p:nvPicPr>
        <p:blipFill>
          <a:blip r:embed="rId2"/>
          <a:srcRect/>
          <a:stretch>
            <a:fillRect/>
          </a:stretch>
        </p:blipFill>
        <p:spPr bwMode="auto">
          <a:xfrm>
            <a:off x="734344" y="904874"/>
            <a:ext cx="11457656" cy="538162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 Slicing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endParaRPr lang="en-US" b="1" dirty="0" smtClean="0"/>
          </a:p>
          <a:p>
            <a:pPr algn="just"/>
            <a:r>
              <a:rPr lang="en-US" b="1" dirty="0" smtClean="0"/>
              <a:t>Conditional slicing</a:t>
            </a:r>
            <a:r>
              <a:rPr lang="en-US" dirty="0" smtClean="0"/>
              <a:t>: In static slicing, we provide nothing</a:t>
            </a:r>
            <a:r>
              <a:rPr lang="en-US" i="1" dirty="0" smtClean="0"/>
              <a:t> </a:t>
            </a:r>
            <a:r>
              <a:rPr lang="en-US" dirty="0" smtClean="0"/>
              <a:t>about the input. In dynamic slicing, we construct it based on a specific</a:t>
            </a:r>
            <a:r>
              <a:rPr lang="en-US" i="1" dirty="0" smtClean="0"/>
              <a:t> </a:t>
            </a:r>
            <a:r>
              <a:rPr lang="en-US" dirty="0" smtClean="0"/>
              <a:t>input. Conditional slicing lays somewhere in the middle. In a conditional slice, we can provide information</a:t>
            </a:r>
            <a:r>
              <a:rPr lang="en-US" i="1" dirty="0" smtClean="0"/>
              <a:t> </a:t>
            </a:r>
            <a:r>
              <a:rPr lang="en-US" dirty="0" smtClean="0"/>
              <a:t>to the slicing tool about the input without</a:t>
            </a:r>
            <a:r>
              <a:rPr lang="en-US" b="1" dirty="0" smtClean="0"/>
              <a:t> </a:t>
            </a:r>
            <a:r>
              <a:rPr lang="en-US" dirty="0" smtClean="0"/>
              <a:t>being so specific about precise values.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Trace-Based Debugging: Slicing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endParaRPr lang="en-US" b="1" dirty="0" smtClean="0"/>
          </a:p>
          <a:p>
            <a:pPr algn="just"/>
            <a:r>
              <a:rPr lang="en-US" b="1" dirty="0" smtClean="0"/>
              <a:t>Amorphous slicing</a:t>
            </a:r>
            <a:r>
              <a:rPr lang="en-US" dirty="0" smtClean="0"/>
              <a:t>: All previous slicing discussed so far represents syntax preserving. These approaches are constructed by deleting the statements that don’t affect the set of variables in question. However, amorphous slices are constructed using any program transformation, which simplifies the program while preserving the functionality of the overall program.</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Trace Debugging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In trace debugging (TD), the debugger can set a breakpoint, and when a breakpoint is reached during program execution, the program is suspended. Then, the programmer can examine the program state by running it line by line. The debugger takes control over the interpreter only, and hence the scalability of TD is the same as that of the interpreter. During the process of finding the location of a bug, if a bug is found before the breakpoint, then the debugging process needs to restart to catch it.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Trace Debugging</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2"/>
          <p:cNvPicPr>
            <a:picLocks noChangeAspect="1" noChangeArrowheads="1"/>
          </p:cNvPicPr>
          <p:nvPr/>
        </p:nvPicPr>
        <p:blipFill>
          <a:blip r:embed="rId2"/>
          <a:srcRect/>
          <a:stretch>
            <a:fillRect/>
          </a:stretch>
        </p:blipFill>
        <p:spPr bwMode="auto">
          <a:xfrm>
            <a:off x="804863" y="2124074"/>
            <a:ext cx="10528261" cy="37052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Omniscient debugging</a:t>
            </a:r>
            <a:br>
              <a:rPr lang="en-US" dirty="0" smtClean="0"/>
            </a:b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In omniscient debugging (OD), also known as back-in-time debugging, the debugger can trace the computations of the program both backward and forward. In this type of debugging, execution traces are enormous, and storing them is a challenging task, so the scalability of OD is quite tricky.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smtClean="0">
                <a:latin typeface="Times New Roman" pitchFamily="18" charset="0"/>
                <a:cs typeface="Times New Roman" pitchFamily="18" charset="0"/>
              </a:rPr>
              <a:t>Chapter- </a:t>
            </a:r>
            <a:r>
              <a:rPr lang="en-US" dirty="0" smtClean="0">
                <a:latin typeface="Times New Roman" pitchFamily="18" charset="0"/>
                <a:cs typeface="Times New Roman" pitchFamily="18" charset="0"/>
              </a:rPr>
              <a:t>2.3</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Debuggers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itchFamily="18" charset="0"/>
                <a:cs typeface="Times New Roman" pitchFamily="18" charset="0"/>
              </a:rPr>
              <a:t>Debugging Techniques</a:t>
            </a:r>
            <a:endParaRPr lang="en-US" sz="2400" dirty="0">
              <a:latin typeface="Times New Roman" pitchFamily="18" charset="0"/>
              <a:cs typeface="Times New Roman" pitchFamily="18" charset="0"/>
            </a:endParaRP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823702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Algorithmic debugging</a:t>
            </a:r>
            <a:br>
              <a:rPr lang="en-US" dirty="0" smtClean="0"/>
            </a:b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Algorithmic debugging (AD) is a semi-automatic debugging technique that produces a dialog between the debugger and the developer to find bugs. So, there is no need to see the code to perform the actual debugging. That’s why the level of abstraction of AD is high. AD is done in two phases: First, it builds the execution tree of the given program. Then, the execution tree made is explored in full detail.</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Algorithmic debugging</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49154" name="Picture 2"/>
          <p:cNvPicPr>
            <a:picLocks noChangeAspect="1" noChangeArrowheads="1"/>
          </p:cNvPicPr>
          <p:nvPr/>
        </p:nvPicPr>
        <p:blipFill>
          <a:blip r:embed="rId2"/>
          <a:srcRect/>
          <a:stretch>
            <a:fillRect/>
          </a:stretch>
        </p:blipFill>
        <p:spPr bwMode="auto">
          <a:xfrm>
            <a:off x="523874" y="2176463"/>
            <a:ext cx="10912807" cy="264318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debugging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Hybrid debugging (HD) is a debugging technique that combines trace debugging, omniscient debugging, and algorithmic debugging. First, it uses trace debugging to find out the part of the program where the error occurs. Then, it uses algorithmic debugging on only that part of the program and produces its execution tree. Afterward, it applies omniscient debugging to a single method where algorithmic debugging identified a bug.</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Spectrum-Based Debugging</a:t>
            </a:r>
            <a:br>
              <a:rPr lang="en-US" dirty="0" smtClean="0"/>
            </a:b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In spectrum-based debugging, also known as spectrum-based fault localization (SFL), the debugging process is done by monitoring the statements included in a particular execution tree. </a:t>
            </a:r>
          </a:p>
          <a:p>
            <a:pPr algn="just"/>
            <a:endParaRPr lang="en-US" dirty="0" smtClean="0"/>
          </a:p>
          <a:p>
            <a:pPr algn="just"/>
            <a:r>
              <a:rPr lang="en-US" dirty="0" smtClean="0"/>
              <a:t>This is achieved by using the program spectrum to identify the active part of the program during its run.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Spectrum-Based Debugging</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50178" name="Picture 2"/>
          <p:cNvPicPr>
            <a:picLocks noChangeAspect="1" noChangeArrowheads="1"/>
          </p:cNvPicPr>
          <p:nvPr/>
        </p:nvPicPr>
        <p:blipFill>
          <a:blip r:embed="rId2"/>
          <a:srcRect/>
          <a:stretch>
            <a:fillRect/>
          </a:stretch>
        </p:blipFill>
        <p:spPr bwMode="auto">
          <a:xfrm>
            <a:off x="1204913" y="1790700"/>
            <a:ext cx="10333249" cy="31051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Spectrum-Based Debugging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program spectrum is</a:t>
            </a:r>
            <a:r>
              <a:rPr lang="en-US" i="1" dirty="0" smtClean="0"/>
              <a:t> </a:t>
            </a:r>
            <a:r>
              <a:rPr lang="en-US" dirty="0" smtClean="0"/>
              <a:t>a collection of runtime information</a:t>
            </a:r>
            <a:r>
              <a:rPr lang="en-US" i="1" dirty="0" smtClean="0"/>
              <a:t> </a:t>
            </a:r>
            <a:r>
              <a:rPr lang="en-US" dirty="0" smtClean="0"/>
              <a:t>that gives a view of the dynamic behavior of the program. </a:t>
            </a:r>
          </a:p>
          <a:p>
            <a:pPr algn="just"/>
            <a:r>
              <a:rPr lang="en-US" dirty="0" smtClean="0"/>
              <a:t>It includes some flags corresponding to different parts of the program. </a:t>
            </a:r>
          </a:p>
          <a:p>
            <a:pPr algn="just"/>
            <a:r>
              <a:rPr lang="en-US" dirty="0" smtClean="0"/>
              <a:t>Different types of program spectra exist, such as block hit/miss and function hit/miss. </a:t>
            </a:r>
          </a:p>
          <a:p>
            <a:pPr algn="just"/>
            <a:r>
              <a:rPr lang="en-US" dirty="0" smtClean="0"/>
              <a:t>These spectra are used to pinpoint the exact sections of the code running for specific or abstract input.</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Delta Debugging</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process of delta debugging (DD) is to minimize automated test cases. </a:t>
            </a:r>
          </a:p>
          <a:p>
            <a:pPr algn="just"/>
            <a:r>
              <a:rPr lang="en-US" dirty="0" smtClean="0"/>
              <a:t>It takes test cases that may cause the error and prepares an error report. From that error report,</a:t>
            </a:r>
            <a:r>
              <a:rPr lang="en-US" i="1" dirty="0" smtClean="0"/>
              <a:t> </a:t>
            </a:r>
            <a:r>
              <a:rPr lang="en-US" dirty="0" smtClean="0"/>
              <a:t>minimal test cases are selected based on their high probability of producing the error.</a:t>
            </a:r>
          </a:p>
          <a:p>
            <a:pPr algn="just"/>
            <a:r>
              <a:rPr lang="en-US" dirty="0" smtClean="0"/>
              <a:t> The minimum test cases will regenerate the same error and thus help the developer locate the bug behind it.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Delta Debugging</a:t>
            </a:r>
            <a:br>
              <a:rPr lang="en-US" dirty="0" smtClean="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pic>
        <p:nvPicPr>
          <p:cNvPr id="51202" name="Picture 2"/>
          <p:cNvPicPr>
            <a:picLocks noChangeAspect="1" noChangeArrowheads="1"/>
          </p:cNvPicPr>
          <p:nvPr/>
        </p:nvPicPr>
        <p:blipFill>
          <a:blip r:embed="rId2"/>
          <a:srcRect/>
          <a:stretch>
            <a:fillRect/>
          </a:stretch>
        </p:blipFill>
        <p:spPr bwMode="auto">
          <a:xfrm>
            <a:off x="1162050" y="1914524"/>
            <a:ext cx="10269998" cy="26384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hlinkClick r:id="rId2"/>
            </a:endParaRPr>
          </a:p>
          <a:p>
            <a:r>
              <a:rPr lang="en-US" dirty="0" smtClean="0">
                <a:hlinkClick r:id="rId3"/>
              </a:rPr>
              <a:t>[PDF] Systems Programming and Operating Systems by </a:t>
            </a:r>
            <a:r>
              <a:rPr lang="en-US" dirty="0" err="1" smtClean="0">
                <a:hlinkClick r:id="rId3"/>
              </a:rPr>
              <a:t>Dhamdhere</a:t>
            </a:r>
            <a:r>
              <a:rPr lang="en-US" dirty="0" smtClean="0">
                <a:hlinkClick r:id="rId3"/>
              </a:rPr>
              <a:t> - Free Download PDF      (dlscrib.com)</a:t>
            </a:r>
            <a:endParaRPr lang="en-US" dirty="0" smtClean="0"/>
          </a:p>
          <a:p>
            <a:r>
              <a:rPr lang="en-US" dirty="0" smtClean="0">
                <a:hlinkClick r:id="rId4"/>
              </a:rPr>
              <a:t>[PDF] Principles of Compiler Design By Alfred V. </a:t>
            </a:r>
            <a:r>
              <a:rPr lang="en-US" dirty="0" err="1" smtClean="0">
                <a:hlinkClick r:id="rId4"/>
              </a:rPr>
              <a:t>Aho</a:t>
            </a:r>
            <a:r>
              <a:rPr lang="en-US" dirty="0" smtClean="0">
                <a:hlinkClick r:id="rId4"/>
              </a:rPr>
              <a:t> &amp; </a:t>
            </a:r>
            <a:r>
              <a:rPr lang="en-US" dirty="0" err="1" smtClean="0">
                <a:hlinkClick r:id="rId4"/>
              </a:rPr>
              <a:t>J.D.Ullman</a:t>
            </a:r>
            <a:r>
              <a:rPr lang="en-US" dirty="0" smtClean="0">
                <a:hlinkClick r:id="rId4"/>
              </a:rPr>
              <a:t> Free Download – </a:t>
            </a:r>
            <a:r>
              <a:rPr lang="en-US" dirty="0" err="1" smtClean="0">
                <a:hlinkClick r:id="rId4"/>
              </a:rPr>
              <a:t>Learnengineering.in</a:t>
            </a:r>
            <a:endParaRPr lang="en-US" dirty="0" smtClean="0"/>
          </a:p>
          <a:p>
            <a:pPr>
              <a:buNone/>
            </a:pPr>
            <a:endParaRPr lang="en-US" dirty="0" smtClean="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References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smtClean="0"/>
              <a:t>Department of computer Science</a:t>
            </a:r>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xmlns="" val="4059142145"/>
                </p:ext>
              </p:extLst>
            </p:nvPr>
          </p:nvGraphicFramePr>
          <p:xfrm>
            <a:off x="100420" y="236973"/>
            <a:ext cx="183878" cy="183422"/>
          </p:xfrm>
          <a:graphic>
            <a:graphicData uri="http://schemas.openxmlformats.org/presentationml/2006/ole">
              <p:oleObj spid="_x0000_s9234" name="CorelDRAW" r:id="rId3" imgW="2169000" imgH="2169360" progId="">
                <p:embed/>
              </p:oleObj>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xmlns=""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a:t>
            </a:r>
            <a:r>
              <a:rPr lang="en-US" dirty="0" smtClean="0"/>
              <a:t>to Debugging</a:t>
            </a:r>
            <a:endParaRPr lang="en-US" dirty="0"/>
          </a:p>
        </p:txBody>
      </p:sp>
      <p:sp>
        <p:nvSpPr>
          <p:cNvPr id="3" name="Content Placeholder 2"/>
          <p:cNvSpPr>
            <a:spLocks noGrp="1"/>
          </p:cNvSpPr>
          <p:nvPr>
            <p:ph idx="1"/>
          </p:nvPr>
        </p:nvSpPr>
        <p:spPr/>
        <p:txBody>
          <a:bodyPr>
            <a:normAutofit/>
          </a:bodyPr>
          <a:lstStyle/>
          <a:p>
            <a:pPr algn="just"/>
            <a:r>
              <a:rPr lang="en-US" dirty="0" smtClean="0"/>
              <a:t>Testing a program against a well-chosen set of input tests gives the programmer confidence that the program is correct. </a:t>
            </a:r>
          </a:p>
          <a:p>
            <a:pPr algn="just"/>
            <a:r>
              <a:rPr lang="en-US" dirty="0" smtClean="0"/>
              <a:t>During the testing process, the programmer observes input-output relationships, that is, the output that the program produces for each input test case. </a:t>
            </a:r>
          </a:p>
          <a:p>
            <a:pPr algn="just"/>
            <a:r>
              <a:rPr lang="en-US" dirty="0" smtClean="0"/>
              <a:t>If the program produces the expected output and obeys the specification for each test case, then the program is successfully tested.</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But if the output for one of the test cases is not the one expected, then the program is incorrect -- it contains errors (or defects, or "bugs"). </a:t>
            </a:r>
          </a:p>
          <a:p>
            <a:pPr algn="just"/>
            <a:r>
              <a:rPr lang="en-US" dirty="0" smtClean="0"/>
              <a:t>In such situations, testing only reveals the presence of errors, but doesn't tell us what the errors are, or how the code needs to be fixed.</a:t>
            </a:r>
          </a:p>
          <a:p>
            <a:pPr algn="just"/>
            <a:r>
              <a:rPr lang="en-US" dirty="0" smtClean="0"/>
              <a:t> In other words, testing reveals the effects (or symptoms) of errors, not the cause of errors. The programmer must then go through a debugging process, to identify the causes and fix the errors.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Bug Prevention and Defensive Programming</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debugging process may take significantly more time than writing the code in the first place. </a:t>
            </a:r>
          </a:p>
          <a:p>
            <a:pPr algn="just"/>
            <a:r>
              <a:rPr lang="en-US" dirty="0" smtClean="0"/>
              <a:t>A large amount of the development of a piece of software goes into debugging and maintaining the code, rather than writing it.</a:t>
            </a:r>
          </a:p>
          <a:p>
            <a:pPr algn="just"/>
            <a:r>
              <a:rPr lang="en-US" dirty="0" smtClean="0"/>
              <a:t>Therefore, the best thing to do is to avoid the bug when you write the program in the first place. </a:t>
            </a:r>
            <a:endParaRPr lang="en-US" dirty="0" smtClean="0"/>
          </a:p>
          <a:p>
            <a:pPr algn="just"/>
            <a:endParaRPr lang="en-US" dirty="0" smtClean="0"/>
          </a:p>
          <a:p>
            <a:pPr algn="just"/>
            <a:r>
              <a:rPr lang="en-US" dirty="0" smtClean="0"/>
              <a:t>Once the programmer starts coding, he should use defensive programming. </a:t>
            </a:r>
          </a:p>
          <a:p>
            <a:pPr algn="just"/>
            <a:endParaRPr lang="en-US" dirty="0" smtClean="0"/>
          </a:p>
          <a:p>
            <a:pPr algn="just"/>
            <a:r>
              <a:rPr lang="en-US" dirty="0" smtClean="0"/>
              <a:t>Defensive programming means developing code such that it works correctly under the worst-case scenarios from its environment.</a:t>
            </a:r>
          </a:p>
          <a:p>
            <a:pPr algn="just">
              <a:buNone/>
            </a:pPr>
            <a:r>
              <a:rPr lang="en-US" dirty="0" smtClean="0"/>
              <a:t> </a:t>
            </a:r>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Bug Prevention and Defensive Programming</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For instance, when writing a function, one should assume worst-case inputs to that function, i.e., inputs that are too large, too small, or inputs that violate some property, condition, or invariant; the code should deal with these cases, even if the programmer doesn't expect them to happen under normal circumstances.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Debugging Techniques</a:t>
            </a:r>
            <a:endParaRPr lang="en-US" dirty="0"/>
          </a:p>
        </p:txBody>
      </p:sp>
      <p:sp>
        <p:nvSpPr>
          <p:cNvPr id="3" name="Content Placeholder 2"/>
          <p:cNvSpPr>
            <a:spLocks noGrp="1"/>
          </p:cNvSpPr>
          <p:nvPr>
            <p:ph idx="1"/>
          </p:nvPr>
        </p:nvSpPr>
        <p:spPr/>
        <p:txBody>
          <a:bodyPr/>
          <a:lstStyle/>
          <a:p>
            <a:pPr algn="just"/>
            <a:r>
              <a:rPr lang="en-US" dirty="0" smtClean="0"/>
              <a:t>Different techniques are better suited to different cases. There is no precise best method. It all depends on the type of codebase you are testing and your preferences. Following are widely used debugging techniques:</a:t>
            </a:r>
          </a:p>
          <a:p>
            <a:pPr algn="just">
              <a:buNone/>
            </a:pPr>
            <a:endParaRPr lang="en-US" dirty="0" smtClean="0"/>
          </a:p>
          <a:p>
            <a:r>
              <a:rPr lang="en-US" dirty="0" smtClean="0"/>
              <a:t>Trace-based debugging</a:t>
            </a:r>
          </a:p>
          <a:p>
            <a:r>
              <a:rPr lang="en-US" dirty="0" smtClean="0"/>
              <a:t>Spectrum-based debugging</a:t>
            </a:r>
          </a:p>
          <a:p>
            <a:r>
              <a:rPr lang="en-US" dirty="0" smtClean="0"/>
              <a:t>Delta debugging</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Trace-Based Debugging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Trace-based debugging is traditional and the most common debugging technique used in most debugging tools today. </a:t>
            </a:r>
          </a:p>
          <a:p>
            <a:pPr algn="just"/>
            <a:r>
              <a:rPr lang="en-US" dirty="0" smtClean="0"/>
              <a:t>Trace-based debugging is predicated on the concept of breakpoints.</a:t>
            </a:r>
          </a:p>
          <a:p>
            <a:pPr algn="just"/>
            <a:r>
              <a:rPr lang="en-US" dirty="0" smtClean="0"/>
              <a:t>A breakpoint is a pausing or stopping point added to the program to examine the state of program execution up until that point.</a:t>
            </a:r>
          </a:p>
          <a:p>
            <a:pPr algn="just"/>
            <a:r>
              <a:rPr lang="en-US" dirty="0" smtClean="0"/>
              <a:t> After rectifying the current bug, the developer usually sets the next breakpoint and repeats the same process until all the bugs are corrected.</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Trace-Based Debugging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Trace-based debugging has four sub-techniques</a:t>
            </a:r>
          </a:p>
          <a:p>
            <a:pPr>
              <a:buNone/>
            </a:pPr>
            <a:endParaRPr lang="en-US" dirty="0" smtClean="0"/>
          </a:p>
          <a:p>
            <a:r>
              <a:rPr lang="en-US" dirty="0" smtClean="0"/>
              <a:t>Trace debugging (TD)</a:t>
            </a:r>
          </a:p>
          <a:p>
            <a:r>
              <a:rPr lang="en-US" dirty="0" smtClean="0"/>
              <a:t>Omniscient debugging (OD)</a:t>
            </a:r>
          </a:p>
          <a:p>
            <a:r>
              <a:rPr lang="en-US" dirty="0" smtClean="0"/>
              <a:t>Algorithmic debugging (AD)</a:t>
            </a:r>
          </a:p>
          <a:p>
            <a:r>
              <a:rPr lang="en-US" dirty="0" smtClean="0"/>
              <a:t>Hybrid debugging (HD)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1683</TotalTime>
  <Words>1137</Words>
  <Application>Microsoft Office PowerPoint</Application>
  <PresentationFormat>Custom</PresentationFormat>
  <Paragraphs>141</Paragraphs>
  <Slides>29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2" baseType="lpstr">
      <vt:lpstr>1_Office Theme</vt:lpstr>
      <vt:lpstr>Contents Slide Master</vt:lpstr>
      <vt:lpstr>CorelDRAW</vt:lpstr>
      <vt:lpstr>Slide 1</vt:lpstr>
      <vt:lpstr>Chapter- 2.3 Debuggers</vt:lpstr>
      <vt:lpstr>Introduction to Debugging</vt:lpstr>
      <vt:lpstr>Introduction</vt:lpstr>
      <vt:lpstr>Bug Prevention and Defensive Programming </vt:lpstr>
      <vt:lpstr>Bug Prevention and Defensive Programming </vt:lpstr>
      <vt:lpstr>Debugging Techniques</vt:lpstr>
      <vt:lpstr> Trace-Based Debugging  </vt:lpstr>
      <vt:lpstr> Trace-Based Debugging  </vt:lpstr>
      <vt:lpstr> Trace-Based Debugging  </vt:lpstr>
      <vt:lpstr> Trace-Based Debugging : Slicing  </vt:lpstr>
      <vt:lpstr> Trace-Based Debugging : Slicing  </vt:lpstr>
      <vt:lpstr> Trace-Based Debugging: Slicing  </vt:lpstr>
      <vt:lpstr>Slide 14</vt:lpstr>
      <vt:lpstr> Trace-Based Debugging: Slicing  </vt:lpstr>
      <vt:lpstr> Trace-Based Debugging: Slicing  </vt:lpstr>
      <vt:lpstr>Trace Debugging </vt:lpstr>
      <vt:lpstr>Trace Debugging </vt:lpstr>
      <vt:lpstr>Omniscient debugging </vt:lpstr>
      <vt:lpstr>Algorithmic debugging </vt:lpstr>
      <vt:lpstr>Algorithmic debugging </vt:lpstr>
      <vt:lpstr>Hybrid debugging </vt:lpstr>
      <vt:lpstr>Spectrum-Based Debugging </vt:lpstr>
      <vt:lpstr>Spectrum-Based Debugging </vt:lpstr>
      <vt:lpstr>Spectrum-Based Debugging </vt:lpstr>
      <vt:lpstr>Delta Debugging </vt:lpstr>
      <vt:lpstr>Delta Debugging </vt:lpstr>
      <vt:lpstr>References </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cu</cp:lastModifiedBy>
  <cp:revision>227</cp:revision>
  <dcterms:created xsi:type="dcterms:W3CDTF">2019-01-09T10:33:58Z</dcterms:created>
  <dcterms:modified xsi:type="dcterms:W3CDTF">2022-07-04T04:56:51Z</dcterms:modified>
</cp:coreProperties>
</file>