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6"/>
  </p:notesMasterIdLst>
  <p:handoutMasterIdLst>
    <p:handoutMasterId r:id="rId17"/>
  </p:handoutMasterIdLst>
  <p:sldIdLst>
    <p:sldId id="277" r:id="rId3"/>
    <p:sldId id="280" r:id="rId4"/>
    <p:sldId id="348" r:id="rId5"/>
    <p:sldId id="351" r:id="rId6"/>
    <p:sldId id="349" r:id="rId7"/>
    <p:sldId id="352" r:id="rId8"/>
    <p:sldId id="353" r:id="rId9"/>
    <p:sldId id="350" r:id="rId10"/>
    <p:sldId id="354" r:id="rId11"/>
    <p:sldId id="355" r:id="rId12"/>
    <p:sldId id="356" r:id="rId13"/>
    <p:sldId id="326"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5" autoAdjust="0"/>
    <p:restoredTop sz="94660"/>
  </p:normalViewPr>
  <p:slideViewPr>
    <p:cSldViewPr snapToGrid="0">
      <p:cViewPr>
        <p:scale>
          <a:sx n="50" d="100"/>
          <a:sy n="50" d="100"/>
        </p:scale>
        <p:origin x="-1416" y="-606"/>
      </p:cViewPr>
      <p:guideLst>
        <p:guide orient="horz" pos="2160"/>
        <p:guide pos="3840"/>
      </p:guideLst>
    </p:cSldViewPr>
  </p:slideViewPr>
  <p:notesTextViewPr>
    <p:cViewPr>
      <p:scale>
        <a:sx n="1" d="1"/>
        <a:sy n="1" d="1"/>
      </p:scale>
      <p:origin x="0" y="0"/>
    </p:cViewPr>
  </p:notesTextViewPr>
  <p:sorterViewPr>
    <p:cViewPr>
      <p:scale>
        <a:sx n="66" d="100"/>
        <a:sy n="66" d="100"/>
      </p:scale>
      <p:origin x="0" y="32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60732FBC-CC67-4B17-8935-02F23E3364A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lscrib.com/download/systems-programming-and-operating-systems-by-dhamdhere_59b64cb7dc0d60182f8ceb1f_pdf" TargetMode="External"/><Relationship Id="rId2" Type="http://schemas.openxmlformats.org/officeDocument/2006/relationships/hyperlink" Target="https://www.geeksforgeeks.org/difference-between-linker-and-loader/" TargetMode="External"/><Relationship Id="rId1" Type="http://schemas.openxmlformats.org/officeDocument/2006/relationships/slideLayout" Target="../slideLayouts/slideLayout2.xml"/><Relationship Id="rId4" Type="http://schemas.openxmlformats.org/officeDocument/2006/relationships/hyperlink" Target="https://learnengineering.in/pdf-principles-of-compiler-design-by-alfred-v-aho-j-d-ullman-free-download/" TargetMode="Externa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8246" name="CorelDRAW" r:id="rId4" imgW="2169000" imgH="2169360" progId="">
                  <p:embed/>
                </p:oleObj>
              </mc:Choice>
              <mc:Fallback>
                <p:oleObj name="CorelDRAW" r:id="rId4" imgW="2169000" imgH="2169360" progId="">
                  <p:embed/>
                  <p:pic>
                    <p:nvPicPr>
                      <p:cNvPr id="0" name="Picture 39"/>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a:extLst>
              <a:ext uri="{BEBA8EAE-BF5A-486C-A8C5-ECC9F3942E4B}">
                <a14:imgProps xmlns:a14="http://schemas.microsoft.com/office/drawing/2010/main">
                  <a14:imgLayer r:embed="rId7">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a:t>
            </a:r>
            <a:r>
              <a:rPr lang="en-US" sz="2000" b="1" dirty="0" smtClean="0">
                <a:solidFill>
                  <a:prstClr val="black">
                    <a:lumMod val="65000"/>
                    <a:lumOff val="35000"/>
                  </a:prstClr>
                </a:solidFill>
                <a:latin typeface="Casper" panose="02000506000000020004" pitchFamily="2" charset="0"/>
                <a:ea typeface="Karla" pitchFamily="2" charset="0"/>
                <a:cs typeface="Karla" pitchFamily="2" charset="0"/>
              </a:rPr>
              <a:t>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smtClean="0"/>
              <a:t> </a:t>
            </a:r>
            <a:endParaRPr lang="en-US" dirty="0"/>
          </a:p>
        </p:txBody>
      </p:sp>
      <p:sp>
        <p:nvSpPr>
          <p:cNvPr id="26" name="TextBox 25"/>
          <p:cNvSpPr txBox="1">
            <a:spLocks noChangeArrowheads="1"/>
          </p:cNvSpPr>
          <p:nvPr/>
        </p:nvSpPr>
        <p:spPr bwMode="auto">
          <a:xfrm>
            <a:off x="2127857" y="2051945"/>
            <a:ext cx="9063318" cy="54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OF COMPUTER SCIENCE &amp; ENGINEERING</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 System Programming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CST-315</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6" name="Rectangle 15"/>
          <p:cNvSpPr/>
          <p:nvPr/>
        </p:nvSpPr>
        <p:spPr>
          <a:xfrm>
            <a:off x="8513890" y="242054"/>
            <a:ext cx="3302379" cy="369332"/>
          </a:xfrm>
          <a:prstGeom prst="rect">
            <a:avLst/>
          </a:prstGeom>
        </p:spPr>
        <p:txBody>
          <a:bodyPr wrap="none">
            <a:spAutoFit/>
          </a:bodyPr>
          <a:lstStyle/>
          <a:p>
            <a:r>
              <a:rPr lang="en-US" dirty="0" smtClean="0"/>
              <a:t>Department of Computer Science</a:t>
            </a:r>
            <a:endParaRPr lang="en-US" dirty="0"/>
          </a:p>
        </p:txBody>
      </p:sp>
      <p:sp>
        <p:nvSpPr>
          <p:cNvPr id="18" name="Slide Number Placeholder 17"/>
          <p:cNvSpPr>
            <a:spLocks noGrp="1"/>
          </p:cNvSpPr>
          <p:nvPr>
            <p:ph type="sldNum" sz="quarter" idx="12"/>
          </p:nvPr>
        </p:nvSpPr>
        <p:spPr/>
        <p:txBody>
          <a:bodyPr/>
          <a:lstStyle/>
          <a:p>
            <a:fld id="{BDCDBBEF-AA6C-4BA6-85B2-A17D7F280E38}" type="slidenum">
              <a:rPr lang="en-US" smtClean="0"/>
              <a:pPr/>
              <a:t>1</a:t>
            </a:fld>
            <a:endParaRPr lang="en-US"/>
          </a:p>
        </p:txBody>
      </p:sp>
      <p:sp>
        <p:nvSpPr>
          <p:cNvPr id="17" name="Rectangle 16"/>
          <p:cNvSpPr/>
          <p:nvPr/>
        </p:nvSpPr>
        <p:spPr>
          <a:xfrm>
            <a:off x="678043" y="6120884"/>
            <a:ext cx="3627257" cy="369332"/>
          </a:xfrm>
          <a:prstGeom prst="rect">
            <a:avLst/>
          </a:prstGeom>
        </p:spPr>
        <p:txBody>
          <a:bodyPr wrap="square">
            <a:spAutoFit/>
          </a:bodyPr>
          <a:lstStyle/>
          <a:p>
            <a:r>
              <a:rPr lang="en-US" b="1" dirty="0" smtClean="0"/>
              <a:t>Linkers and Loaders</a:t>
            </a:r>
            <a:endParaRPr lang="en-US" dirty="0"/>
          </a:p>
        </p:txBody>
      </p:sp>
    </p:spTree>
    <p:extLst>
      <p:ext uri="{BB962C8B-B14F-4D97-AF65-F5344CB8AC3E}">
        <p14:creationId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Case Study-MS-Word</a:t>
            </a:r>
            <a:endParaRPr lang="en-IN" dirty="0"/>
          </a:p>
        </p:txBody>
      </p:sp>
      <p:sp>
        <p:nvSpPr>
          <p:cNvPr id="3" name="Content Placeholder 2"/>
          <p:cNvSpPr>
            <a:spLocks noGrp="1"/>
          </p:cNvSpPr>
          <p:nvPr>
            <p:ph idx="1"/>
          </p:nvPr>
        </p:nvSpPr>
        <p:spPr/>
        <p:txBody>
          <a:bodyPr/>
          <a:lstStyle/>
          <a:p>
            <a:r>
              <a:rPr lang="en-US" b="1" dirty="0"/>
              <a:t>Using Document Views </a:t>
            </a:r>
            <a:endParaRPr lang="en-US" b="1" dirty="0" smtClean="0"/>
          </a:p>
          <a:p>
            <a:pPr marL="0" indent="0">
              <a:buNone/>
            </a:pPr>
            <a:r>
              <a:rPr lang="en-US" dirty="0" smtClean="0"/>
              <a:t>There </a:t>
            </a:r>
            <a:r>
              <a:rPr lang="en-US" dirty="0"/>
              <a:t>are five ways to view a document in Word.</a:t>
            </a:r>
            <a:br>
              <a:rPr lang="en-US" dirty="0"/>
            </a:br>
            <a:r>
              <a:rPr lang="en-US" dirty="0"/>
              <a:t>They are as follows: Normal, Web Layout, Print Layout, Outline, and Reading views</a:t>
            </a:r>
            <a:r>
              <a:rPr lang="en-US" dirty="0" smtClean="0"/>
              <a:t>.</a:t>
            </a:r>
          </a:p>
          <a:p>
            <a:r>
              <a:rPr lang="en-US" dirty="0"/>
              <a:t> </a:t>
            </a:r>
            <a:r>
              <a:rPr lang="en-US" b="1" dirty="0"/>
              <a:t>Previewing Your Document</a:t>
            </a:r>
            <a:r>
              <a:rPr lang="en-US" dirty="0"/>
              <a:t/>
            </a:r>
            <a:br>
              <a:rPr lang="en-US" dirty="0"/>
            </a:br>
            <a:r>
              <a:rPr lang="en-US" dirty="0"/>
              <a:t>Print Preview command enables you to look at the document as it appears when </a:t>
            </a:r>
            <a:r>
              <a:rPr lang="en-US" dirty="0" err="1"/>
              <a:t>printed.You</a:t>
            </a:r>
            <a:r>
              <a:rPr lang="en-US" dirty="0"/>
              <a:t> can print your document, view one page or multiple pages of your document, control the percentage of zoom, display the ruler, shrink text to fit a page, show the full screen, close Print Preview, and use Help.</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883468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Case Study-MS-Word</a:t>
            </a:r>
            <a:endParaRPr lang="en-IN" dirty="0"/>
          </a:p>
        </p:txBody>
      </p:sp>
      <p:sp>
        <p:nvSpPr>
          <p:cNvPr id="3" name="Content Placeholder 2"/>
          <p:cNvSpPr>
            <a:spLocks noGrp="1"/>
          </p:cNvSpPr>
          <p:nvPr>
            <p:ph idx="1"/>
          </p:nvPr>
        </p:nvSpPr>
        <p:spPr/>
        <p:txBody>
          <a:bodyPr/>
          <a:lstStyle/>
          <a:p>
            <a:r>
              <a:rPr lang="en-US" dirty="0"/>
              <a:t> </a:t>
            </a:r>
            <a:r>
              <a:rPr lang="en-US" b="1" dirty="0"/>
              <a:t>Selecting Page Orientation</a:t>
            </a:r>
            <a:r>
              <a:rPr lang="en-US" dirty="0"/>
              <a:t/>
            </a:r>
            <a:br>
              <a:rPr lang="en-US" dirty="0"/>
            </a:br>
            <a:r>
              <a:rPr lang="en-US" dirty="0"/>
              <a:t>Word allows you to choose one of two ways to display text on a </a:t>
            </a:r>
            <a:r>
              <a:rPr lang="en-US" dirty="0" err="1"/>
              <a:t>page.Portrait</a:t>
            </a:r>
            <a:r>
              <a:rPr lang="en-US" dirty="0"/>
              <a:t> orientation—are longer than they are wider (this is the default).Landscape—wider than they are longer</a:t>
            </a:r>
            <a:r>
              <a:rPr lang="en-US" dirty="0" smtClean="0"/>
              <a:t>.</a:t>
            </a:r>
          </a:p>
          <a:p>
            <a:r>
              <a:rPr lang="en-US" b="1" dirty="0"/>
              <a:t>Zoom &amp; Full Screen view Step by Step</a:t>
            </a:r>
            <a:r>
              <a:rPr lang="en-US" dirty="0"/>
              <a:t/>
            </a:r>
            <a:br>
              <a:rPr lang="en-US" dirty="0"/>
            </a:br>
            <a:r>
              <a:rPr lang="en-US" dirty="0"/>
              <a:t>Open the View menu and choose Zoom. The Zoom dialog box </a:t>
            </a:r>
            <a:r>
              <a:rPr lang="en-US" dirty="0" err="1"/>
              <a:t>appears.In</a:t>
            </a:r>
            <a:r>
              <a:rPr lang="en-US" dirty="0"/>
              <a:t> the Zoom to section, click to select 200%. Click </a:t>
            </a:r>
            <a:r>
              <a:rPr lang="en-US" dirty="0" err="1"/>
              <a:t>OK.Click</a:t>
            </a:r>
            <a:r>
              <a:rPr lang="en-US" dirty="0"/>
              <a:t> the arrow on the Zoom box. Click 50%.Open the View menu and choose Full Screen. The document changes to Full Screen </a:t>
            </a:r>
            <a:r>
              <a:rPr lang="en-US" dirty="0" err="1"/>
              <a:t>View.Close</a:t>
            </a:r>
            <a:r>
              <a:rPr lang="en-US" dirty="0"/>
              <a:t> Full Screen.</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531674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endParaRPr lang="en-US" dirty="0" smtClean="0">
              <a:hlinkClick r:id="rId2"/>
            </a:endParaRPr>
          </a:p>
          <a:p>
            <a:pPr lvl="0">
              <a:spcBef>
                <a:spcPts val="0"/>
              </a:spcBef>
              <a:buClr>
                <a:schemeClr val="dk1"/>
              </a:buClr>
              <a:buSzPts val="2800"/>
            </a:pPr>
            <a:r>
              <a:rPr lang="en-US" u="sng" dirty="0">
                <a:solidFill>
                  <a:schemeClr val="hlink"/>
                </a:solidFill>
                <a:hlinkClick r:id="rId3"/>
              </a:rPr>
              <a:t>[PDF] Systems Programming and Operating Systems by </a:t>
            </a:r>
            <a:r>
              <a:rPr lang="en-US" u="sng" dirty="0" err="1">
                <a:solidFill>
                  <a:schemeClr val="hlink"/>
                </a:solidFill>
                <a:hlinkClick r:id="rId3"/>
              </a:rPr>
              <a:t>Dhamdhere</a:t>
            </a:r>
            <a:r>
              <a:rPr lang="en-US" u="sng" dirty="0">
                <a:solidFill>
                  <a:schemeClr val="hlink"/>
                </a:solidFill>
                <a:hlinkClick r:id="rId3"/>
              </a:rPr>
              <a:t> - Free Download PDF      (dlscrib.com)</a:t>
            </a:r>
            <a:endParaRPr lang="en-US" dirty="0"/>
          </a:p>
          <a:p>
            <a:pPr lvl="0">
              <a:buClr>
                <a:schemeClr val="dk1"/>
              </a:buClr>
              <a:buSzPts val="2800"/>
            </a:pPr>
            <a:r>
              <a:rPr lang="en-US" u="sng" dirty="0">
                <a:solidFill>
                  <a:schemeClr val="hlink"/>
                </a:solidFill>
                <a:hlinkClick r:id="rId4"/>
              </a:rPr>
              <a:t>[PDF] Principles of Compiler Design By Alfred V. </a:t>
            </a:r>
            <a:r>
              <a:rPr lang="en-US" u="sng" dirty="0" err="1">
                <a:solidFill>
                  <a:schemeClr val="hlink"/>
                </a:solidFill>
                <a:hlinkClick r:id="rId4"/>
              </a:rPr>
              <a:t>Aho</a:t>
            </a:r>
            <a:r>
              <a:rPr lang="en-US" u="sng" dirty="0">
                <a:solidFill>
                  <a:schemeClr val="hlink"/>
                </a:solidFill>
                <a:hlinkClick r:id="rId4"/>
              </a:rPr>
              <a:t> &amp; </a:t>
            </a:r>
            <a:r>
              <a:rPr lang="en-US" u="sng" dirty="0" err="1">
                <a:solidFill>
                  <a:schemeClr val="hlink"/>
                </a:solidFill>
                <a:hlinkClick r:id="rId4"/>
              </a:rPr>
              <a:t>J.D.Ullman</a:t>
            </a:r>
            <a:r>
              <a:rPr lang="en-US" u="sng">
                <a:solidFill>
                  <a:schemeClr val="hlink"/>
                </a:solidFill>
                <a:hlinkClick r:id="rId4"/>
              </a:rPr>
              <a:t> Free Download – Learnengineering.in</a:t>
            </a:r>
            <a:endParaRPr lang="en-US"/>
          </a:p>
          <a:p>
            <a:endParaRPr lang="en-US" dirty="0" smtClean="0"/>
          </a:p>
          <a:p>
            <a:endParaRPr lang="en-US" dirty="0" smtClean="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References</a:t>
            </a:r>
            <a:br>
              <a:rPr lang="en-US" dirty="0" smtClean="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8" name="Rectangle 7"/>
          <p:cNvSpPr/>
          <p:nvPr/>
        </p:nvSpPr>
        <p:spPr>
          <a:xfrm>
            <a:off x="8391970" y="0"/>
            <a:ext cx="3302379" cy="369332"/>
          </a:xfrm>
          <a:prstGeom prst="rect">
            <a:avLst/>
          </a:prstGeom>
        </p:spPr>
        <p:txBody>
          <a:bodyPr wrap="none">
            <a:spAutoFit/>
          </a:bodyPr>
          <a:lstStyle/>
          <a:p>
            <a:r>
              <a:rPr lang="en-US" dirty="0" smtClean="0"/>
              <a:t>Department of computer Science</a:t>
            </a:r>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9249" name="CorelDRAW" r:id="rId3" imgW="2169000" imgH="2169360" progId="">
                    <p:embed/>
                  </p:oleObj>
                </mc:Choice>
                <mc:Fallback>
                  <p:oleObj name="CorelDRAW" r:id="rId3" imgW="2169000" imgH="2169360" progId="">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dirty="0" smtClean="0">
                <a:latin typeface="Times New Roman" pitchFamily="18" charset="0"/>
                <a:cs typeface="Times New Roman" pitchFamily="18" charset="0"/>
              </a:rPr>
              <a:t>Chapter-3.2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Editors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IN" sz="2400" dirty="0"/>
              <a:t>DOS Editor and vi editor.    </a:t>
            </a:r>
            <a:endParaRPr lang="en-IN" sz="2400" dirty="0" smtClean="0"/>
          </a:p>
          <a:p>
            <a:pPr>
              <a:lnSpc>
                <a:spcPct val="150000"/>
              </a:lnSpc>
            </a:pPr>
            <a:r>
              <a:rPr lang="en-IN" sz="2400" dirty="0"/>
              <a:t>Case study MS-Word</a:t>
            </a:r>
            <a:r>
              <a:rPr lang="en-IN" sz="2400" dirty="0" smtClean="0"/>
              <a:t>                                    </a:t>
            </a:r>
            <a:endParaRPr lang="en-IN" sz="2400" dirty="0"/>
          </a:p>
          <a:p>
            <a:pPr marL="0" indent="0">
              <a:lnSpc>
                <a:spcPct val="150000"/>
              </a:lnSpc>
              <a:buNone/>
            </a:pPr>
            <a:endParaRPr lang="en-US" sz="2400" dirty="0">
              <a:latin typeface="Times New Roman" pitchFamily="18" charset="0"/>
              <a:cs typeface="Times New Roman" pitchFamily="18" charset="0"/>
            </a:endParaRPr>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07720" y="39084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44370" y="0"/>
            <a:ext cx="3302379" cy="369332"/>
          </a:xfrm>
          <a:prstGeom prst="rect">
            <a:avLst/>
          </a:prstGeom>
        </p:spPr>
        <p:txBody>
          <a:bodyPr wrap="none">
            <a:spAutoFit/>
          </a:bodyPr>
          <a:lstStyle/>
          <a:p>
            <a:r>
              <a:rPr lang="en-US" dirty="0" smtClean="0"/>
              <a:t>Department of computer Science</a:t>
            </a:r>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MS-DOS Editor</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fontAlgn="base"/>
            <a:r>
              <a:rPr lang="en-US" b="1" dirty="0"/>
              <a:t>DOS-Editor</a:t>
            </a:r>
            <a:r>
              <a:rPr lang="en-US" dirty="0"/>
              <a:t>: MS-DOS editor is a character based text editor that comes with MS-DOS and a 32-bit version of windows.</a:t>
            </a:r>
            <a:endParaRPr lang="en-US" b="1" dirty="0"/>
          </a:p>
          <a:p>
            <a:pPr fontAlgn="base"/>
            <a:r>
              <a:rPr lang="en-US" dirty="0"/>
              <a:t> Previously, it was QBASIC running in editor mode but after DOS-7, it became a standalone program. </a:t>
            </a:r>
          </a:p>
          <a:p>
            <a:pPr fontAlgn="base"/>
            <a:r>
              <a:rPr lang="en-US" dirty="0"/>
              <a:t>It is also used as a substitute for Notepad since notepad can work only on small files, DOS editor can work on around 66, 257 lines and up to 5 MB file size. It has features like a customizable color theme, it can open up to 9 files at a time, it can open files in binary mode.</a:t>
            </a:r>
          </a:p>
          <a:p>
            <a:r>
              <a:rPr lang="en-US" dirty="0"/>
              <a:t/>
            </a:r>
            <a:br>
              <a:rPr lang="en-US" dirty="0"/>
            </a:b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2237109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MS-DOS </a:t>
            </a:r>
            <a:r>
              <a:rPr lang="en-IN" b="1" dirty="0" smtClean="0">
                <a:latin typeface="Times New Roman" pitchFamily="18" charset="0"/>
                <a:cs typeface="Times New Roman" pitchFamily="18" charset="0"/>
              </a:rPr>
              <a:t>Editor- Features</a:t>
            </a:r>
            <a:endParaRPr lang="en-IN" dirty="0"/>
          </a:p>
        </p:txBody>
      </p:sp>
      <p:sp>
        <p:nvSpPr>
          <p:cNvPr id="3" name="Content Placeholder 2"/>
          <p:cNvSpPr>
            <a:spLocks noGrp="1"/>
          </p:cNvSpPr>
          <p:nvPr>
            <p:ph idx="1"/>
          </p:nvPr>
        </p:nvSpPr>
        <p:spPr/>
        <p:txBody>
          <a:bodyPr>
            <a:normAutofit fontScale="92500" lnSpcReduction="20000"/>
          </a:bodyPr>
          <a:lstStyle/>
          <a:p>
            <a:r>
              <a:rPr lang="en-US" i="1" dirty="0"/>
              <a:t>MS-DOS Editor</a:t>
            </a:r>
            <a:r>
              <a:rPr lang="en-US" dirty="0"/>
              <a:t> uses a text user interface and its color scheme can be adjusted. </a:t>
            </a:r>
            <a:endParaRPr lang="en-US" dirty="0" smtClean="0"/>
          </a:p>
          <a:p>
            <a:r>
              <a:rPr lang="en-US" dirty="0" smtClean="0"/>
              <a:t>It </a:t>
            </a:r>
            <a:r>
              <a:rPr lang="en-US" dirty="0"/>
              <a:t>has a multiple-document interface in which its version 2.0 (as included in DOS 7 or Windows 9x) can open up to 9 files at a time while earlier versions (included in DOS 5 and 6) are limited to only one file. </a:t>
            </a:r>
            <a:endParaRPr lang="en-US" dirty="0" smtClean="0"/>
          </a:p>
          <a:p>
            <a:r>
              <a:rPr lang="en-US" dirty="0" smtClean="0"/>
              <a:t>The </a:t>
            </a:r>
            <a:r>
              <a:rPr lang="en-US" dirty="0"/>
              <a:t>screen can be split vertically into two panes which can be used to view two files simultaneously or different parts of the same file. </a:t>
            </a:r>
            <a:endParaRPr lang="en-US" dirty="0" smtClean="0"/>
          </a:p>
          <a:p>
            <a:r>
              <a:rPr lang="en-US" dirty="0" smtClean="0"/>
              <a:t>It </a:t>
            </a:r>
            <a:r>
              <a:rPr lang="en-US" dirty="0"/>
              <a:t>can also open files in </a:t>
            </a:r>
            <a:r>
              <a:rPr lang="en-US" i="1" dirty="0"/>
              <a:t>binary mode</a:t>
            </a:r>
            <a:r>
              <a:rPr lang="en-US" dirty="0"/>
              <a:t>, where a fixed number of characters are displayed per line, with newlines treated like any other character. This mode shows characters as hexadecimal characters (0-9 and A-F). </a:t>
            </a:r>
            <a:endParaRPr lang="en-US" dirty="0" smtClean="0"/>
          </a:p>
          <a:p>
            <a:r>
              <a:rPr lang="en-US" dirty="0" smtClean="0"/>
              <a:t>Editor </a:t>
            </a:r>
            <a:r>
              <a:rPr lang="en-US" dirty="0"/>
              <a:t>converts Unix newlines to DOS newlines and has mouse support. Some of these features were added only in version 2.0.</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65576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Vi Editor</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fontAlgn="base"/>
            <a:r>
              <a:rPr lang="en-US" dirty="0"/>
              <a:t>VI editor</a:t>
            </a:r>
            <a:r>
              <a:rPr lang="en-US" b="1" dirty="0"/>
              <a:t> </a:t>
            </a:r>
            <a:r>
              <a:rPr lang="en-US" dirty="0"/>
              <a:t>: The vi editor (short name for the visual editor) is a screen editor which is available in UNIX OS. </a:t>
            </a:r>
          </a:p>
          <a:p>
            <a:pPr fontAlgn="base"/>
            <a:r>
              <a:rPr lang="en-US" dirty="0"/>
              <a:t>Vi has no menus instead it uses a combination of keystrokes to accomplish tasks. </a:t>
            </a:r>
          </a:p>
          <a:p>
            <a:pPr fontAlgn="base"/>
            <a:r>
              <a:rPr lang="en-US" dirty="0"/>
              <a:t>Vi editor is usually available in all versions of UNIX OS, its implementation is very easy, it requires only a few resources and it is more user-friendly</a:t>
            </a:r>
            <a:r>
              <a:rPr lang="en-US" dirty="0" smtClean="0"/>
              <a:t>.</a:t>
            </a:r>
          </a:p>
          <a:p>
            <a:r>
              <a:rPr lang="en-US" dirty="0"/>
              <a:t>Following is an example to create a new file </a:t>
            </a:r>
            <a:r>
              <a:rPr lang="en-US" b="1" dirty="0" err="1"/>
              <a:t>testfile</a:t>
            </a:r>
            <a:r>
              <a:rPr lang="en-US" dirty="0"/>
              <a:t> </a:t>
            </a:r>
            <a:r>
              <a:rPr lang="en-US" dirty="0" smtClean="0"/>
              <a:t> if </a:t>
            </a:r>
            <a:r>
              <a:rPr lang="en-US" dirty="0"/>
              <a:t>it already does not exist in the current working directory −</a:t>
            </a:r>
          </a:p>
          <a:p>
            <a:r>
              <a:rPr lang="en-US" b="1" dirty="0"/>
              <a:t>$vi </a:t>
            </a:r>
            <a:r>
              <a:rPr lang="en-US" b="1" dirty="0" err="1" smtClean="0"/>
              <a:t>testfile</a:t>
            </a:r>
            <a:endParaRPr lang="en-US" b="1" dirty="0" smtClean="0"/>
          </a:p>
          <a:p>
            <a:endParaRPr lang="en-US" b="1" dirty="0"/>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168505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Vi </a:t>
            </a:r>
            <a:r>
              <a:rPr lang="en-IN" b="1" dirty="0" smtClean="0">
                <a:latin typeface="Times New Roman" pitchFamily="18" charset="0"/>
                <a:cs typeface="Times New Roman" pitchFamily="18" charset="0"/>
              </a:rPr>
              <a:t>Editor- Modes</a:t>
            </a:r>
            <a:endParaRPr lang="en-IN" dirty="0"/>
          </a:p>
        </p:txBody>
      </p:sp>
      <p:sp>
        <p:nvSpPr>
          <p:cNvPr id="3" name="Content Placeholder 2"/>
          <p:cNvSpPr>
            <a:spLocks noGrp="1"/>
          </p:cNvSpPr>
          <p:nvPr>
            <p:ph idx="1"/>
          </p:nvPr>
        </p:nvSpPr>
        <p:spPr/>
        <p:txBody>
          <a:bodyPr>
            <a:normAutofit/>
          </a:bodyPr>
          <a:lstStyle/>
          <a:p>
            <a:r>
              <a:rPr lang="en-US" dirty="0" smtClean="0"/>
              <a:t>While </a:t>
            </a:r>
            <a:r>
              <a:rPr lang="en-US" dirty="0"/>
              <a:t>working with the vi editor, we usually come across the following two modes −</a:t>
            </a:r>
          </a:p>
          <a:p>
            <a:r>
              <a:rPr lang="en-US" b="1" dirty="0"/>
              <a:t>Command mode</a:t>
            </a:r>
            <a:r>
              <a:rPr lang="en-US" dirty="0"/>
              <a:t> − This mode enables you to perform administrative tasks such as saving the files, executing the commands, moving the cursor, cutting (yanking) and pasting the lines or words, as well as finding and replacing. In this mode, whatever you type is interpreted as a command.</a:t>
            </a:r>
          </a:p>
          <a:p>
            <a:r>
              <a:rPr lang="en-US" b="1" dirty="0"/>
              <a:t>Insert mode</a:t>
            </a:r>
            <a:r>
              <a:rPr lang="en-US" dirty="0"/>
              <a:t> − This mode enables you to insert text into the file. Everything that's typed in this mode is interpreted as input and placed in the file.</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224372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Vi Editor</a:t>
            </a:r>
            <a:endParaRPr lang="en-IN" dirty="0"/>
          </a:p>
        </p:txBody>
      </p:sp>
      <p:sp>
        <p:nvSpPr>
          <p:cNvPr id="3" name="Content Placeholder 2"/>
          <p:cNvSpPr>
            <a:spLocks noGrp="1"/>
          </p:cNvSpPr>
          <p:nvPr>
            <p:ph idx="1"/>
          </p:nvPr>
        </p:nvSpPr>
        <p:spPr/>
        <p:txBody>
          <a:bodyPr/>
          <a:lstStyle/>
          <a:p>
            <a:r>
              <a:rPr lang="en-US" dirty="0"/>
              <a:t>Getting Out of vi</a:t>
            </a:r>
          </a:p>
          <a:p>
            <a:r>
              <a:rPr lang="en-US" dirty="0"/>
              <a:t>The command to quit out of vi is </a:t>
            </a:r>
            <a:r>
              <a:rPr lang="en-US" b="1" dirty="0"/>
              <a:t>:q</a:t>
            </a:r>
            <a:r>
              <a:rPr lang="en-US" dirty="0"/>
              <a:t>. Once in the command mode, type colon, and 'q', followed by return. If your file has been modified in any way, the editor will warn you of this, and not let you quit. To ignore this message, the command to quit out of vi without saving is </a:t>
            </a:r>
            <a:r>
              <a:rPr lang="en-US" b="1" dirty="0"/>
              <a:t>:q!</a:t>
            </a:r>
            <a:r>
              <a:rPr lang="en-US" dirty="0"/>
              <a:t>. This lets you exit vi without saving any of the changes.</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394369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Online Editors</a:t>
            </a:r>
            <a:endParaRPr lang="en-IN" b="1" dirty="0"/>
          </a:p>
        </p:txBody>
      </p:sp>
      <p:sp>
        <p:nvSpPr>
          <p:cNvPr id="3" name="Content Placeholder 2"/>
          <p:cNvSpPr>
            <a:spLocks noGrp="1"/>
          </p:cNvSpPr>
          <p:nvPr>
            <p:ph idx="1"/>
          </p:nvPr>
        </p:nvSpPr>
        <p:spPr/>
        <p:txBody>
          <a:bodyPr>
            <a:normAutofit fontScale="92500" lnSpcReduction="10000"/>
          </a:bodyPr>
          <a:lstStyle/>
          <a:p>
            <a:pPr fontAlgn="base"/>
            <a:r>
              <a:rPr lang="en-US" b="1" dirty="0"/>
              <a:t>Online Editors</a:t>
            </a:r>
            <a:r>
              <a:rPr lang="en-US" dirty="0"/>
              <a:t>: Online text editors is an interface for editing the texts within a web browser. </a:t>
            </a:r>
            <a:endParaRPr lang="en-US" b="1" dirty="0"/>
          </a:p>
          <a:p>
            <a:pPr fontAlgn="base"/>
            <a:r>
              <a:rPr lang="en-US" dirty="0"/>
              <a:t>It aims to reduce the efforts made by the user by directly editing and updating into a valid HTML markup language. </a:t>
            </a:r>
          </a:p>
          <a:p>
            <a:pPr fontAlgn="base"/>
            <a:r>
              <a:rPr lang="en-US" dirty="0"/>
              <a:t>Internet Explorer added first the feature of “design mode”. The design mode allows the user to edit their document and it also allows the use of the cursor to do the editing.</a:t>
            </a:r>
          </a:p>
          <a:p>
            <a:r>
              <a:rPr lang="en-US" dirty="0"/>
              <a:t/>
            </a:r>
            <a:br>
              <a:rPr lang="en-US" dirty="0"/>
            </a:br>
            <a:r>
              <a:rPr lang="en-US" dirty="0"/>
              <a:t>Ex : </a:t>
            </a:r>
            <a:r>
              <a:rPr lang="en-US" dirty="0" err="1"/>
              <a:t>CKEditor</a:t>
            </a:r>
            <a:r>
              <a:rPr lang="en-US" dirty="0"/>
              <a:t>, </a:t>
            </a:r>
            <a:r>
              <a:rPr lang="en-US" dirty="0" err="1"/>
              <a:t>SnapEditor</a:t>
            </a:r>
            <a:r>
              <a:rPr lang="en-US" dirty="0"/>
              <a:t>, </a:t>
            </a:r>
            <a:r>
              <a:rPr lang="en-US" dirty="0" err="1"/>
              <a:t>designmode</a:t>
            </a:r>
            <a:r>
              <a:rPr lang="en-US" dirty="0"/>
              <a:t> by Internet Explorer.</a:t>
            </a:r>
          </a:p>
          <a:p>
            <a:r>
              <a:rPr lang="en-US" dirty="0"/>
              <a:t/>
            </a:r>
            <a:br>
              <a:rPr lang="en-US" dirty="0"/>
            </a:b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702369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Case Study-MS-Word</a:t>
            </a:r>
            <a:endParaRPr lang="en-IN" b="1" dirty="0"/>
          </a:p>
        </p:txBody>
      </p:sp>
      <p:sp>
        <p:nvSpPr>
          <p:cNvPr id="3" name="Content Placeholder 2"/>
          <p:cNvSpPr>
            <a:spLocks noGrp="1"/>
          </p:cNvSpPr>
          <p:nvPr>
            <p:ph idx="1"/>
          </p:nvPr>
        </p:nvSpPr>
        <p:spPr/>
        <p:txBody>
          <a:bodyPr>
            <a:normAutofit/>
          </a:bodyPr>
          <a:lstStyle/>
          <a:p>
            <a:r>
              <a:rPr lang="en-US" dirty="0"/>
              <a:t>Word processing is the use of computer software to enter and edit text</a:t>
            </a:r>
            <a:r>
              <a:rPr lang="en-US" dirty="0" smtClean="0"/>
              <a:t>.</a:t>
            </a:r>
          </a:p>
          <a:p>
            <a:r>
              <a:rPr lang="en-US" dirty="0" smtClean="0"/>
              <a:t>You </a:t>
            </a:r>
            <a:r>
              <a:rPr lang="en-US" dirty="0"/>
              <a:t>can create and edit documents such as letters and reports</a:t>
            </a:r>
            <a:r>
              <a:rPr lang="en-US" dirty="0" smtClean="0"/>
              <a:t>.</a:t>
            </a:r>
          </a:p>
          <a:p>
            <a:r>
              <a:rPr lang="en-US" dirty="0" smtClean="0"/>
              <a:t>Microsoft </a:t>
            </a:r>
            <a:r>
              <a:rPr lang="en-US" dirty="0"/>
              <a:t>Word is a user-friendly software that enables the user to enter and edit text, It can be used for something as simple as a letter or complex as </a:t>
            </a:r>
            <a:r>
              <a:rPr lang="en-US" dirty="0" smtClean="0"/>
              <a:t>a newsletter.</a:t>
            </a:r>
          </a:p>
          <a:p>
            <a:r>
              <a:rPr lang="en-US" b="1" dirty="0"/>
              <a:t>Identifying Parts of the Opening Screen</a:t>
            </a:r>
            <a:r>
              <a:rPr lang="en-US" dirty="0"/>
              <a:t/>
            </a:r>
            <a:br>
              <a:rPr lang="en-US" dirty="0"/>
            </a:br>
            <a:r>
              <a:rPr lang="en-US" dirty="0"/>
              <a:t>Standard </a:t>
            </a:r>
            <a:r>
              <a:rPr lang="en-US" dirty="0" smtClean="0"/>
              <a:t>toolbar            Insertion point            View </a:t>
            </a:r>
            <a:r>
              <a:rPr lang="en-US" dirty="0"/>
              <a:t>buttons</a:t>
            </a:r>
            <a:endParaRPr lang="en-US" dirty="0" smtClean="0"/>
          </a:p>
          <a:p>
            <a:r>
              <a:rPr lang="en-US" dirty="0" smtClean="0"/>
              <a:t>Formatting toolbar         Ruler                  Insertion                 Task pane</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6185180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1794</TotalTime>
  <Words>280</Words>
  <Application>Microsoft Office PowerPoint</Application>
  <PresentationFormat>Custom</PresentationFormat>
  <Paragraphs>81</Paragraphs>
  <Slides>13</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16" baseType="lpstr">
      <vt:lpstr>1_Office Theme</vt:lpstr>
      <vt:lpstr>Contents Slide Master</vt:lpstr>
      <vt:lpstr>CorelDRAW</vt:lpstr>
      <vt:lpstr>PowerPoint Presentation</vt:lpstr>
      <vt:lpstr>Chapter-3.2 Editors</vt:lpstr>
      <vt:lpstr>MS-DOS Editor</vt:lpstr>
      <vt:lpstr>MS-DOS Editor- Features</vt:lpstr>
      <vt:lpstr>Vi Editor</vt:lpstr>
      <vt:lpstr>Vi Editor- Modes</vt:lpstr>
      <vt:lpstr>Vi Editor</vt:lpstr>
      <vt:lpstr>Online Editors</vt:lpstr>
      <vt:lpstr>Case Study-MS-Word</vt:lpstr>
      <vt:lpstr>Case Study-MS-Word</vt:lpstr>
      <vt:lpstr>Case Study-MS-Word</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WELCOME</cp:lastModifiedBy>
  <cp:revision>238</cp:revision>
  <dcterms:created xsi:type="dcterms:W3CDTF">2019-01-09T10:33:58Z</dcterms:created>
  <dcterms:modified xsi:type="dcterms:W3CDTF">2022-10-28T17:48:43Z</dcterms:modified>
</cp:coreProperties>
</file>