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6"/>
  </p:notesMasterIdLst>
  <p:handoutMasterIdLst>
    <p:handoutMasterId r:id="rId17"/>
  </p:handoutMasterIdLst>
  <p:sldIdLst>
    <p:sldId id="277" r:id="rId3"/>
    <p:sldId id="280" r:id="rId4"/>
    <p:sldId id="327" r:id="rId5"/>
    <p:sldId id="335" r:id="rId6"/>
    <p:sldId id="334" r:id="rId7"/>
    <p:sldId id="333" r:id="rId8"/>
    <p:sldId id="332" r:id="rId9"/>
    <p:sldId id="331" r:id="rId10"/>
    <p:sldId id="336" r:id="rId11"/>
    <p:sldId id="330" r:id="rId12"/>
    <p:sldId id="329" r:id="rId13"/>
    <p:sldId id="326"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5" autoAdjust="0"/>
    <p:restoredTop sz="94660"/>
  </p:normalViewPr>
  <p:slideViewPr>
    <p:cSldViewPr snapToGrid="0">
      <p:cViewPr varScale="1">
        <p:scale>
          <a:sx n="66" d="100"/>
          <a:sy n="66" d="100"/>
        </p:scale>
        <p:origin x="592" y="44"/>
      </p:cViewPr>
      <p:guideLst>
        <p:guide orient="horz" pos="2160"/>
        <p:guide pos="3840"/>
      </p:guideLst>
    </p:cSldViewPr>
  </p:slideViewPr>
  <p:notesTextViewPr>
    <p:cViewPr>
      <p:scale>
        <a:sx n="1" d="1"/>
        <a:sy n="1" d="1"/>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732FBC-CC67-4B17-8935-02F23E3364A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60732FBC-CC67-4B17-8935-02F23E3364A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computernotes.com/fundamental/disk-operating-system/what-is-booting-type-of-booting" TargetMode="External"/><Relationship Id="rId2" Type="http://schemas.openxmlformats.org/officeDocument/2006/relationships/hyperlink" Target="https://openbookproject.net/courses/intro2ict/hardware/booting.html" TargetMode="External"/><Relationship Id="rId1" Type="http://schemas.openxmlformats.org/officeDocument/2006/relationships/slideLayout" Target="../slideLayouts/slideLayout2.xml"/><Relationship Id="rId4" Type="http://schemas.openxmlformats.org/officeDocument/2006/relationships/hyperlink" Target="https://doubtnut.com/pcmb-questions/what-is-booting-what-are-the-types-of-booting--51323"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689304721"/>
              </p:ext>
            </p:extLst>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8231" name="CorelDRAW" r:id="rId3" imgW="2169000" imgH="2169360" progId="">
                  <p:embed/>
                </p:oleObj>
              </mc:Choice>
              <mc:Fallback>
                <p:oleObj name="CorelDRAW" r:id="rId3" imgW="2169000" imgH="2169360" progId="">
                  <p:embed/>
                  <p:pic>
                    <p:nvPicPr>
                      <p:cNvPr id="0" name="Picture 39"/>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26" name="TextBox 25"/>
          <p:cNvSpPr txBox="1">
            <a:spLocks noChangeArrowheads="1"/>
          </p:cNvSpPr>
          <p:nvPr/>
        </p:nvSpPr>
        <p:spPr bwMode="auto">
          <a:xfrm>
            <a:off x="2127857" y="2051945"/>
            <a:ext cx="9063318" cy="5475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System Programming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Code: CST-315</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Raleway ExtraBold" pitchFamily="34" charset="-52"/>
            </a:endParaRPr>
          </a:p>
        </p:txBody>
      </p:sp>
      <p:sp>
        <p:nvSpPr>
          <p:cNvPr id="16" name="Rectangle 15"/>
          <p:cNvSpPr/>
          <p:nvPr/>
        </p:nvSpPr>
        <p:spPr>
          <a:xfrm>
            <a:off x="8513890" y="242054"/>
            <a:ext cx="3302379" cy="369332"/>
          </a:xfrm>
          <a:prstGeom prst="rect">
            <a:avLst/>
          </a:prstGeom>
        </p:spPr>
        <p:txBody>
          <a:bodyPr wrap="none">
            <a:spAutoFit/>
          </a:bodyPr>
          <a:lstStyle/>
          <a:p>
            <a:r>
              <a:rPr lang="en-US" dirty="0"/>
              <a:t>Department of Computer Science</a:t>
            </a:r>
          </a:p>
        </p:txBody>
      </p:sp>
      <p:sp>
        <p:nvSpPr>
          <p:cNvPr id="18" name="Slide Number Placeholder 17"/>
          <p:cNvSpPr>
            <a:spLocks noGrp="1"/>
          </p:cNvSpPr>
          <p:nvPr>
            <p:ph type="sldNum" sz="quarter" idx="12"/>
          </p:nvPr>
        </p:nvSpPr>
        <p:spPr/>
        <p:txBody>
          <a:bodyPr/>
          <a:lstStyle/>
          <a:p>
            <a:fld id="{BDCDBBEF-AA6C-4BA6-85B2-A17D7F280E38}" type="slidenum">
              <a:rPr lang="en-US" smtClean="0"/>
              <a:pPr/>
              <a:t>1</a:t>
            </a:fld>
            <a:endParaRPr lang="en-US"/>
          </a:p>
        </p:txBody>
      </p:sp>
      <p:sp>
        <p:nvSpPr>
          <p:cNvPr id="17" name="Rectangle 16"/>
          <p:cNvSpPr/>
          <p:nvPr/>
        </p:nvSpPr>
        <p:spPr>
          <a:xfrm>
            <a:off x="678043" y="6120884"/>
            <a:ext cx="3627257" cy="369332"/>
          </a:xfrm>
          <a:prstGeom prst="rect">
            <a:avLst/>
          </a:prstGeom>
        </p:spPr>
        <p:txBody>
          <a:bodyPr wrap="square">
            <a:spAutoFit/>
          </a:bodyPr>
          <a:lstStyle/>
          <a:p>
            <a:r>
              <a:rPr lang="en-US" b="1" dirty="0"/>
              <a:t>Operating System</a:t>
            </a:r>
            <a:endParaRPr lang="en-US"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Booting </a:t>
            </a:r>
            <a:endParaRPr lang="en-US" dirty="0"/>
          </a:p>
        </p:txBody>
      </p:sp>
      <p:sp>
        <p:nvSpPr>
          <p:cNvPr id="3" name="Content Placeholder 2"/>
          <p:cNvSpPr>
            <a:spLocks noGrp="1"/>
          </p:cNvSpPr>
          <p:nvPr>
            <p:ph idx="1"/>
          </p:nvPr>
        </p:nvSpPr>
        <p:spPr/>
        <p:txBody>
          <a:bodyPr/>
          <a:lstStyle/>
          <a:p>
            <a:pPr algn="just"/>
            <a:endParaRPr lang="en-US" dirty="0"/>
          </a:p>
          <a:p>
            <a:pPr algn="just"/>
            <a:r>
              <a:rPr lang="en-US" dirty="0"/>
              <a:t>Warm Booting: when the System Starts from the Starting or from initial State Means when we Starts our System this is called as warm Booting. </a:t>
            </a:r>
          </a:p>
          <a:p>
            <a:pPr algn="just"/>
            <a:r>
              <a:rPr lang="en-US" dirty="0"/>
              <a:t>In the Warm Booting the System will be Started from its beginning State means first of all, the user will press the Power Button, then this will read all the instructions from the ROM and the Operating System will be Automatically gets loaded into the System.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Booting </a:t>
            </a:r>
            <a:endParaRPr lang="en-US" dirty="0"/>
          </a:p>
        </p:txBody>
      </p:sp>
      <p:sp>
        <p:nvSpPr>
          <p:cNvPr id="3" name="Content Placeholder 2"/>
          <p:cNvSpPr>
            <a:spLocks noGrp="1"/>
          </p:cNvSpPr>
          <p:nvPr>
            <p:ph idx="1"/>
          </p:nvPr>
        </p:nvSpPr>
        <p:spPr/>
        <p:txBody>
          <a:bodyPr/>
          <a:lstStyle/>
          <a:p>
            <a:pPr algn="just"/>
            <a:r>
              <a:rPr lang="en-US" dirty="0"/>
              <a:t>Cold Booting: The Cold Booting is that in which System Automatically Starts when we are Running the System.</a:t>
            </a:r>
          </a:p>
          <a:p>
            <a:pPr algn="just"/>
            <a:endParaRPr lang="en-US" dirty="0"/>
          </a:p>
          <a:p>
            <a:pPr algn="just"/>
            <a:r>
              <a:rPr lang="en-US" dirty="0"/>
              <a:t>For Example due to Light Fluctuation the system will Automatically Restarts So that in this Chances Damaging of system are More.</a:t>
            </a:r>
          </a:p>
          <a:p>
            <a:pPr algn="just"/>
            <a:endParaRPr lang="en-US" dirty="0"/>
          </a:p>
          <a:p>
            <a:pPr algn="just"/>
            <a:r>
              <a:rPr lang="en-US" dirty="0"/>
              <a:t>The System will no be start from its initial State So May Some Files will b Damaged because they are not Properly Stored into the System.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dirty="0">
              <a:hlinkClick r:id="rId2"/>
            </a:endParaRPr>
          </a:p>
          <a:p>
            <a:r>
              <a:rPr lang="en-US" dirty="0">
                <a:hlinkClick r:id="rId2"/>
              </a:rPr>
              <a:t>https://openbookproject.net/courses/intro2ict/hardware/booting.html</a:t>
            </a:r>
            <a:endParaRPr lang="en-US" dirty="0"/>
          </a:p>
          <a:p>
            <a:endParaRPr lang="en-US" dirty="0"/>
          </a:p>
          <a:p>
            <a:r>
              <a:rPr lang="en-US" dirty="0">
                <a:hlinkClick r:id="rId3"/>
              </a:rPr>
              <a:t>https://ecomputernotes.com/fundamental/disk-operating-system/what-is-booting-type-of-booting</a:t>
            </a:r>
            <a:endParaRPr lang="en-US" dirty="0"/>
          </a:p>
          <a:p>
            <a:endParaRPr lang="en-US" dirty="0"/>
          </a:p>
          <a:p>
            <a:r>
              <a:rPr lang="en-US" dirty="0">
                <a:hlinkClick r:id="rId4"/>
              </a:rPr>
              <a:t>https://doubtnut.com/pcmb-questions/what-is-booting-what-are-the-types-of-booting--51323</a:t>
            </a:r>
            <a:endParaRPr lang="en-US" dirty="0"/>
          </a:p>
          <a:p>
            <a:endParaRPr lang="en-US" dirty="0"/>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References</a:t>
            </a:r>
            <a:br>
              <a:rPr lang="en-US"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8391970" y="0"/>
            <a:ext cx="3302379" cy="369332"/>
          </a:xfrm>
          <a:prstGeom prst="rect">
            <a:avLst/>
          </a:prstGeom>
        </p:spPr>
        <p:txBody>
          <a:bodyPr wrap="none">
            <a:spAutoFit/>
          </a:bodyPr>
          <a:lstStyle/>
          <a:p>
            <a:r>
              <a:rPr lang="en-US" dirty="0"/>
              <a:t>Department of computer Science</a:t>
            </a:r>
          </a:p>
        </p:txBody>
      </p:sp>
      <p:sp>
        <p:nvSpPr>
          <p:cNvPr id="7" name="Slide Number Placeholder 6"/>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9234"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dirty="0">
                <a:latin typeface="Times New Roman" pitchFamily="18" charset="0"/>
                <a:cs typeface="Times New Roman" pitchFamily="18" charset="0"/>
              </a:rPr>
              <a:t>Chapter-3.2</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Operating System</a:t>
            </a: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itchFamily="18" charset="0"/>
                <a:cs typeface="Times New Roman" pitchFamily="18" charset="0"/>
              </a:rPr>
              <a:t>Introduction to Booting</a:t>
            </a:r>
          </a:p>
          <a:p>
            <a:pPr>
              <a:lnSpc>
                <a:spcPct val="150000"/>
              </a:lnSpc>
            </a:pPr>
            <a:r>
              <a:rPr lang="en-US" sz="2400" dirty="0">
                <a:latin typeface="Times New Roman" pitchFamily="18" charset="0"/>
                <a:cs typeface="Times New Roman" pitchFamily="18" charset="0"/>
              </a:rPr>
              <a:t>Dual Booting</a:t>
            </a:r>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07720" y="39084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44370" y="0"/>
            <a:ext cx="3302379" cy="369332"/>
          </a:xfrm>
          <a:prstGeom prst="rect">
            <a:avLst/>
          </a:prstGeom>
        </p:spPr>
        <p:txBody>
          <a:bodyPr wrap="none">
            <a:spAutoFit/>
          </a:bodyPr>
          <a:lstStyle/>
          <a:p>
            <a:r>
              <a:rPr lang="en-US" dirty="0"/>
              <a:t>Department of computer Science</a:t>
            </a:r>
          </a:p>
        </p:txBody>
      </p:sp>
      <p:sp>
        <p:nvSpPr>
          <p:cNvPr id="7" name="Slide Number Placeholder 6"/>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823702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lstStyle/>
          <a:p>
            <a:pPr algn="just"/>
            <a:endParaRPr lang="en-US" dirty="0"/>
          </a:p>
          <a:p>
            <a:pPr algn="just"/>
            <a:r>
              <a:rPr lang="en-US" dirty="0"/>
              <a:t> When we start our Computer then there is an operation which is performed automatically by the Computer which is also called as Booting.</a:t>
            </a:r>
          </a:p>
          <a:p>
            <a:pPr algn="just"/>
            <a:r>
              <a:rPr lang="en-US" dirty="0"/>
              <a:t> In the Booting, System will check all the hardware’s and Software’s those are installed or Attached with the System and this will also load all the Files those are needed for running a system.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normAutofit lnSpcReduction="10000"/>
          </a:bodyPr>
          <a:lstStyle/>
          <a:p>
            <a:pPr algn="just"/>
            <a:endParaRPr lang="en-US" dirty="0"/>
          </a:p>
          <a:p>
            <a:pPr algn="just"/>
            <a:r>
              <a:rPr lang="en-US" dirty="0"/>
              <a:t> In the Booting Process all the Files those are Stored into the ROM Chip will also be Loaded for Running the System.</a:t>
            </a:r>
          </a:p>
          <a:p>
            <a:pPr algn="just"/>
            <a:r>
              <a:rPr lang="en-US" dirty="0"/>
              <a:t> In the Booting Process the System will read all the information from the Files those are Stored into the ROM Chip and the ROM chip will read all the instructions those are Stored into these Files.</a:t>
            </a:r>
          </a:p>
          <a:p>
            <a:pPr algn="just"/>
            <a:r>
              <a:rPr lang="en-US" dirty="0"/>
              <a:t> After the Booting of the System this will automatically display all the information on the System. </a:t>
            </a:r>
          </a:p>
          <a:p>
            <a:pPr algn="just"/>
            <a:r>
              <a:rPr lang="en-US" dirty="0"/>
              <a:t>The Instructions those are necessary to Start the System will be read at the Time of Booting.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lstStyle/>
          <a:p>
            <a:pPr algn="just"/>
            <a:endParaRPr lang="en-US" dirty="0"/>
          </a:p>
          <a:p>
            <a:pPr algn="just"/>
            <a:r>
              <a:rPr lang="en-US" dirty="0"/>
              <a:t> After an operating system is generated, it must be available for the use by the hardware. </a:t>
            </a:r>
          </a:p>
          <a:p>
            <a:pPr algn="just"/>
            <a:r>
              <a:rPr lang="en-US" dirty="0"/>
              <a:t>But how the hardware know where the kernel is, or how to load that kernel? </a:t>
            </a:r>
          </a:p>
          <a:p>
            <a:pPr algn="just"/>
            <a:r>
              <a:rPr lang="en-US" dirty="0"/>
              <a:t>The procedure of starting a computer by loading the kernel is known as Booting the system. </a:t>
            </a:r>
          </a:p>
          <a:p>
            <a:pPr algn="just"/>
            <a:r>
              <a:rPr lang="en-US" dirty="0"/>
              <a:t>Hence it needs a special program, stored in ROM to do this job known as the Bootstrap loader.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lstStyle/>
          <a:p>
            <a:pPr algn="just"/>
            <a:endParaRPr lang="en-US" dirty="0"/>
          </a:p>
          <a:p>
            <a:pPr algn="just"/>
            <a:r>
              <a:rPr lang="en-US" dirty="0"/>
              <a:t> Booting is a startup sequence that starts the operating system of a computer when it is turned on. </a:t>
            </a:r>
          </a:p>
          <a:p>
            <a:pPr algn="just"/>
            <a:r>
              <a:rPr lang="en-US" dirty="0"/>
              <a:t>A boot sequence is the initial set of operations that the computer performs when it is switched on. </a:t>
            </a:r>
          </a:p>
          <a:p>
            <a:pPr algn="just"/>
            <a:r>
              <a:rPr lang="en-US" dirty="0"/>
              <a:t>Every computer has a boot sequence. Bootstrap loader locates the kernel, loads it into main memory and starts its execution. </a:t>
            </a:r>
          </a:p>
          <a:p>
            <a:pPr algn="just"/>
            <a:r>
              <a:rPr lang="en-US" dirty="0"/>
              <a:t>In some systems, a simple bootstrap loader fetches a more complex boot program from disk, which in turn loads the kernel.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Booting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6322" name="Picture 2"/>
          <p:cNvPicPr>
            <a:picLocks noChangeAspect="1" noChangeArrowheads="1"/>
          </p:cNvPicPr>
          <p:nvPr/>
        </p:nvPicPr>
        <p:blipFill>
          <a:blip r:embed="rId2"/>
          <a:srcRect/>
          <a:stretch>
            <a:fillRect/>
          </a:stretch>
        </p:blipFill>
        <p:spPr bwMode="auto">
          <a:xfrm>
            <a:off x="2933700" y="1681163"/>
            <a:ext cx="6540362" cy="439578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Dual Booting </a:t>
            </a:r>
            <a:endParaRPr lang="en-US" dirty="0"/>
          </a:p>
        </p:txBody>
      </p:sp>
      <p:sp>
        <p:nvSpPr>
          <p:cNvPr id="3" name="Content Placeholder 2"/>
          <p:cNvSpPr>
            <a:spLocks noGrp="1"/>
          </p:cNvSpPr>
          <p:nvPr>
            <p:ph idx="1"/>
          </p:nvPr>
        </p:nvSpPr>
        <p:spPr/>
        <p:txBody>
          <a:bodyPr/>
          <a:lstStyle/>
          <a:p>
            <a:pPr algn="just"/>
            <a:endParaRPr lang="en-US" dirty="0"/>
          </a:p>
          <a:p>
            <a:pPr algn="just"/>
            <a:r>
              <a:rPr lang="en-US" dirty="0"/>
              <a:t>When two operating system are installed on the computer system then it is called dual booting. </a:t>
            </a:r>
          </a:p>
          <a:p>
            <a:pPr algn="just"/>
            <a:r>
              <a:rPr lang="en-US" dirty="0"/>
              <a:t>In fact multiple operating systems can be installed on such a system. </a:t>
            </a:r>
          </a:p>
          <a:p>
            <a:pPr algn="just"/>
            <a:r>
              <a:rPr lang="en-US" dirty="0"/>
              <a:t>But how system knows which operating system is to boot? </a:t>
            </a:r>
          </a:p>
          <a:p>
            <a:pPr algn="just"/>
            <a:r>
              <a:rPr lang="en-US" dirty="0"/>
              <a:t>A boot loader that understand multiple file systems and multiple operating system can occupy the boot space.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Dual Booting </a:t>
            </a:r>
            <a:endParaRPr lang="en-US" dirty="0"/>
          </a:p>
        </p:txBody>
      </p:sp>
      <p:sp>
        <p:nvSpPr>
          <p:cNvPr id="3" name="Content Placeholder 2"/>
          <p:cNvSpPr>
            <a:spLocks noGrp="1"/>
          </p:cNvSpPr>
          <p:nvPr>
            <p:ph idx="1"/>
          </p:nvPr>
        </p:nvSpPr>
        <p:spPr/>
        <p:txBody>
          <a:bodyPr/>
          <a:lstStyle/>
          <a:p>
            <a:pPr algn="just"/>
            <a:endParaRPr lang="en-US" dirty="0"/>
          </a:p>
          <a:p>
            <a:pPr algn="just"/>
            <a:r>
              <a:rPr lang="en-US" dirty="0"/>
              <a:t>Once loaded, it can boot one of the operating systems available on the disk. </a:t>
            </a:r>
          </a:p>
          <a:p>
            <a:pPr algn="just"/>
            <a:r>
              <a:rPr lang="en-US" dirty="0"/>
              <a:t>The disk can have multiple partitions, each containing a different type of operating system. </a:t>
            </a:r>
          </a:p>
          <a:p>
            <a:pPr algn="just"/>
            <a:r>
              <a:rPr lang="en-US" dirty="0"/>
              <a:t>When a computer system turn on, a boot manager program displays a menu, allowing user to choose the operating system to use.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1680</TotalTime>
  <Words>704</Words>
  <Application>Microsoft Office PowerPoint</Application>
  <PresentationFormat>Widescreen</PresentationFormat>
  <Paragraphs>85</Paragraphs>
  <Slides>13</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3" baseType="lpstr">
      <vt:lpstr>Arial</vt:lpstr>
      <vt:lpstr>Arial Black</vt:lpstr>
      <vt:lpstr>Calibri</vt:lpstr>
      <vt:lpstr>Calibri Light</vt:lpstr>
      <vt:lpstr>Casper</vt:lpstr>
      <vt:lpstr>Raleway ExtraBold</vt:lpstr>
      <vt:lpstr>Times New Roman</vt:lpstr>
      <vt:lpstr>1_Office Theme</vt:lpstr>
      <vt:lpstr>Contents Slide Master</vt:lpstr>
      <vt:lpstr>CorelDRAW</vt:lpstr>
      <vt:lpstr>PowerPoint Presentation</vt:lpstr>
      <vt:lpstr>Chapter-3.2 Operating System</vt:lpstr>
      <vt:lpstr>Booting</vt:lpstr>
      <vt:lpstr>Booting</vt:lpstr>
      <vt:lpstr>Booting</vt:lpstr>
      <vt:lpstr>Booting</vt:lpstr>
      <vt:lpstr>Booting</vt:lpstr>
      <vt:lpstr>Dual Booting </vt:lpstr>
      <vt:lpstr>Dual Booting </vt:lpstr>
      <vt:lpstr>Types of Booting </vt:lpstr>
      <vt:lpstr>Types of Booting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Jasleen Kaur</cp:lastModifiedBy>
  <cp:revision>224</cp:revision>
  <dcterms:created xsi:type="dcterms:W3CDTF">2019-01-09T10:33:58Z</dcterms:created>
  <dcterms:modified xsi:type="dcterms:W3CDTF">2022-10-29T06:59:09Z</dcterms:modified>
</cp:coreProperties>
</file>