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77" r:id="rId3"/>
    <p:sldId id="280" r:id="rId4"/>
    <p:sldId id="338" r:id="rId5"/>
    <p:sldId id="347" r:id="rId6"/>
    <p:sldId id="346" r:id="rId7"/>
    <p:sldId id="345" r:id="rId8"/>
    <p:sldId id="344" r:id="rId9"/>
    <p:sldId id="343" r:id="rId10"/>
    <p:sldId id="342" r:id="rId11"/>
    <p:sldId id="341" r:id="rId12"/>
    <p:sldId id="340" r:id="rId13"/>
    <p:sldId id="337"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5" autoAdjust="0"/>
    <p:restoredTop sz="94660"/>
  </p:normalViewPr>
  <p:slideViewPr>
    <p:cSldViewPr snapToGrid="0">
      <p:cViewPr>
        <p:scale>
          <a:sx n="50" d="100"/>
          <a:sy n="50" d="100"/>
        </p:scale>
        <p:origin x="-1416" y="-606"/>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rin.com/document/493148" TargetMode="External"/><Relationship Id="rId2" Type="http://schemas.openxmlformats.org/officeDocument/2006/relationships/hyperlink" Target="https://www.krivalar.com/OS-kernel-architecture" TargetMode="External"/><Relationship Id="rId1" Type="http://schemas.openxmlformats.org/officeDocument/2006/relationships/slideLayout" Target="../slideLayouts/slideLayout2.xml"/><Relationship Id="rId5" Type="http://schemas.openxmlformats.org/officeDocument/2006/relationships/hyperlink" Target="https://www.guru99.com/microkernel-in-operating-systems.html" TargetMode="External"/><Relationship Id="rId4" Type="http://schemas.openxmlformats.org/officeDocument/2006/relationships/hyperlink" Target="https://www.geeksforgeeks.org/microkernel-in-operating-systems/"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33" name="CorelDRAW" r:id="rId4" imgW="2169000" imgH="2169360" progId="">
                  <p:embed/>
                </p:oleObj>
              </mc:Choice>
              <mc:Fallback>
                <p:oleObj name="CorelDRAW" r:id="rId4" imgW="2169000" imgH="2169360" progId="">
                  <p:embed/>
                  <p:pic>
                    <p:nvPicPr>
                      <p:cNvPr id="0" name="Picture 39"/>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Operating System</a:t>
            </a:r>
            <a:endParaRPr lang="en-US"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Interrupts </a:t>
            </a:r>
          </a:p>
          <a:p>
            <a:pPr algn="just">
              <a:buNone/>
            </a:pPr>
            <a:r>
              <a:rPr lang="en-US" dirty="0" smtClean="0"/>
              <a:t>1 Typical case: electrical signal asserted by external device </a:t>
            </a:r>
          </a:p>
          <a:p>
            <a:pPr algn="just"/>
            <a:r>
              <a:rPr lang="en-US" dirty="0" smtClean="0"/>
              <a:t> Filtered or issued by the chipset </a:t>
            </a:r>
          </a:p>
          <a:p>
            <a:pPr algn="just"/>
            <a:r>
              <a:rPr lang="en-US" dirty="0" smtClean="0"/>
              <a:t> Lowest level hardware synchronization mechanism </a:t>
            </a:r>
          </a:p>
          <a:p>
            <a:pPr algn="just">
              <a:buNone/>
            </a:pPr>
            <a:r>
              <a:rPr lang="en-US" dirty="0" smtClean="0"/>
              <a:t>2 Multiple priority levels: Interrupt </a:t>
            </a:r>
            <a:r>
              <a:rPr lang="en-US" dirty="0" err="1" smtClean="0"/>
              <a:t>ReQuests</a:t>
            </a:r>
            <a:r>
              <a:rPr lang="en-US" dirty="0" smtClean="0"/>
              <a:t> (IRQ) </a:t>
            </a:r>
          </a:p>
          <a:p>
            <a:pPr algn="just"/>
            <a:r>
              <a:rPr lang="en-US" dirty="0" smtClean="0"/>
              <a:t>Non-</a:t>
            </a:r>
            <a:r>
              <a:rPr lang="en-US" dirty="0" err="1" smtClean="0"/>
              <a:t>Maskable</a:t>
            </a:r>
            <a:r>
              <a:rPr lang="en-US" dirty="0" smtClean="0"/>
              <a:t> Interrupts (NMI) </a:t>
            </a:r>
          </a:p>
          <a:p>
            <a:pPr algn="just">
              <a:buNone/>
            </a:pPr>
            <a:r>
              <a:rPr lang="en-US" dirty="0" smtClean="0"/>
              <a:t>3 Processor switches to kernel mode and calls specific interrupt service routine (or interrupt handler)</a:t>
            </a:r>
          </a:p>
          <a:p>
            <a:pPr algn="just">
              <a:buNone/>
            </a:pPr>
            <a:r>
              <a:rPr lang="en-US" dirty="0" smtClean="0"/>
              <a:t>4 Multiple drivers may share a single IRQ line. IRQ handler must identify the source of the interrupt to call the proper service routine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lstStyle/>
          <a:p>
            <a:pPr algn="just"/>
            <a:r>
              <a:rPr lang="en-US" b="1" dirty="0" smtClean="0"/>
              <a:t>Exceptions </a:t>
            </a:r>
          </a:p>
          <a:p>
            <a:pPr algn="just"/>
            <a:r>
              <a:rPr lang="en-US" dirty="0" smtClean="0"/>
              <a:t>1 Typical case: unexpected program behavior </a:t>
            </a:r>
          </a:p>
          <a:p>
            <a:pPr algn="just"/>
            <a:r>
              <a:rPr lang="en-US" dirty="0" smtClean="0"/>
              <a:t>I Filtered or issued by the chipset </a:t>
            </a:r>
          </a:p>
          <a:p>
            <a:pPr algn="just"/>
            <a:r>
              <a:rPr lang="en-US" dirty="0" smtClean="0"/>
              <a:t>I Lowest level of OS/application interaction </a:t>
            </a:r>
          </a:p>
          <a:p>
            <a:pPr algn="just"/>
            <a:r>
              <a:rPr lang="en-US" dirty="0" smtClean="0"/>
              <a:t>2 Processor switches to kernel mode and calls specific exception service routine (or exception handler) </a:t>
            </a:r>
          </a:p>
          <a:p>
            <a:pPr algn="just"/>
            <a:r>
              <a:rPr lang="en-US" dirty="0" smtClean="0"/>
              <a:t>3 Mechanism to implement system calls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smtClean="0"/>
          </a:p>
          <a:p>
            <a:r>
              <a:rPr lang="en-US" dirty="0" smtClean="0">
                <a:hlinkClick r:id="rId2"/>
              </a:rPr>
              <a:t>https://www.krivalar.com/OS-kernel-architecture</a:t>
            </a:r>
            <a:endParaRPr lang="en-US" dirty="0" smtClean="0"/>
          </a:p>
          <a:p>
            <a:endParaRPr lang="en-US" dirty="0" smtClean="0"/>
          </a:p>
          <a:p>
            <a:r>
              <a:rPr lang="en-US" dirty="0" smtClean="0">
                <a:hlinkClick r:id="rId3"/>
              </a:rPr>
              <a:t>https://www.grin.com/document/493148</a:t>
            </a:r>
            <a:endParaRPr lang="en-US" dirty="0" smtClean="0"/>
          </a:p>
          <a:p>
            <a:endParaRPr lang="en-US" dirty="0" smtClean="0"/>
          </a:p>
          <a:p>
            <a:r>
              <a:rPr lang="en-US" dirty="0" smtClean="0">
                <a:hlinkClick r:id="rId4"/>
              </a:rPr>
              <a:t>https://www.geeksforgeeks.org/microkernel-in-operating-systems/</a:t>
            </a:r>
            <a:endParaRPr lang="en-US" dirty="0" smtClean="0"/>
          </a:p>
          <a:p>
            <a:endParaRPr lang="en-US" dirty="0" smtClean="0"/>
          </a:p>
          <a:p>
            <a:r>
              <a:rPr lang="en-US" dirty="0" smtClean="0">
                <a:hlinkClick r:id="rId5"/>
              </a:rPr>
              <a:t>https://www.guru99.com/microkernel-in-operating-systems.html</a:t>
            </a:r>
            <a:endParaRPr lang="en-US" dirty="0" smtClean="0"/>
          </a:p>
          <a:p>
            <a:endParaRPr lang="en-US" dirty="0" smtClean="0"/>
          </a:p>
          <a:p>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36"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Chapter-3.2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Operating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Operating System Design/ Kernel Architecture</a:t>
            </a: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The kernel is the core of an operating system. </a:t>
            </a:r>
          </a:p>
          <a:p>
            <a:pPr algn="just"/>
            <a:r>
              <a:rPr lang="en-US" dirty="0" smtClean="0"/>
              <a:t>It is the software responsible for running programs and providing secure access to the machine's hardware. </a:t>
            </a:r>
          </a:p>
          <a:p>
            <a:pPr algn="just"/>
            <a:r>
              <a:rPr lang="en-US" dirty="0" smtClean="0"/>
              <a:t>Since there are many programs, and resources are limited, the kernel also decides when and how long a program should run. </a:t>
            </a:r>
          </a:p>
          <a:p>
            <a:pPr algn="just"/>
            <a:r>
              <a:rPr lang="en-US" dirty="0" smtClean="0"/>
              <a:t>This is called scheduling.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lstStyle/>
          <a:p>
            <a:pPr algn="just"/>
            <a:r>
              <a:rPr lang="en-US" dirty="0" smtClean="0"/>
              <a:t>Accessing the hardware directly can be very complex, since there are many different hardware designs for the same type of component.</a:t>
            </a:r>
          </a:p>
          <a:p>
            <a:pPr algn="just"/>
            <a:r>
              <a:rPr lang="en-US" dirty="0" smtClean="0"/>
              <a:t> Kernels usually implement some level of hardware abstraction (a set of instructions universal to all devices of a certain type) to hide the underlying complexity from applications and provide a clean and uniform interface. </a:t>
            </a:r>
          </a:p>
          <a:p>
            <a:pPr algn="just"/>
            <a:r>
              <a:rPr lang="en-US" dirty="0" smtClean="0"/>
              <a:t>This helps application programmers to develop programs without having to know how to program for specific devices. </a:t>
            </a:r>
          </a:p>
          <a:p>
            <a:pPr algn="just"/>
            <a:r>
              <a:rPr lang="en-US" dirty="0" smtClean="0"/>
              <a:t>The kernel relies upon software drivers that translate the generic command into instructions specific to that device.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lstStyle/>
          <a:p>
            <a:pPr algn="just"/>
            <a:r>
              <a:rPr lang="en-US" dirty="0" smtClean="0"/>
              <a:t>An operating system kernel is not strictly needed to run a computer.</a:t>
            </a:r>
          </a:p>
          <a:p>
            <a:pPr algn="just"/>
            <a:endParaRPr lang="en-US" dirty="0" smtClean="0"/>
          </a:p>
          <a:p>
            <a:pPr algn="just"/>
            <a:r>
              <a:rPr lang="en-US" dirty="0" smtClean="0"/>
              <a:t> Programs can be directly loaded and executed on the "bare metal" machine, provided that the authors of those programs are willing to do without any hardware abstraction or operating system support. </a:t>
            </a:r>
          </a:p>
          <a:p>
            <a:pPr algn="just"/>
            <a:endParaRPr lang="en-US" dirty="0" smtClean="0"/>
          </a:p>
          <a:p>
            <a:pPr algn="just"/>
            <a:r>
              <a:rPr lang="en-US" dirty="0" smtClean="0"/>
              <a:t>This was the normal operating method of many early computers, which were reset and reloaded between the running of different programs.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lstStyle/>
          <a:p>
            <a:pPr algn="just"/>
            <a:r>
              <a:rPr lang="en-US" dirty="0" smtClean="0"/>
              <a:t>Eventually, small ancillary programs such as program loaders and debuggers were typically left in-core between runs, or loaded from read-only memory. </a:t>
            </a:r>
          </a:p>
          <a:p>
            <a:pPr algn="just"/>
            <a:r>
              <a:rPr lang="en-US" dirty="0" smtClean="0"/>
              <a:t>As these were developed, they formed the basis of what became early operating system kernels. </a:t>
            </a:r>
          </a:p>
          <a:p>
            <a:pPr algn="just"/>
            <a:endParaRPr lang="en-US" dirty="0" smtClean="0"/>
          </a:p>
          <a:p>
            <a:pPr algn="just"/>
            <a:r>
              <a:rPr lang="en-US" dirty="0" smtClean="0"/>
              <a:t>The "bare metal" approach is still used today on many video game consoles and embedded systems, but in general, newer systems use kernels and operating systems.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7346" name="Picture 2"/>
          <p:cNvPicPr>
            <a:picLocks noChangeAspect="1" noChangeArrowheads="1"/>
          </p:cNvPicPr>
          <p:nvPr/>
        </p:nvPicPr>
        <p:blipFill>
          <a:blip r:embed="rId2"/>
          <a:srcRect/>
          <a:stretch>
            <a:fillRect/>
          </a:stretch>
        </p:blipFill>
        <p:spPr bwMode="auto">
          <a:xfrm>
            <a:off x="747713" y="1828801"/>
            <a:ext cx="10696575" cy="41338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Following are four broad categories of kernels: </a:t>
            </a:r>
          </a:p>
          <a:p>
            <a:pPr algn="just"/>
            <a:r>
              <a:rPr lang="en-US" b="1" dirty="0" smtClean="0"/>
              <a:t>Monolithic kernels </a:t>
            </a:r>
            <a:r>
              <a:rPr lang="en-US" dirty="0" smtClean="0"/>
              <a:t>provide rich and powerful abstractions of the underlying hardware. </a:t>
            </a:r>
          </a:p>
          <a:p>
            <a:pPr algn="just"/>
            <a:r>
              <a:rPr lang="en-US" b="1" dirty="0" err="1" smtClean="0"/>
              <a:t>Microkernels</a:t>
            </a:r>
            <a:r>
              <a:rPr lang="en-US" dirty="0" smtClean="0"/>
              <a:t> provide a small set of simple hardware abstractions and use applications called servers to provide more functionality. </a:t>
            </a:r>
          </a:p>
          <a:p>
            <a:pPr algn="just"/>
            <a:r>
              <a:rPr lang="en-US" b="1" dirty="0" err="1" smtClean="0"/>
              <a:t>Exokernels</a:t>
            </a:r>
            <a:r>
              <a:rPr lang="en-US" dirty="0" smtClean="0"/>
              <a:t> provide minimal abstractions, allowing low-level hardware access. In </a:t>
            </a:r>
            <a:r>
              <a:rPr lang="en-US" dirty="0" err="1" smtClean="0"/>
              <a:t>exokernel</a:t>
            </a:r>
            <a:r>
              <a:rPr lang="en-US" dirty="0" smtClean="0"/>
              <a:t> systems, library operating systems provide the abstractions typically present in monolithic kernels. </a:t>
            </a:r>
          </a:p>
          <a:p>
            <a:pPr algn="just"/>
            <a:r>
              <a:rPr lang="en-US" b="1" dirty="0" smtClean="0"/>
              <a:t>Hybrid</a:t>
            </a:r>
            <a:r>
              <a:rPr lang="en-US" dirty="0" smtClean="0"/>
              <a:t> (modified </a:t>
            </a:r>
            <a:r>
              <a:rPr lang="en-US" dirty="0" err="1" smtClean="0"/>
              <a:t>microkernels</a:t>
            </a:r>
            <a:r>
              <a:rPr lang="en-US" dirty="0" smtClean="0"/>
              <a:t>) are much like pure </a:t>
            </a:r>
            <a:r>
              <a:rPr lang="en-US" dirty="0" err="1" smtClean="0"/>
              <a:t>microkernels</a:t>
            </a:r>
            <a:r>
              <a:rPr lang="en-US" dirty="0" smtClean="0"/>
              <a:t>, except that they include some additional code in </a:t>
            </a:r>
            <a:r>
              <a:rPr lang="en-US" dirty="0" err="1" smtClean="0"/>
              <a:t>kernelspace</a:t>
            </a:r>
            <a:r>
              <a:rPr lang="en-US" dirty="0" smtClean="0"/>
              <a:t> to increase performance.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Operating System design/Kernel architecture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KERNEL DESIGN </a:t>
            </a:r>
          </a:p>
          <a:p>
            <a:pPr algn="just"/>
            <a:r>
              <a:rPr lang="en-US" dirty="0" smtClean="0"/>
              <a:t> Interrupts and Exceptions </a:t>
            </a:r>
          </a:p>
          <a:p>
            <a:pPr algn="just"/>
            <a:r>
              <a:rPr lang="en-US" dirty="0" smtClean="0"/>
              <a:t> Low-Level Synchronization </a:t>
            </a:r>
          </a:p>
          <a:p>
            <a:pPr algn="just"/>
            <a:r>
              <a:rPr lang="en-US" dirty="0" smtClean="0"/>
              <a:t> Low-Level </a:t>
            </a:r>
            <a:r>
              <a:rPr lang="en-US" dirty="0" err="1" smtClean="0"/>
              <a:t>Input/Output</a:t>
            </a:r>
            <a:r>
              <a:rPr lang="en-US" dirty="0" smtClean="0"/>
              <a:t> </a:t>
            </a:r>
          </a:p>
          <a:p>
            <a:pPr algn="just"/>
            <a:r>
              <a:rPr lang="en-US" dirty="0" smtClean="0"/>
              <a:t> Devices and Driver Model </a:t>
            </a:r>
          </a:p>
          <a:p>
            <a:pPr algn="just"/>
            <a:r>
              <a:rPr lang="en-US" dirty="0" smtClean="0"/>
              <a:t> File Systems and Persistent </a:t>
            </a:r>
          </a:p>
          <a:p>
            <a:pPr algn="just"/>
            <a:r>
              <a:rPr lang="en-US" dirty="0" smtClean="0"/>
              <a:t> Storage Memory Management </a:t>
            </a:r>
          </a:p>
          <a:p>
            <a:pPr algn="just"/>
            <a:r>
              <a:rPr lang="en-US" dirty="0" smtClean="0"/>
              <a:t> Process Management and Scheduling </a:t>
            </a:r>
          </a:p>
          <a:p>
            <a:pPr algn="just"/>
            <a:r>
              <a:rPr lang="en-US" dirty="0" smtClean="0"/>
              <a:t> Operating System </a:t>
            </a:r>
          </a:p>
          <a:p>
            <a:pPr algn="just"/>
            <a:r>
              <a:rPr lang="en-US" dirty="0" smtClean="0"/>
              <a:t> Trends Alternative Operating System Designs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1756</TotalTime>
  <Words>669</Words>
  <Application>Microsoft Office PowerPoint</Application>
  <PresentationFormat>Custom</PresentationFormat>
  <Paragraphs>98</Paragraphs>
  <Slides>13</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1_Office Theme</vt:lpstr>
      <vt:lpstr>Contents Slide Master</vt:lpstr>
      <vt:lpstr>CorelDRAW</vt:lpstr>
      <vt:lpstr>PowerPoint Presentation</vt:lpstr>
      <vt:lpstr>Chapter-3.2 Operating System</vt:lpstr>
      <vt:lpstr>Operating System design/Kernel architecture </vt:lpstr>
      <vt:lpstr>Operating System design/Kernel architecture </vt:lpstr>
      <vt:lpstr>Operating System design/Kernel architecture </vt:lpstr>
      <vt:lpstr>Operating System design/Kernel architecture </vt:lpstr>
      <vt:lpstr>Operating System design/Kernel architecture </vt:lpstr>
      <vt:lpstr>Operating System design/Kernel architecture </vt:lpstr>
      <vt:lpstr>Operating System design/Kernel architecture </vt:lpstr>
      <vt:lpstr>Operating System design/Kernel architecture </vt:lpstr>
      <vt:lpstr>Operating System design/Kernel architecture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238</cp:revision>
  <dcterms:created xsi:type="dcterms:W3CDTF">2019-01-09T10:33:58Z</dcterms:created>
  <dcterms:modified xsi:type="dcterms:W3CDTF">2022-10-21T10:32:06Z</dcterms:modified>
</cp:coreProperties>
</file>