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entury Gothic" panose="020B0502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4BCD38-97A4-4F13-AD57-652C69954142}">
  <a:tblStyle styleId="{554BCD38-97A4-4F13-AD57-652C699541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98f43e42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98f43e42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98f43e42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98f43e42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98f43e42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98f43e42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98f43e42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98f43e4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The sensitivity is defined as the proportion of positive results out of the number of samples which were actually positive.</a:t>
            </a:r>
            <a:endParaRPr sz="1400">
              <a:latin typeface="Times New Roman"/>
              <a:ea typeface="Times New Roman"/>
              <a:cs typeface="Times New Roman"/>
              <a:sym typeface="Times New Roman"/>
            </a:endParaRPr>
          </a:p>
          <a:p>
            <a:pPr marL="0" lvl="0" indent="0" algn="l" rtl="0">
              <a:spcBef>
                <a:spcPts val="0"/>
              </a:spcBef>
              <a:spcAft>
                <a:spcPts val="0"/>
              </a:spcAft>
              <a:buNone/>
            </a:pPr>
            <a:r>
              <a:rPr lang="en-US" sz="1400">
                <a:highlight>
                  <a:srgbClr val="FFFFFF"/>
                </a:highlight>
                <a:latin typeface="Times New Roman"/>
                <a:ea typeface="Times New Roman"/>
                <a:cs typeface="Times New Roman"/>
                <a:sym typeface="Times New Roman"/>
              </a:rPr>
              <a:t>The proportion of observed negatives that were predicted to be negatives is Specificity.</a:t>
            </a:r>
            <a:endParaRPr sz="1400">
              <a:latin typeface="Times New Roman"/>
              <a:ea typeface="Times New Roman"/>
              <a:cs typeface="Times New Roman"/>
              <a:sym typeface="Times New Roman"/>
            </a:endParaRPr>
          </a:p>
        </p:txBody>
      </p:sp>
      <p:sp>
        <p:nvSpPr>
          <p:cNvPr id="259" name="Google Shape;2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solidFill>
                  <a:schemeClr val="dk1"/>
                </a:solidFill>
                <a:highlight>
                  <a:srgbClr val="FFFFFF"/>
                </a:highlight>
                <a:latin typeface="Times New Roman"/>
                <a:ea typeface="Times New Roman"/>
                <a:cs typeface="Times New Roman"/>
                <a:sym typeface="Times New Roman"/>
              </a:rPr>
              <a:t>Here we are initializing predictions on the test data using our logistic regression model, log.model. We specify type = “response” so that we get predicted probabilities instead of probabilities on the logit scale.</a:t>
            </a: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98f43e423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98f43e42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From this plot we can see that the percentage of people who make above 50K peaks out at roughly 35% between ages 30 and 50. </a:t>
            </a:r>
            <a:endParaRPr sz="14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11" name="Google Shape;3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From this graph it is evident that North America has the highest number of people having salary &gt;50K (Almost 11K  people) while Asia,Europe,North America and other countries have less than 2k people with &gt;50k salary.</a:t>
            </a:r>
            <a:endParaRPr sz="1400">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From the bar graph we can determine that more than 20k people have income &lt;=50k in the private sector.While Government,Federal-Gov. and self employed have less than 5k people having salary &lt;=50k.There are no unwaged workers in dataset.</a:t>
            </a: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p:txBody>
      </p:sp>
      <p:sp>
        <p:nvSpPr>
          <p:cNvPr id="325" name="Google Shape;32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From this bar graph we can see that aFrom this bar graph we can see that about 10K married people have income &gt;50K,while only 2K people who have never married have income &gt;50K.bout 10K married people have income &gt;50K,while only 2K people who have never married have income &gt;50K.</a:t>
            </a:r>
            <a:endParaRPr sz="1400">
              <a:latin typeface="Times New Roman"/>
              <a:ea typeface="Times New Roman"/>
              <a:cs typeface="Times New Roman"/>
              <a:sym typeface="Times New Roman"/>
            </a:endParaRPr>
          </a:p>
        </p:txBody>
      </p:sp>
      <p:sp>
        <p:nvSpPr>
          <p:cNvPr id="332" name="Google Shape;33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98f43e4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98f43e4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98f43e42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98f43e42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498f43e42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498f43e42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62ccbf1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62ccbf1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a:solidFill>
                  <a:schemeClr val="dk1"/>
                </a:solidFill>
                <a:highlight>
                  <a:srgbClr val="FFFFFF"/>
                </a:highlight>
              </a:rPr>
              <a:t>Now we can revert the change the columns back to factors.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050">
                <a:solidFill>
                  <a:schemeClr val="dk1"/>
                </a:solidFill>
                <a:highlight>
                  <a:srgbClr val="FFFFFF"/>
                </a:highlight>
              </a:rPr>
              <a:t>From the structure output, we can see that some of these columns have a large number of factors. We can clean these columns by combining similar factors, thus reducing the total number of factors.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98f43e4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98f43e4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chemeClr val="dk1"/>
                </a:solidFill>
                <a:highlight>
                  <a:srgbClr val="FFFFFF"/>
                </a:highlight>
              </a:rPr>
              <a:t>During the data cleaning we can see that there were some values with just a “?”. We can convert these values to NA so we can deal with it in a more efficient manner.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98f43e42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98f43e42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chemeClr val="dk1"/>
                </a:solidFill>
                <a:highlight>
                  <a:srgbClr val="FFFFFF"/>
                </a:highlight>
              </a:rPr>
              <a:t>We can see that all of the NA values are found within the Occupation. We will choose to omit these values since there are only a few of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866216" y="1085850"/>
            <a:ext cx="6619244" cy="2497186"/>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866216" y="3583035"/>
            <a:ext cx="6619244" cy="646065"/>
          </a:xfrm>
          <a:prstGeom prst="rect">
            <a:avLst/>
          </a:prstGeom>
          <a:noFill/>
          <a:ln>
            <a:noFill/>
          </a:ln>
        </p:spPr>
        <p:txBody>
          <a:bodyPr spcFirstLastPara="1" wrap="square" lIns="91425" tIns="45700" rIns="91425" bIns="45700" anchor="t" anchorCtr="0"/>
          <a:lstStyle>
            <a:lvl1pPr lvl="0" algn="l">
              <a:spcBef>
                <a:spcPts val="750"/>
              </a:spcBef>
              <a:spcAft>
                <a:spcPts val="0"/>
              </a:spcAft>
              <a:buSzPts val="1200"/>
              <a:buNone/>
              <a:defRPr cap="none">
                <a:solidFill>
                  <a:srgbClr val="86D1D8"/>
                </a:solidFill>
              </a:defRPr>
            </a:lvl1pPr>
            <a:lvl2pPr lvl="1" algn="ctr">
              <a:spcBef>
                <a:spcPts val="750"/>
              </a:spcBef>
              <a:spcAft>
                <a:spcPts val="0"/>
              </a:spcAft>
              <a:buSzPts val="1080"/>
              <a:buNone/>
              <a:defRPr>
                <a:solidFill>
                  <a:schemeClr val="lt1"/>
                </a:solidFill>
              </a:defRPr>
            </a:lvl2pPr>
            <a:lvl3pPr lvl="2" algn="ctr">
              <a:spcBef>
                <a:spcPts val="750"/>
              </a:spcBef>
              <a:spcAft>
                <a:spcPts val="0"/>
              </a:spcAft>
              <a:buSzPts val="960"/>
              <a:buNone/>
              <a:defRPr>
                <a:solidFill>
                  <a:schemeClr val="lt1"/>
                </a:solidFill>
              </a:defRPr>
            </a:lvl3pPr>
            <a:lvl4pPr lvl="3" algn="ctr">
              <a:spcBef>
                <a:spcPts val="750"/>
              </a:spcBef>
              <a:spcAft>
                <a:spcPts val="0"/>
              </a:spcAft>
              <a:buSzPts val="840"/>
              <a:buNone/>
              <a:defRPr>
                <a:solidFill>
                  <a:schemeClr val="lt1"/>
                </a:solidFill>
              </a:defRPr>
            </a:lvl4pPr>
            <a:lvl5pPr lvl="4" algn="ctr">
              <a:spcBef>
                <a:spcPts val="750"/>
              </a:spcBef>
              <a:spcAft>
                <a:spcPts val="0"/>
              </a:spcAft>
              <a:buSzPts val="840"/>
              <a:buNone/>
              <a:defRPr>
                <a:solidFill>
                  <a:schemeClr val="lt1"/>
                </a:solidFill>
              </a:defRPr>
            </a:lvl5pPr>
            <a:lvl6pPr lvl="5" algn="ctr">
              <a:spcBef>
                <a:spcPts val="750"/>
              </a:spcBef>
              <a:spcAft>
                <a:spcPts val="0"/>
              </a:spcAft>
              <a:buSzPts val="840"/>
              <a:buNone/>
              <a:defRPr>
                <a:solidFill>
                  <a:schemeClr val="lt1"/>
                </a:solidFill>
              </a:defRPr>
            </a:lvl6pPr>
            <a:lvl7pPr lvl="6" algn="ctr">
              <a:spcBef>
                <a:spcPts val="750"/>
              </a:spcBef>
              <a:spcAft>
                <a:spcPts val="0"/>
              </a:spcAft>
              <a:buSzPts val="840"/>
              <a:buNone/>
              <a:defRPr>
                <a:solidFill>
                  <a:schemeClr val="lt1"/>
                </a:solidFill>
              </a:defRPr>
            </a:lvl7pPr>
            <a:lvl8pPr lvl="7" algn="ctr">
              <a:spcBef>
                <a:spcPts val="750"/>
              </a:spcBef>
              <a:spcAft>
                <a:spcPts val="0"/>
              </a:spcAft>
              <a:buSzPts val="840"/>
              <a:buNone/>
              <a:defRPr>
                <a:solidFill>
                  <a:schemeClr val="lt1"/>
                </a:solidFill>
              </a:defRPr>
            </a:lvl8pPr>
            <a:lvl9pPr lvl="8" algn="ctr">
              <a:spcBef>
                <a:spcPts val="750"/>
              </a:spcBef>
              <a:spcAft>
                <a:spcPts val="0"/>
              </a:spcAft>
              <a:buSzPts val="840"/>
              <a:buNone/>
              <a:defRPr>
                <a:solidFill>
                  <a:schemeClr val="lt1"/>
                </a:solidFill>
              </a:defRPr>
            </a:lvl9pPr>
          </a:lstStyle>
          <a:p>
            <a:endParaRPr/>
          </a:p>
        </p:txBody>
      </p:sp>
      <p:sp>
        <p:nvSpPr>
          <p:cNvPr id="20" name="Google Shape;20;p2"/>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866215" y="1085850"/>
            <a:ext cx="2550798" cy="10858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body" idx="1"/>
          </p:nvPr>
        </p:nvSpPr>
        <p:spPr>
          <a:xfrm>
            <a:off x="3588462" y="1085850"/>
            <a:ext cx="3896998" cy="3429000"/>
          </a:xfrm>
          <a:prstGeom prst="rect">
            <a:avLst/>
          </a:prstGeom>
          <a:noFill/>
          <a:ln>
            <a:noFill/>
          </a:ln>
        </p:spPr>
        <p:txBody>
          <a:bodyPr spcFirstLastPara="1" wrap="square" lIns="91425" tIns="45700" rIns="91425" bIns="45700" anchor="ctr" anchorCtr="0"/>
          <a:lstStyle>
            <a:lvl1pPr marL="457200" lvl="0" indent="-304800" algn="l">
              <a:spcBef>
                <a:spcPts val="750"/>
              </a:spcBef>
              <a:spcAft>
                <a:spcPts val="0"/>
              </a:spcAft>
              <a:buSzPts val="1200"/>
              <a:buChar char="▶"/>
              <a:defRPr sz="1500"/>
            </a:lvl1pPr>
            <a:lvl2pPr marL="914400" lvl="1" indent="-297180" algn="l">
              <a:spcBef>
                <a:spcPts val="750"/>
              </a:spcBef>
              <a:spcAft>
                <a:spcPts val="0"/>
              </a:spcAft>
              <a:buSzPts val="1080"/>
              <a:buChar char="▶"/>
              <a:defRPr sz="1350"/>
            </a:lvl2pPr>
            <a:lvl3pPr marL="1371600" lvl="2" indent="-289560" algn="l">
              <a:spcBef>
                <a:spcPts val="750"/>
              </a:spcBef>
              <a:spcAft>
                <a:spcPts val="0"/>
              </a:spcAft>
              <a:buSzPts val="960"/>
              <a:buChar char="▶"/>
              <a:defRPr sz="1200"/>
            </a:lvl3pPr>
            <a:lvl4pPr marL="1828800" lvl="3" indent="-281939" algn="l">
              <a:spcBef>
                <a:spcPts val="750"/>
              </a:spcBef>
              <a:spcAft>
                <a:spcPts val="0"/>
              </a:spcAft>
              <a:buSzPts val="840"/>
              <a:buChar char="▶"/>
              <a:defRPr sz="1050"/>
            </a:lvl4pPr>
            <a:lvl5pPr marL="2286000" lvl="4" indent="-281939" algn="l">
              <a:spcBef>
                <a:spcPts val="750"/>
              </a:spcBef>
              <a:spcAft>
                <a:spcPts val="0"/>
              </a:spcAft>
              <a:buSzPts val="840"/>
              <a:buChar char="▶"/>
              <a:defRPr sz="1050"/>
            </a:lvl5pPr>
            <a:lvl6pPr marL="2743200" lvl="5" indent="-281939" algn="l">
              <a:spcBef>
                <a:spcPts val="750"/>
              </a:spcBef>
              <a:spcAft>
                <a:spcPts val="0"/>
              </a:spcAft>
              <a:buSzPts val="840"/>
              <a:buChar char="▶"/>
              <a:defRPr sz="1050"/>
            </a:lvl6pPr>
            <a:lvl7pPr marL="3200400" lvl="6" indent="-281939" algn="l">
              <a:spcBef>
                <a:spcPts val="750"/>
              </a:spcBef>
              <a:spcAft>
                <a:spcPts val="0"/>
              </a:spcAft>
              <a:buSzPts val="840"/>
              <a:buChar char="▶"/>
              <a:defRPr sz="1050"/>
            </a:lvl7pPr>
            <a:lvl8pPr marL="3657600" lvl="7" indent="-281940" algn="l">
              <a:spcBef>
                <a:spcPts val="750"/>
              </a:spcBef>
              <a:spcAft>
                <a:spcPts val="0"/>
              </a:spcAft>
              <a:buSzPts val="840"/>
              <a:buChar char="▶"/>
              <a:defRPr sz="1050"/>
            </a:lvl8pPr>
            <a:lvl9pPr marL="4114800" lvl="8" indent="-281940" algn="l">
              <a:spcBef>
                <a:spcPts val="750"/>
              </a:spcBef>
              <a:spcAft>
                <a:spcPts val="0"/>
              </a:spcAft>
              <a:buSzPts val="840"/>
              <a:buChar char="▶"/>
              <a:defRPr sz="1050"/>
            </a:lvl9pPr>
          </a:lstStyle>
          <a:p>
            <a:endParaRPr/>
          </a:p>
        </p:txBody>
      </p:sp>
      <p:sp>
        <p:nvSpPr>
          <p:cNvPr id="72" name="Google Shape;72;p11"/>
          <p:cNvSpPr txBox="1">
            <a:spLocks noGrp="1"/>
          </p:cNvSpPr>
          <p:nvPr>
            <p:ph type="body" idx="2"/>
          </p:nvPr>
        </p:nvSpPr>
        <p:spPr>
          <a:xfrm>
            <a:off x="866215" y="2346961"/>
            <a:ext cx="2550797" cy="2171699"/>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73" name="Google Shape;73;p11"/>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65430" y="1390644"/>
            <a:ext cx="3819680" cy="1181106"/>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2700"/>
              <a:buFont typeface="Century Gothic"/>
              <a:buNone/>
              <a:defRPr sz="27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a:spLocks noGrp="1"/>
          </p:cNvSpPr>
          <p:nvPr>
            <p:ph type="pic" idx="2"/>
          </p:nvPr>
        </p:nvSpPr>
        <p:spPr>
          <a:xfrm>
            <a:off x="5212160" y="857250"/>
            <a:ext cx="2400300"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R="0" lvl="2"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3pPr>
            <a:lvl4pPr marR="0" lvl="3"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4pPr>
            <a:lvl5pPr marR="0" lvl="4"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5pPr>
            <a:lvl6pPr marR="0" lvl="5"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6pPr>
            <a:lvl7pPr marR="0" lvl="6"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7pPr>
            <a:lvl8pPr marR="0" lvl="7"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8pPr>
            <a:lvl9pPr marR="0" lvl="8"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9" name="Google Shape;79;p12"/>
          <p:cNvSpPr txBox="1">
            <a:spLocks noGrp="1"/>
          </p:cNvSpPr>
          <p:nvPr>
            <p:ph type="body" idx="1"/>
          </p:nvPr>
        </p:nvSpPr>
        <p:spPr>
          <a:xfrm>
            <a:off x="866216" y="2743200"/>
            <a:ext cx="3813734" cy="1028700"/>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80" name="Google Shape;80;p12"/>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66217" y="3600440"/>
            <a:ext cx="6619243" cy="425054"/>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a:spLocks noGrp="1"/>
          </p:cNvSpPr>
          <p:nvPr>
            <p:ph type="pic" idx="2"/>
          </p:nvPr>
        </p:nvSpPr>
        <p:spPr>
          <a:xfrm>
            <a:off x="866216" y="514350"/>
            <a:ext cx="6619244" cy="27305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R="0" lvl="2"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3pPr>
            <a:lvl4pPr marR="0" lvl="3"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4pPr>
            <a:lvl5pPr marR="0" lvl="4"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5pPr>
            <a:lvl6pPr marR="0" lvl="5"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6pPr>
            <a:lvl7pPr marR="0" lvl="6"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7pPr>
            <a:lvl8pPr marR="0" lvl="7"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8pPr>
            <a:lvl9pPr marR="0" lvl="8"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6" name="Google Shape;86;p13"/>
          <p:cNvSpPr txBox="1">
            <a:spLocks noGrp="1"/>
          </p:cNvSpPr>
          <p:nvPr>
            <p:ph type="body" idx="1"/>
          </p:nvPr>
        </p:nvSpPr>
        <p:spPr>
          <a:xfrm>
            <a:off x="866217" y="4025494"/>
            <a:ext cx="6619242" cy="370284"/>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87" name="Google Shape;87;p13"/>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66216" y="1085850"/>
            <a:ext cx="6619244" cy="14859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66216" y="2743200"/>
            <a:ext cx="6619244" cy="1771650"/>
          </a:xfrm>
          <a:prstGeom prst="rect">
            <a:avLst/>
          </a:prstGeom>
          <a:noFill/>
          <a:ln>
            <a:noFill/>
          </a:ln>
        </p:spPr>
        <p:txBody>
          <a:bodyPr spcFirstLastPara="1" wrap="square" lIns="91425" tIns="45700" rIns="91425" bIns="45700" anchor="ctr" anchorCtr="0"/>
          <a:lstStyle>
            <a:lvl1pPr marL="457200" lvl="0" indent="-228600" algn="l">
              <a:spcBef>
                <a:spcPts val="750"/>
              </a:spcBef>
              <a:spcAft>
                <a:spcPts val="0"/>
              </a:spcAft>
              <a:buSzPts val="1080"/>
              <a:buNone/>
              <a:defRPr sz="13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3" name="Google Shape;93;p14"/>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181101" y="1085850"/>
            <a:ext cx="5999486" cy="1742531"/>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1447800" y="2828380"/>
            <a:ext cx="5459737" cy="256631"/>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b="0" i="0" cap="small">
                <a:solidFill>
                  <a:srgbClr val="86D1D8"/>
                </a:solidFill>
                <a:latin typeface="Century Gothic"/>
                <a:ea typeface="Century Gothic"/>
                <a:cs typeface="Century Gothic"/>
                <a:sym typeface="Century Gothic"/>
              </a:defRPr>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9" name="Google Shape;99;p15"/>
          <p:cNvSpPr txBox="1">
            <a:spLocks noGrp="1"/>
          </p:cNvSpPr>
          <p:nvPr>
            <p:ph type="body" idx="2"/>
          </p:nvPr>
        </p:nvSpPr>
        <p:spPr>
          <a:xfrm>
            <a:off x="866216" y="3262993"/>
            <a:ext cx="6619244" cy="1257300"/>
          </a:xfrm>
          <a:prstGeom prst="rect">
            <a:avLst/>
          </a:prstGeom>
          <a:noFill/>
          <a:ln>
            <a:noFill/>
          </a:ln>
        </p:spPr>
        <p:txBody>
          <a:bodyPr spcFirstLastPara="1" wrap="square" lIns="91425" tIns="45700" rIns="91425" bIns="45700" anchor="ctr" anchorCtr="0"/>
          <a:lstStyle>
            <a:lvl1pPr marL="457200" lvl="0" indent="-228600" algn="l">
              <a:spcBef>
                <a:spcPts val="750"/>
              </a:spcBef>
              <a:spcAft>
                <a:spcPts val="0"/>
              </a:spcAft>
              <a:buSzPts val="1080"/>
              <a:buNone/>
              <a:defRPr sz="13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00" name="Google Shape;100;p15"/>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5"/>
          <p:cNvSpPr txBox="1"/>
          <p:nvPr/>
        </p:nvSpPr>
        <p:spPr>
          <a:xfrm>
            <a:off x="673721" y="728440"/>
            <a:ext cx="601434" cy="150041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150" b="0" i="0">
                <a:solidFill>
                  <a:srgbClr val="86D1D8"/>
                </a:solidFill>
                <a:latin typeface="Arial"/>
                <a:ea typeface="Arial"/>
                <a:cs typeface="Arial"/>
                <a:sym typeface="Arial"/>
              </a:rPr>
              <a:t>“</a:t>
            </a:r>
            <a:endParaRPr/>
          </a:p>
        </p:txBody>
      </p:sp>
      <p:sp>
        <p:nvSpPr>
          <p:cNvPr id="104" name="Google Shape;104;p15"/>
          <p:cNvSpPr txBox="1"/>
          <p:nvPr/>
        </p:nvSpPr>
        <p:spPr>
          <a:xfrm>
            <a:off x="6997868" y="1960341"/>
            <a:ext cx="601434" cy="150041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150" b="0" i="0">
                <a:solidFill>
                  <a:srgbClr val="86D1D8"/>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66216" y="2343151"/>
            <a:ext cx="6619245" cy="1239885"/>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body" idx="1"/>
          </p:nvPr>
        </p:nvSpPr>
        <p:spPr>
          <a:xfrm>
            <a:off x="866216" y="3583036"/>
            <a:ext cx="6619244" cy="645300"/>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1200"/>
              <a:buNone/>
              <a:defRPr sz="1500" cap="none">
                <a:solidFill>
                  <a:srgbClr val="86D1D8"/>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108" name="Google Shape;108;p16"/>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body" idx="1"/>
          </p:nvPr>
        </p:nvSpPr>
        <p:spPr>
          <a:xfrm>
            <a:off x="474710" y="1485900"/>
            <a:ext cx="2210150"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4" name="Google Shape;114;p17"/>
          <p:cNvSpPr txBox="1">
            <a:spLocks noGrp="1"/>
          </p:cNvSpPr>
          <p:nvPr>
            <p:ph type="body" idx="2"/>
          </p:nvPr>
        </p:nvSpPr>
        <p:spPr>
          <a:xfrm>
            <a:off x="489347" y="2000250"/>
            <a:ext cx="2195513" cy="2692004"/>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15" name="Google Shape;115;p17"/>
          <p:cNvSpPr txBox="1">
            <a:spLocks noGrp="1"/>
          </p:cNvSpPr>
          <p:nvPr>
            <p:ph type="body" idx="3"/>
          </p:nvPr>
        </p:nvSpPr>
        <p:spPr>
          <a:xfrm>
            <a:off x="2912745" y="1485900"/>
            <a:ext cx="2202181"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6" name="Google Shape;116;p17"/>
          <p:cNvSpPr txBox="1">
            <a:spLocks noGrp="1"/>
          </p:cNvSpPr>
          <p:nvPr>
            <p:ph type="body" idx="4"/>
          </p:nvPr>
        </p:nvSpPr>
        <p:spPr>
          <a:xfrm>
            <a:off x="2904829" y="2000250"/>
            <a:ext cx="2210096" cy="2692004"/>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17" name="Google Shape;117;p17"/>
          <p:cNvSpPr txBox="1">
            <a:spLocks noGrp="1"/>
          </p:cNvSpPr>
          <p:nvPr>
            <p:ph type="body" idx="5"/>
          </p:nvPr>
        </p:nvSpPr>
        <p:spPr>
          <a:xfrm>
            <a:off x="5343525" y="1485900"/>
            <a:ext cx="2199085"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8" name="Google Shape;118;p17"/>
          <p:cNvSpPr txBox="1">
            <a:spLocks noGrp="1"/>
          </p:cNvSpPr>
          <p:nvPr>
            <p:ph type="body" idx="6"/>
          </p:nvPr>
        </p:nvSpPr>
        <p:spPr>
          <a:xfrm>
            <a:off x="5343525" y="2000250"/>
            <a:ext cx="2199085" cy="2692004"/>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cxnSp>
        <p:nvCxnSpPr>
          <p:cNvPr id="119" name="Google Shape;119;p17"/>
          <p:cNvCxnSpPr/>
          <p:nvPr/>
        </p:nvCxnSpPr>
        <p:spPr>
          <a:xfrm>
            <a:off x="2794607" y="1600200"/>
            <a:ext cx="0" cy="29718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0" name="Google Shape;120;p17"/>
          <p:cNvCxnSpPr/>
          <p:nvPr/>
        </p:nvCxnSpPr>
        <p:spPr>
          <a:xfrm>
            <a:off x="5221670" y="1600200"/>
            <a:ext cx="0" cy="297516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1" name="Google Shape;121;p17"/>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8"/>
          <p:cNvSpPr txBox="1">
            <a:spLocks noGrp="1"/>
          </p:cNvSpPr>
          <p:nvPr>
            <p:ph type="body" idx="1"/>
          </p:nvPr>
        </p:nvSpPr>
        <p:spPr>
          <a:xfrm>
            <a:off x="489347" y="3188212"/>
            <a:ext cx="2205038"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27" name="Google Shape;127;p18"/>
          <p:cNvSpPr>
            <a:spLocks noGrp="1"/>
          </p:cNvSpPr>
          <p:nvPr>
            <p:ph type="pic" idx="2"/>
          </p:nvPr>
        </p:nvSpPr>
        <p:spPr>
          <a:xfrm>
            <a:off x="489347" y="1657350"/>
            <a:ext cx="2205038" cy="1143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R="0" lvl="2"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3pPr>
            <a:lvl4pPr marR="0" lvl="3"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4pPr>
            <a:lvl5pPr marR="0" lvl="4"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5pPr>
            <a:lvl6pPr marR="0" lvl="5"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6pPr>
            <a:lvl7pPr marR="0" lvl="6"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7pPr>
            <a:lvl8pPr marR="0" lvl="7"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8pPr>
            <a:lvl9pPr marR="0" lvl="8"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8" name="Google Shape;128;p18"/>
          <p:cNvSpPr txBox="1">
            <a:spLocks noGrp="1"/>
          </p:cNvSpPr>
          <p:nvPr>
            <p:ph type="body" idx="3"/>
          </p:nvPr>
        </p:nvSpPr>
        <p:spPr>
          <a:xfrm>
            <a:off x="489347" y="3620409"/>
            <a:ext cx="2205038" cy="494392"/>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29" name="Google Shape;129;p18"/>
          <p:cNvSpPr txBox="1">
            <a:spLocks noGrp="1"/>
          </p:cNvSpPr>
          <p:nvPr>
            <p:ph type="body" idx="4"/>
          </p:nvPr>
        </p:nvSpPr>
        <p:spPr>
          <a:xfrm>
            <a:off x="2917032" y="3188212"/>
            <a:ext cx="2197894"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30" name="Google Shape;130;p18"/>
          <p:cNvSpPr>
            <a:spLocks noGrp="1"/>
          </p:cNvSpPr>
          <p:nvPr>
            <p:ph type="pic" idx="5"/>
          </p:nvPr>
        </p:nvSpPr>
        <p:spPr>
          <a:xfrm>
            <a:off x="2917031" y="1657350"/>
            <a:ext cx="2197894" cy="1143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R="0" lvl="2"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3pPr>
            <a:lvl4pPr marR="0" lvl="3"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4pPr>
            <a:lvl5pPr marR="0" lvl="4"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5pPr>
            <a:lvl6pPr marR="0" lvl="5"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6pPr>
            <a:lvl7pPr marR="0" lvl="6"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7pPr>
            <a:lvl8pPr marR="0" lvl="7"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8pPr>
            <a:lvl9pPr marR="0" lvl="8"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31" name="Google Shape;131;p18"/>
          <p:cNvSpPr txBox="1">
            <a:spLocks noGrp="1"/>
          </p:cNvSpPr>
          <p:nvPr>
            <p:ph type="body" idx="6"/>
          </p:nvPr>
        </p:nvSpPr>
        <p:spPr>
          <a:xfrm>
            <a:off x="2916016" y="3620408"/>
            <a:ext cx="2200805" cy="494392"/>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32" name="Google Shape;132;p18"/>
          <p:cNvSpPr txBox="1">
            <a:spLocks noGrp="1"/>
          </p:cNvSpPr>
          <p:nvPr>
            <p:ph type="body" idx="7"/>
          </p:nvPr>
        </p:nvSpPr>
        <p:spPr>
          <a:xfrm>
            <a:off x="5343525" y="3188212"/>
            <a:ext cx="2199085"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33" name="Google Shape;133;p18"/>
          <p:cNvSpPr>
            <a:spLocks noGrp="1"/>
          </p:cNvSpPr>
          <p:nvPr>
            <p:ph type="pic" idx="8"/>
          </p:nvPr>
        </p:nvSpPr>
        <p:spPr>
          <a:xfrm>
            <a:off x="5343525" y="1657350"/>
            <a:ext cx="2199085" cy="1143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R="0" lvl="2"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3pPr>
            <a:lvl4pPr marR="0" lvl="3"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4pPr>
            <a:lvl5pPr marR="0" lvl="4"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5pPr>
            <a:lvl6pPr marR="0" lvl="5"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6pPr>
            <a:lvl7pPr marR="0" lvl="6"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7pPr>
            <a:lvl8pPr marR="0" lvl="7"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8pPr>
            <a:lvl9pPr marR="0" lvl="8" algn="l" rtl="0">
              <a:spcBef>
                <a:spcPts val="75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18"/>
          <p:cNvSpPr txBox="1">
            <a:spLocks noGrp="1"/>
          </p:cNvSpPr>
          <p:nvPr>
            <p:ph type="body" idx="9"/>
          </p:nvPr>
        </p:nvSpPr>
        <p:spPr>
          <a:xfrm>
            <a:off x="5343432" y="3620406"/>
            <a:ext cx="2201998" cy="494392"/>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cxnSp>
        <p:nvCxnSpPr>
          <p:cNvPr id="135" name="Google Shape;135;p18"/>
          <p:cNvCxnSpPr/>
          <p:nvPr/>
        </p:nvCxnSpPr>
        <p:spPr>
          <a:xfrm>
            <a:off x="2794607" y="1600200"/>
            <a:ext cx="0" cy="29718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6" name="Google Shape;136;p18"/>
          <p:cNvCxnSpPr/>
          <p:nvPr/>
        </p:nvCxnSpPr>
        <p:spPr>
          <a:xfrm>
            <a:off x="5221670" y="1600200"/>
            <a:ext cx="0" cy="297516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7" name="Google Shape;137;p18"/>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9"/>
          <p:cNvSpPr txBox="1">
            <a:spLocks noGrp="1"/>
          </p:cNvSpPr>
          <p:nvPr>
            <p:ph type="body" idx="1"/>
          </p:nvPr>
        </p:nvSpPr>
        <p:spPr>
          <a:xfrm rot="5400000">
            <a:off x="2609131" y="-241959"/>
            <a:ext cx="3146611" cy="6709906"/>
          </a:xfrm>
          <a:prstGeom prst="rect">
            <a:avLst/>
          </a:prstGeom>
          <a:noFill/>
          <a:ln>
            <a:noFill/>
          </a:ln>
        </p:spPr>
        <p:txBody>
          <a:bodyPr spcFirstLastPara="1" wrap="square" lIns="91425" tIns="45700" rIns="91425" bIns="45700" anchor="t" anchorCtr="0"/>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3" name="Google Shape;143;p19"/>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9"/>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rot="5400000">
            <a:off x="4700588" y="1850231"/>
            <a:ext cx="4369594" cy="1314451"/>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0"/>
          <p:cNvSpPr txBox="1">
            <a:spLocks noGrp="1"/>
          </p:cNvSpPr>
          <p:nvPr>
            <p:ph type="body" idx="1"/>
          </p:nvPr>
        </p:nvSpPr>
        <p:spPr>
          <a:xfrm rot="5400000">
            <a:off x="1259683" y="-104773"/>
            <a:ext cx="4026693" cy="5567362"/>
          </a:xfrm>
          <a:prstGeom prst="rect">
            <a:avLst/>
          </a:prstGeom>
          <a:noFill/>
          <a:ln>
            <a:noFill/>
          </a:ln>
        </p:spPr>
        <p:txBody>
          <a:bodyPr spcFirstLastPara="1" wrap="square" lIns="91425" tIns="45700" rIns="91425" bIns="45700" anchor="t" anchorCtr="0"/>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9" name="Google Shape;149;p20"/>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spcBef>
                <a:spcPts val="0"/>
              </a:spcBef>
              <a:spcAft>
                <a:spcPts val="0"/>
              </a:spcAft>
              <a:buClr>
                <a:schemeClr val="dk2"/>
              </a:buClr>
              <a:buSzPts val="2600"/>
              <a:buFont typeface="Century Gothic"/>
              <a:buNone/>
              <a:defRPr sz="2600">
                <a:solidFill>
                  <a:schemeClr val="dk2"/>
                </a:solidFill>
              </a:defRPr>
            </a:lvl1pPr>
            <a:lvl2pPr lvl="1" algn="l">
              <a:spcBef>
                <a:spcPts val="0"/>
              </a:spcBef>
              <a:spcAft>
                <a:spcPts val="0"/>
              </a:spcAft>
              <a:buClr>
                <a:schemeClr val="dk2"/>
              </a:buClr>
              <a:buSzPts val="2600"/>
              <a:buNone/>
              <a:defRPr sz="2600">
                <a:solidFill>
                  <a:schemeClr val="dk2"/>
                </a:solidFill>
              </a:defRPr>
            </a:lvl2pPr>
            <a:lvl3pPr lvl="2" algn="l">
              <a:spcBef>
                <a:spcPts val="0"/>
              </a:spcBef>
              <a:spcAft>
                <a:spcPts val="0"/>
              </a:spcAft>
              <a:buClr>
                <a:schemeClr val="dk2"/>
              </a:buClr>
              <a:buSzPts val="2600"/>
              <a:buNone/>
              <a:defRPr sz="2600">
                <a:solidFill>
                  <a:schemeClr val="dk2"/>
                </a:solidFill>
              </a:defRPr>
            </a:lvl3pPr>
            <a:lvl4pPr lvl="3" algn="l">
              <a:spcBef>
                <a:spcPts val="0"/>
              </a:spcBef>
              <a:spcAft>
                <a:spcPts val="0"/>
              </a:spcAft>
              <a:buClr>
                <a:schemeClr val="dk2"/>
              </a:buClr>
              <a:buSzPts val="2600"/>
              <a:buNone/>
              <a:defRPr sz="2600">
                <a:solidFill>
                  <a:schemeClr val="dk2"/>
                </a:solidFill>
              </a:defRPr>
            </a:lvl4pPr>
            <a:lvl5pPr lvl="4" algn="l">
              <a:spcBef>
                <a:spcPts val="0"/>
              </a:spcBef>
              <a:spcAft>
                <a:spcPts val="0"/>
              </a:spcAft>
              <a:buClr>
                <a:schemeClr val="dk2"/>
              </a:buClr>
              <a:buSzPts val="2600"/>
              <a:buNone/>
              <a:defRPr sz="2600">
                <a:solidFill>
                  <a:schemeClr val="dk2"/>
                </a:solidFill>
              </a:defRPr>
            </a:lvl5pPr>
            <a:lvl6pPr lvl="5" algn="l">
              <a:spcBef>
                <a:spcPts val="0"/>
              </a:spcBef>
              <a:spcAft>
                <a:spcPts val="0"/>
              </a:spcAft>
              <a:buClr>
                <a:schemeClr val="dk2"/>
              </a:buClr>
              <a:buSzPts val="2600"/>
              <a:buNone/>
              <a:defRPr sz="2600">
                <a:solidFill>
                  <a:schemeClr val="dk2"/>
                </a:solidFill>
              </a:defRPr>
            </a:lvl6pPr>
            <a:lvl7pPr lvl="6" algn="l">
              <a:spcBef>
                <a:spcPts val="0"/>
              </a:spcBef>
              <a:spcAft>
                <a:spcPts val="0"/>
              </a:spcAft>
              <a:buClr>
                <a:schemeClr val="dk2"/>
              </a:buClr>
              <a:buSzPts val="2600"/>
              <a:buNone/>
              <a:defRPr sz="2600">
                <a:solidFill>
                  <a:schemeClr val="dk2"/>
                </a:solidFill>
              </a:defRPr>
            </a:lvl7pPr>
            <a:lvl8pPr lvl="7" algn="l">
              <a:spcBef>
                <a:spcPts val="0"/>
              </a:spcBef>
              <a:spcAft>
                <a:spcPts val="0"/>
              </a:spcAft>
              <a:buClr>
                <a:schemeClr val="dk2"/>
              </a:buClr>
              <a:buSzPts val="2600"/>
              <a:buNone/>
              <a:defRPr sz="2600">
                <a:solidFill>
                  <a:schemeClr val="dk2"/>
                </a:solidFill>
              </a:defRPr>
            </a:lvl8pPr>
            <a:lvl9pPr lvl="8" algn="l">
              <a:spcBef>
                <a:spcPts val="0"/>
              </a:spcBef>
              <a:spcAft>
                <a:spcPts val="0"/>
              </a:spcAft>
              <a:buClr>
                <a:schemeClr val="dk2"/>
              </a:buClr>
              <a:buSzPts val="2600"/>
              <a:buNone/>
              <a:defRPr sz="2600">
                <a:solidFill>
                  <a:schemeClr val="dk2"/>
                </a:solidFill>
              </a:defRPr>
            </a:lvl9pPr>
          </a:lstStyle>
          <a:p>
            <a:endParaRPr/>
          </a:p>
        </p:txBody>
      </p:sp>
      <p:sp>
        <p:nvSpPr>
          <p:cNvPr id="25" name="Google Shape;25;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spcBef>
                <a:spcPts val="0"/>
              </a:spcBef>
              <a:spcAft>
                <a:spcPts val="0"/>
              </a:spcAft>
              <a:buSzPts val="1300"/>
              <a:buChar char="●"/>
              <a:defRPr/>
            </a:lvl1pPr>
            <a:lvl2pPr marL="914400" lvl="1" indent="-298450" algn="l">
              <a:spcBef>
                <a:spcPts val="1600"/>
              </a:spcBef>
              <a:spcAft>
                <a:spcPts val="0"/>
              </a:spcAft>
              <a:buSzPts val="1100"/>
              <a:buChar char="○"/>
              <a:defRPr/>
            </a:lvl2pPr>
            <a:lvl3pPr marL="1371600" lvl="2" indent="-298450" algn="l">
              <a:spcBef>
                <a:spcPts val="1600"/>
              </a:spcBef>
              <a:spcAft>
                <a:spcPts val="0"/>
              </a:spcAft>
              <a:buSzPts val="1100"/>
              <a:buChar char="■"/>
              <a:defRPr/>
            </a:lvl3pPr>
            <a:lvl4pPr marL="1828800" lvl="3" indent="-298450" algn="l">
              <a:spcBef>
                <a:spcPts val="1600"/>
              </a:spcBef>
              <a:spcAft>
                <a:spcPts val="0"/>
              </a:spcAft>
              <a:buSzPts val="1100"/>
              <a:buChar char="●"/>
              <a:defRPr/>
            </a:lvl4pPr>
            <a:lvl5pPr marL="2286000" lvl="4" indent="-298450" algn="l">
              <a:spcBef>
                <a:spcPts val="1600"/>
              </a:spcBef>
              <a:spcAft>
                <a:spcPts val="0"/>
              </a:spcAft>
              <a:buSzPts val="1100"/>
              <a:buChar char="○"/>
              <a:defRPr/>
            </a:lvl5pPr>
            <a:lvl6pPr marL="2743200" lvl="5" indent="-298450" algn="l">
              <a:spcBef>
                <a:spcPts val="1600"/>
              </a:spcBef>
              <a:spcAft>
                <a:spcPts val="0"/>
              </a:spcAft>
              <a:buSzPts val="1100"/>
              <a:buChar char="■"/>
              <a:defRPr/>
            </a:lvl6pPr>
            <a:lvl7pPr marL="3200400" lvl="6" indent="-298450" algn="l">
              <a:spcBef>
                <a:spcPts val="1600"/>
              </a:spcBef>
              <a:spcAft>
                <a:spcPts val="0"/>
              </a:spcAft>
              <a:buSzPts val="1100"/>
              <a:buChar char="●"/>
              <a:defRPr/>
            </a:lvl7pPr>
            <a:lvl8pPr marL="3657600" lvl="7" indent="-298450" algn="l">
              <a:spcBef>
                <a:spcPts val="1600"/>
              </a:spcBef>
              <a:spcAft>
                <a:spcPts val="0"/>
              </a:spcAft>
              <a:buSzPts val="1100"/>
              <a:buChar char="○"/>
              <a:defRPr/>
            </a:lvl8pPr>
            <a:lvl9pPr marL="4114800" lvl="8" indent="-298450" algn="l">
              <a:spcBef>
                <a:spcPts val="1600"/>
              </a:spcBef>
              <a:spcAft>
                <a:spcPts val="1600"/>
              </a:spcAft>
              <a:buSzPts val="1100"/>
              <a:buChar char="■"/>
              <a:defRPr/>
            </a:lvl9pPr>
          </a:lstStyle>
          <a:p>
            <a:endParaRPr/>
          </a:p>
        </p:txBody>
      </p:sp>
      <p:sp>
        <p:nvSpPr>
          <p:cNvPr id="26" name="Google Shape;26;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spcBef>
                <a:spcPts val="0"/>
              </a:spcBef>
              <a:spcAft>
                <a:spcPts val="0"/>
              </a:spcAft>
              <a:buClr>
                <a:schemeClr val="dk2"/>
              </a:buClr>
              <a:buSzPts val="2600"/>
              <a:buFont typeface="Century Gothic"/>
              <a:buNone/>
              <a:defRPr sz="2600">
                <a:solidFill>
                  <a:schemeClr val="dk2"/>
                </a:solidFill>
              </a:defRPr>
            </a:lvl1pPr>
            <a:lvl2pPr lvl="1" algn="l">
              <a:spcBef>
                <a:spcPts val="0"/>
              </a:spcBef>
              <a:spcAft>
                <a:spcPts val="0"/>
              </a:spcAft>
              <a:buClr>
                <a:schemeClr val="dk2"/>
              </a:buClr>
              <a:buSzPts val="2600"/>
              <a:buNone/>
              <a:defRPr sz="2600">
                <a:solidFill>
                  <a:schemeClr val="dk2"/>
                </a:solidFill>
              </a:defRPr>
            </a:lvl2pPr>
            <a:lvl3pPr lvl="2" algn="l">
              <a:spcBef>
                <a:spcPts val="0"/>
              </a:spcBef>
              <a:spcAft>
                <a:spcPts val="0"/>
              </a:spcAft>
              <a:buClr>
                <a:schemeClr val="dk2"/>
              </a:buClr>
              <a:buSzPts val="2600"/>
              <a:buNone/>
              <a:defRPr sz="2600">
                <a:solidFill>
                  <a:schemeClr val="dk2"/>
                </a:solidFill>
              </a:defRPr>
            </a:lvl3pPr>
            <a:lvl4pPr lvl="3" algn="l">
              <a:spcBef>
                <a:spcPts val="0"/>
              </a:spcBef>
              <a:spcAft>
                <a:spcPts val="0"/>
              </a:spcAft>
              <a:buClr>
                <a:schemeClr val="dk2"/>
              </a:buClr>
              <a:buSzPts val="2600"/>
              <a:buNone/>
              <a:defRPr sz="2600">
                <a:solidFill>
                  <a:schemeClr val="dk2"/>
                </a:solidFill>
              </a:defRPr>
            </a:lvl4pPr>
            <a:lvl5pPr lvl="4" algn="l">
              <a:spcBef>
                <a:spcPts val="0"/>
              </a:spcBef>
              <a:spcAft>
                <a:spcPts val="0"/>
              </a:spcAft>
              <a:buClr>
                <a:schemeClr val="dk2"/>
              </a:buClr>
              <a:buSzPts val="2600"/>
              <a:buNone/>
              <a:defRPr sz="2600">
                <a:solidFill>
                  <a:schemeClr val="dk2"/>
                </a:solidFill>
              </a:defRPr>
            </a:lvl5pPr>
            <a:lvl6pPr lvl="5" algn="l">
              <a:spcBef>
                <a:spcPts val="0"/>
              </a:spcBef>
              <a:spcAft>
                <a:spcPts val="0"/>
              </a:spcAft>
              <a:buClr>
                <a:schemeClr val="dk2"/>
              </a:buClr>
              <a:buSzPts val="2600"/>
              <a:buNone/>
              <a:defRPr sz="2600">
                <a:solidFill>
                  <a:schemeClr val="dk2"/>
                </a:solidFill>
              </a:defRPr>
            </a:lvl6pPr>
            <a:lvl7pPr lvl="6" algn="l">
              <a:spcBef>
                <a:spcPts val="0"/>
              </a:spcBef>
              <a:spcAft>
                <a:spcPts val="0"/>
              </a:spcAft>
              <a:buClr>
                <a:schemeClr val="dk2"/>
              </a:buClr>
              <a:buSzPts val="2600"/>
              <a:buNone/>
              <a:defRPr sz="2600">
                <a:solidFill>
                  <a:schemeClr val="dk2"/>
                </a:solidFill>
              </a:defRPr>
            </a:lvl7pPr>
            <a:lvl8pPr lvl="7" algn="l">
              <a:spcBef>
                <a:spcPts val="0"/>
              </a:spcBef>
              <a:spcAft>
                <a:spcPts val="0"/>
              </a:spcAft>
              <a:buClr>
                <a:schemeClr val="dk2"/>
              </a:buClr>
              <a:buSzPts val="2600"/>
              <a:buNone/>
              <a:defRPr sz="2600">
                <a:solidFill>
                  <a:schemeClr val="dk2"/>
                </a:solidFill>
              </a:defRPr>
            </a:lvl8pPr>
            <a:lvl9pPr lvl="8" algn="l">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spcBef>
                <a:spcPts val="0"/>
              </a:spcBef>
              <a:spcAft>
                <a:spcPts val="0"/>
              </a:spcAft>
              <a:buSzPts val="1300"/>
              <a:buChar char="●"/>
              <a:defRPr/>
            </a:lvl1pPr>
            <a:lvl2pPr marL="914400" lvl="1" indent="-298450" algn="l">
              <a:spcBef>
                <a:spcPts val="1600"/>
              </a:spcBef>
              <a:spcAft>
                <a:spcPts val="0"/>
              </a:spcAft>
              <a:buSzPts val="1100"/>
              <a:buChar char="○"/>
              <a:defRPr/>
            </a:lvl2pPr>
            <a:lvl3pPr marL="1371600" lvl="2" indent="-298450" algn="l">
              <a:spcBef>
                <a:spcPts val="1600"/>
              </a:spcBef>
              <a:spcAft>
                <a:spcPts val="0"/>
              </a:spcAft>
              <a:buSzPts val="1100"/>
              <a:buChar char="■"/>
              <a:defRPr/>
            </a:lvl3pPr>
            <a:lvl4pPr marL="1828800" lvl="3" indent="-298450" algn="l">
              <a:spcBef>
                <a:spcPts val="1600"/>
              </a:spcBef>
              <a:spcAft>
                <a:spcPts val="0"/>
              </a:spcAft>
              <a:buSzPts val="1100"/>
              <a:buChar char="●"/>
              <a:defRPr/>
            </a:lvl4pPr>
            <a:lvl5pPr marL="2286000" lvl="4" indent="-298450" algn="l">
              <a:spcBef>
                <a:spcPts val="1600"/>
              </a:spcBef>
              <a:spcAft>
                <a:spcPts val="0"/>
              </a:spcAft>
              <a:buSzPts val="1100"/>
              <a:buChar char="○"/>
              <a:defRPr/>
            </a:lvl5pPr>
            <a:lvl6pPr marL="2743200" lvl="5" indent="-298450" algn="l">
              <a:spcBef>
                <a:spcPts val="1600"/>
              </a:spcBef>
              <a:spcAft>
                <a:spcPts val="0"/>
              </a:spcAft>
              <a:buSzPts val="1100"/>
              <a:buChar char="■"/>
              <a:defRPr/>
            </a:lvl6pPr>
            <a:lvl7pPr marL="3200400" lvl="6" indent="-298450" algn="l">
              <a:spcBef>
                <a:spcPts val="1600"/>
              </a:spcBef>
              <a:spcAft>
                <a:spcPts val="0"/>
              </a:spcAft>
              <a:buSzPts val="1100"/>
              <a:buChar char="●"/>
              <a:defRPr/>
            </a:lvl7pPr>
            <a:lvl8pPr marL="3657600" lvl="7" indent="-298450" algn="l">
              <a:spcBef>
                <a:spcPts val="1600"/>
              </a:spcBef>
              <a:spcAft>
                <a:spcPts val="0"/>
              </a:spcAft>
              <a:buSzPts val="1100"/>
              <a:buChar char="○"/>
              <a:defRPr/>
            </a:lvl8pPr>
            <a:lvl9pPr marL="4114800" lvl="8" indent="-298450" algn="l">
              <a:spcBef>
                <a:spcPts val="1600"/>
              </a:spcBef>
              <a:spcAft>
                <a:spcPts val="1600"/>
              </a:spcAft>
              <a:buSzPts val="1100"/>
              <a:buChar char="■"/>
              <a:defRPr/>
            </a:lvl9pPr>
          </a:lstStyle>
          <a:p>
            <a:endParaRPr/>
          </a:p>
        </p:txBody>
      </p:sp>
      <p:sp>
        <p:nvSpPr>
          <p:cNvPr id="30" name="Google Shape;30;p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spcBef>
                <a:spcPts val="0"/>
              </a:spcBef>
              <a:spcAft>
                <a:spcPts val="0"/>
              </a:spcAft>
              <a:buSzPts val="1300"/>
              <a:buChar char="●"/>
              <a:defRPr/>
            </a:lvl1pPr>
            <a:lvl2pPr marL="914400" lvl="1" indent="-298450" algn="l">
              <a:spcBef>
                <a:spcPts val="1600"/>
              </a:spcBef>
              <a:spcAft>
                <a:spcPts val="0"/>
              </a:spcAft>
              <a:buSzPts val="1100"/>
              <a:buChar char="○"/>
              <a:defRPr/>
            </a:lvl2pPr>
            <a:lvl3pPr marL="1371600" lvl="2" indent="-298450" algn="l">
              <a:spcBef>
                <a:spcPts val="1600"/>
              </a:spcBef>
              <a:spcAft>
                <a:spcPts val="0"/>
              </a:spcAft>
              <a:buSzPts val="1100"/>
              <a:buChar char="■"/>
              <a:defRPr/>
            </a:lvl3pPr>
            <a:lvl4pPr marL="1828800" lvl="3" indent="-298450" algn="l">
              <a:spcBef>
                <a:spcPts val="1600"/>
              </a:spcBef>
              <a:spcAft>
                <a:spcPts val="0"/>
              </a:spcAft>
              <a:buSzPts val="1100"/>
              <a:buChar char="●"/>
              <a:defRPr/>
            </a:lvl4pPr>
            <a:lvl5pPr marL="2286000" lvl="4" indent="-298450" algn="l">
              <a:spcBef>
                <a:spcPts val="1600"/>
              </a:spcBef>
              <a:spcAft>
                <a:spcPts val="0"/>
              </a:spcAft>
              <a:buSzPts val="1100"/>
              <a:buChar char="○"/>
              <a:defRPr/>
            </a:lvl5pPr>
            <a:lvl6pPr marL="2743200" lvl="5" indent="-298450" algn="l">
              <a:spcBef>
                <a:spcPts val="1600"/>
              </a:spcBef>
              <a:spcAft>
                <a:spcPts val="0"/>
              </a:spcAft>
              <a:buSzPts val="1100"/>
              <a:buChar char="■"/>
              <a:defRPr/>
            </a:lvl6pPr>
            <a:lvl7pPr marL="3200400" lvl="6" indent="-298450" algn="l">
              <a:spcBef>
                <a:spcPts val="1600"/>
              </a:spcBef>
              <a:spcAft>
                <a:spcPts val="0"/>
              </a:spcAft>
              <a:buSzPts val="1100"/>
              <a:buChar char="●"/>
              <a:defRPr/>
            </a:lvl7pPr>
            <a:lvl8pPr marL="3657600" lvl="7" indent="-298450" algn="l">
              <a:spcBef>
                <a:spcPts val="1600"/>
              </a:spcBef>
              <a:spcAft>
                <a:spcPts val="0"/>
              </a:spcAft>
              <a:buSzPts val="1100"/>
              <a:buChar char="○"/>
              <a:defRPr/>
            </a:lvl8pPr>
            <a:lvl9pPr marL="4114800" lvl="8" indent="-298450" algn="l">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27484" y="1539689"/>
            <a:ext cx="6709906" cy="3146611"/>
          </a:xfrm>
          <a:prstGeom prst="rect">
            <a:avLst/>
          </a:prstGeom>
          <a:noFill/>
          <a:ln>
            <a:noFill/>
          </a:ln>
        </p:spPr>
        <p:txBody>
          <a:bodyPr spcFirstLastPara="1" wrap="square" lIns="91425" tIns="45700" rIns="91425" bIns="45700" anchor="t" anchorCtr="0"/>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35" name="Google Shape;35;p5"/>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66217" y="2146300"/>
            <a:ext cx="6619243" cy="1436735"/>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2"/>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66216" y="3583036"/>
            <a:ext cx="6619244" cy="645300"/>
          </a:xfrm>
          <a:prstGeom prst="rect">
            <a:avLst/>
          </a:prstGeom>
          <a:noFill/>
          <a:ln>
            <a:noFill/>
          </a:ln>
        </p:spPr>
        <p:txBody>
          <a:bodyPr spcFirstLastPara="1" wrap="square" lIns="91425" tIns="45700" rIns="91425" bIns="45700" anchor="t" anchorCtr="0"/>
          <a:lstStyle>
            <a:lvl1pPr marL="457200" lvl="0" indent="-228600" algn="l">
              <a:spcBef>
                <a:spcPts val="750"/>
              </a:spcBef>
              <a:spcAft>
                <a:spcPts val="0"/>
              </a:spcAft>
              <a:buSzPts val="1200"/>
              <a:buNone/>
              <a:defRPr sz="1500" cap="none">
                <a:solidFill>
                  <a:srgbClr val="86D1D8"/>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41" name="Google Shape;41;p6"/>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27485" y="1545432"/>
            <a:ext cx="3297254" cy="3146822"/>
          </a:xfrm>
          <a:prstGeom prst="rect">
            <a:avLst/>
          </a:prstGeom>
          <a:noFill/>
          <a:ln>
            <a:noFill/>
          </a:ln>
        </p:spPr>
        <p:txBody>
          <a:bodyPr spcFirstLastPara="1" wrap="square" lIns="91425" tIns="45700" rIns="91425" bIns="45700" anchor="t" anchorCtr="0"/>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47" name="Google Shape;47;p7"/>
          <p:cNvSpPr txBox="1">
            <a:spLocks noGrp="1"/>
          </p:cNvSpPr>
          <p:nvPr>
            <p:ph type="body" idx="2"/>
          </p:nvPr>
        </p:nvSpPr>
        <p:spPr>
          <a:xfrm>
            <a:off x="4240870" y="1542069"/>
            <a:ext cx="3297256" cy="3150184"/>
          </a:xfrm>
          <a:prstGeom prst="rect">
            <a:avLst/>
          </a:prstGeom>
          <a:noFill/>
          <a:ln>
            <a:noFill/>
          </a:ln>
        </p:spPr>
        <p:txBody>
          <a:bodyPr spcFirstLastPara="1" wrap="square" lIns="91425" tIns="45700" rIns="91425" bIns="45700" anchor="t" anchorCtr="0"/>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48" name="Google Shape;48;p7"/>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315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827485" y="1428750"/>
            <a:ext cx="3297254"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54" name="Google Shape;54;p8"/>
          <p:cNvSpPr txBox="1">
            <a:spLocks noGrp="1"/>
          </p:cNvSpPr>
          <p:nvPr>
            <p:ph type="body" idx="2"/>
          </p:nvPr>
        </p:nvSpPr>
        <p:spPr>
          <a:xfrm>
            <a:off x="827485" y="1885950"/>
            <a:ext cx="3297254" cy="2806304"/>
          </a:xfrm>
          <a:prstGeom prst="rect">
            <a:avLst/>
          </a:prstGeom>
          <a:noFill/>
          <a:ln>
            <a:noFill/>
          </a:ln>
        </p:spPr>
        <p:txBody>
          <a:bodyPr spcFirstLastPara="1" wrap="square" lIns="91425" tIns="45700" rIns="91425" bIns="45700" anchor="t" anchorCtr="0"/>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55" name="Google Shape;55;p8"/>
          <p:cNvSpPr txBox="1">
            <a:spLocks noGrp="1"/>
          </p:cNvSpPr>
          <p:nvPr>
            <p:ph type="body" idx="3"/>
          </p:nvPr>
        </p:nvSpPr>
        <p:spPr>
          <a:xfrm>
            <a:off x="4240872" y="1428750"/>
            <a:ext cx="3297254" cy="432197"/>
          </a:xfrm>
          <a:prstGeom prst="rect">
            <a:avLst/>
          </a:prstGeom>
          <a:noFill/>
          <a:ln>
            <a:noFill/>
          </a:ln>
        </p:spPr>
        <p:txBody>
          <a:bodyPr spcFirstLastPara="1" wrap="square" lIns="91425" tIns="45700" rIns="91425" bIns="45700" anchor="b" anchorCtr="0"/>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56" name="Google Shape;56;p8"/>
          <p:cNvSpPr txBox="1">
            <a:spLocks noGrp="1"/>
          </p:cNvSpPr>
          <p:nvPr>
            <p:ph type="body" idx="4"/>
          </p:nvPr>
        </p:nvSpPr>
        <p:spPr>
          <a:xfrm>
            <a:off x="4240872" y="1885950"/>
            <a:ext cx="3297254" cy="2806304"/>
          </a:xfrm>
          <a:prstGeom prst="rect">
            <a:avLst/>
          </a:prstGeom>
          <a:noFill/>
          <a:ln>
            <a:noFill/>
          </a:ln>
        </p:spPr>
        <p:txBody>
          <a:bodyPr spcFirstLastPara="1" wrap="square" lIns="91425" tIns="45700" rIns="91425" bIns="45700" anchor="t" anchorCtr="0"/>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57" name="Google Shape;57;p8"/>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0"/>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2">
            <a:alphaModFix/>
          </a:blip>
          <a:srcRect l="3613"/>
          <a:stretch/>
        </p:blipFill>
        <p:spPr>
          <a:xfrm>
            <a:off x="0" y="2002264"/>
            <a:ext cx="3027759" cy="3141236"/>
          </a:xfrm>
          <a:prstGeom prst="rect">
            <a:avLst/>
          </a:prstGeom>
          <a:noFill/>
          <a:ln>
            <a:noFill/>
          </a:ln>
        </p:spPr>
      </p:pic>
      <p:pic>
        <p:nvPicPr>
          <p:cNvPr id="7" name="Google Shape;7;p1"/>
          <p:cNvPicPr preferRelativeResize="0"/>
          <p:nvPr/>
        </p:nvPicPr>
        <p:blipFill rotWithShape="1">
          <a:blip r:embed="rId23">
            <a:alphaModFix/>
          </a:blip>
          <a:srcRect l="35640"/>
          <a:stretch/>
        </p:blipFill>
        <p:spPr>
          <a:xfrm>
            <a:off x="0" y="2169261"/>
            <a:ext cx="1141809" cy="1774090"/>
          </a:xfrm>
          <a:prstGeom prst="rect">
            <a:avLst/>
          </a:prstGeom>
          <a:noFill/>
          <a:ln>
            <a:noFill/>
          </a:ln>
        </p:spPr>
      </p:pic>
      <p:sp>
        <p:nvSpPr>
          <p:cNvPr id="8" name="Google Shape;8;p1"/>
          <p:cNvSpPr/>
          <p:nvPr/>
        </p:nvSpPr>
        <p:spPr>
          <a:xfrm>
            <a:off x="6456759"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4">
            <a:alphaModFix/>
          </a:blip>
          <a:srcRect t="28812"/>
          <a:stretch/>
        </p:blipFill>
        <p:spPr>
          <a:xfrm>
            <a:off x="5999560" y="1"/>
            <a:ext cx="1202540" cy="856055"/>
          </a:xfrm>
          <a:prstGeom prst="rect">
            <a:avLst/>
          </a:prstGeom>
          <a:noFill/>
          <a:ln>
            <a:noFill/>
          </a:ln>
        </p:spPr>
      </p:pic>
      <p:pic>
        <p:nvPicPr>
          <p:cNvPr id="10" name="Google Shape;10;p1"/>
          <p:cNvPicPr preferRelativeResize="0"/>
          <p:nvPr/>
        </p:nvPicPr>
        <p:blipFill rotWithShape="1">
          <a:blip r:embed="rId25">
            <a:alphaModFix/>
          </a:blip>
          <a:srcRect b="23320"/>
          <a:stretch/>
        </p:blipFill>
        <p:spPr>
          <a:xfrm>
            <a:off x="6454408" y="4572000"/>
            <a:ext cx="745301" cy="571500"/>
          </a:xfrm>
          <a:prstGeom prst="rect">
            <a:avLst/>
          </a:prstGeom>
          <a:noFill/>
          <a:ln>
            <a:noFill/>
          </a:ln>
        </p:spPr>
      </p:pic>
      <p:sp>
        <p:nvSpPr>
          <p:cNvPr id="11" name="Google Shape;11;p1"/>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3150"/>
              <a:buFont typeface="Century Gothic"/>
              <a:buNone/>
              <a:defRPr sz="315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827484" y="1539689"/>
            <a:ext cx="6709906" cy="3146611"/>
          </a:xfrm>
          <a:prstGeom prst="rect">
            <a:avLst/>
          </a:prstGeom>
          <a:noFill/>
          <a:ln>
            <a:noFill/>
          </a:ln>
        </p:spPr>
        <p:txBody>
          <a:bodyPr spcFirstLastPara="1" wrap="square" lIns="91425" tIns="45700" rIns="91425" bIns="45700" anchor="t" anchorCtr="0"/>
          <a:lstStyle>
            <a:lvl1pPr marL="457200" marR="0" lvl="0" indent="-304800" algn="l" rtl="0">
              <a:spcBef>
                <a:spcPts val="750"/>
              </a:spcBef>
              <a:spcAft>
                <a:spcPts val="0"/>
              </a:spcAft>
              <a:buClr>
                <a:srgbClr val="86D1D8"/>
              </a:buClr>
              <a:buSzPts val="12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914400" marR="0" lvl="1" indent="-297180" algn="l" rtl="0">
              <a:spcBef>
                <a:spcPts val="750"/>
              </a:spcBef>
              <a:spcAft>
                <a:spcPts val="0"/>
              </a:spcAft>
              <a:buClr>
                <a:srgbClr val="86D1D8"/>
              </a:buClr>
              <a:buSzPts val="1080"/>
              <a:buFont typeface="Noto Sans Symbols"/>
              <a:buChar char="▶"/>
              <a:defRPr sz="1350" b="0" i="0" u="none" strike="noStrike" cap="none">
                <a:solidFill>
                  <a:schemeClr val="lt1"/>
                </a:solidFill>
                <a:latin typeface="Century Gothic"/>
                <a:ea typeface="Century Gothic"/>
                <a:cs typeface="Century Gothic"/>
                <a:sym typeface="Century Gothic"/>
              </a:defRPr>
            </a:lvl2pPr>
            <a:lvl3pPr marL="1371600" marR="0" lvl="2" indent="-289560" algn="l" rtl="0">
              <a:spcBef>
                <a:spcPts val="75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828800" marR="0" lvl="3"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4pPr>
            <a:lvl5pPr marL="2286000" marR="0" lvl="4"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5pPr>
            <a:lvl6pPr marL="2743200" marR="0" lvl="5"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6pPr>
            <a:lvl7pPr marL="3200400" marR="0" lvl="6"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7pPr>
            <a:lvl8pPr marL="3657600" marR="0" lvl="7" indent="-281940"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8pPr>
            <a:lvl9pPr marL="4114800" marR="0" lvl="8" indent="-281940"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825"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825"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ics.uci.edu/~mlearn/MLRepositor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ctrTitle"/>
          </p:nvPr>
        </p:nvSpPr>
        <p:spPr>
          <a:xfrm>
            <a:off x="1133550" y="1510025"/>
            <a:ext cx="6876900" cy="11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3600"/>
              <a:buFont typeface="Times New Roman"/>
              <a:buNone/>
            </a:pPr>
            <a:r>
              <a:rPr lang="en-US" sz="3600" b="1" u="sng">
                <a:solidFill>
                  <a:schemeClr val="lt1"/>
                </a:solidFill>
                <a:latin typeface="Times New Roman"/>
                <a:ea typeface="Times New Roman"/>
                <a:cs typeface="Times New Roman"/>
                <a:sym typeface="Times New Roman"/>
              </a:rPr>
              <a:t>Income Dataset Analysis</a:t>
            </a:r>
            <a:endParaRPr sz="3600" b="1" u="sng">
              <a:solidFill>
                <a:schemeClr val="lt1"/>
              </a:solidFill>
              <a:latin typeface="Times New Roman"/>
              <a:ea typeface="Times New Roman"/>
              <a:cs typeface="Times New Roman"/>
              <a:sym typeface="Times New Roman"/>
            </a:endParaRPr>
          </a:p>
        </p:txBody>
      </p:sp>
      <p:sp>
        <p:nvSpPr>
          <p:cNvPr id="157" name="Google Shape;157;p21"/>
          <p:cNvSpPr txBox="1">
            <a:spLocks noGrp="1"/>
          </p:cNvSpPr>
          <p:nvPr>
            <p:ph type="subTitle" idx="1"/>
          </p:nvPr>
        </p:nvSpPr>
        <p:spPr>
          <a:xfrm>
            <a:off x="3421506" y="2224031"/>
            <a:ext cx="5102400" cy="17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20"/>
              <a:buNone/>
            </a:pPr>
            <a:endParaRPr sz="1400" b="1">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120"/>
              <a:buNone/>
            </a:pPr>
            <a:r>
              <a:rPr lang="en-US" sz="1400" b="1">
                <a:solidFill>
                  <a:srgbClr val="FFFFFF"/>
                </a:solidFill>
                <a:latin typeface="Times New Roman"/>
                <a:ea typeface="Times New Roman"/>
                <a:cs typeface="Times New Roman"/>
                <a:sym typeface="Times New Roman"/>
              </a:rPr>
              <a:t>TEAM MEMBERS </a:t>
            </a:r>
            <a:endParaRPr sz="1400" b="1">
              <a:solidFill>
                <a:srgbClr val="FFFFFF"/>
              </a:solidFill>
              <a:latin typeface="Times New Roman"/>
              <a:ea typeface="Times New Roman"/>
              <a:cs typeface="Times New Roman"/>
              <a:sym typeface="Times New Roman"/>
            </a:endParaRPr>
          </a:p>
          <a:p>
            <a:pPr marL="0" lvl="0" indent="0" algn="l" rtl="0">
              <a:spcBef>
                <a:spcPts val="0"/>
              </a:spcBef>
              <a:spcAft>
                <a:spcPts val="0"/>
              </a:spcAft>
              <a:buSzPts val="1120"/>
              <a:buNone/>
            </a:pPr>
            <a:endParaRPr sz="1400" b="1">
              <a:solidFill>
                <a:srgbClr val="FFFFFF"/>
              </a:solidFill>
              <a:latin typeface="Times New Roman"/>
              <a:ea typeface="Times New Roman"/>
              <a:cs typeface="Times New Roman"/>
              <a:sym typeface="Times New Roman"/>
            </a:endParaRPr>
          </a:p>
          <a:p>
            <a:pPr marL="0" lvl="0" indent="0" algn="l" rtl="0">
              <a:spcBef>
                <a:spcPts val="0"/>
              </a:spcBef>
              <a:spcAft>
                <a:spcPts val="0"/>
              </a:spcAft>
              <a:buSzPts val="1120"/>
              <a:buNone/>
            </a:pPr>
            <a:r>
              <a:rPr lang="en-US" sz="1400" b="1">
                <a:solidFill>
                  <a:srgbClr val="FFFFFF"/>
                </a:solidFill>
                <a:latin typeface="Times New Roman"/>
                <a:ea typeface="Times New Roman"/>
                <a:cs typeface="Times New Roman"/>
                <a:sym typeface="Times New Roman"/>
              </a:rPr>
              <a:t>YASH BAROT</a:t>
            </a:r>
            <a:endParaRPr sz="1400" b="1">
              <a:solidFill>
                <a:srgbClr val="FFFFFF"/>
              </a:solidFill>
              <a:latin typeface="Times New Roman"/>
              <a:ea typeface="Times New Roman"/>
              <a:cs typeface="Times New Roman"/>
              <a:sym typeface="Times New Roman"/>
            </a:endParaRPr>
          </a:p>
          <a:p>
            <a:pPr marL="0" lvl="0" indent="0" algn="l" rtl="0">
              <a:spcBef>
                <a:spcPts val="0"/>
              </a:spcBef>
              <a:spcAft>
                <a:spcPts val="0"/>
              </a:spcAft>
              <a:buSzPts val="1120"/>
              <a:buNone/>
            </a:pPr>
            <a:r>
              <a:rPr lang="en-US" sz="1400" b="1">
                <a:solidFill>
                  <a:srgbClr val="FFFFFF"/>
                </a:solidFill>
                <a:latin typeface="Times New Roman"/>
                <a:ea typeface="Times New Roman"/>
                <a:cs typeface="Times New Roman"/>
                <a:sym typeface="Times New Roman"/>
              </a:rPr>
              <a:t>SAACHI  SHAH</a:t>
            </a:r>
            <a:endParaRPr b="1">
              <a:solidFill>
                <a:srgbClr val="FFFFFF"/>
              </a:solidFill>
            </a:endParaRPr>
          </a:p>
          <a:p>
            <a:pPr marL="0" lvl="0" indent="0" algn="l" rtl="0">
              <a:spcBef>
                <a:spcPts val="0"/>
              </a:spcBef>
              <a:spcAft>
                <a:spcPts val="0"/>
              </a:spcAft>
              <a:buSzPts val="1120"/>
              <a:buNone/>
            </a:pPr>
            <a:r>
              <a:rPr lang="en-US" sz="1400" b="1">
                <a:solidFill>
                  <a:srgbClr val="FFFFFF"/>
                </a:solidFill>
                <a:latin typeface="Times New Roman"/>
                <a:ea typeface="Times New Roman"/>
                <a:cs typeface="Times New Roman"/>
                <a:sym typeface="Times New Roman"/>
              </a:rPr>
              <a:t>DEEP SHAH</a:t>
            </a:r>
            <a:endParaRPr b="1">
              <a:solidFill>
                <a:srgbClr val="FFFFFF"/>
              </a:solidFill>
            </a:endParaRPr>
          </a:p>
          <a:p>
            <a:pPr marL="0" lvl="0" indent="0" algn="l" rtl="0">
              <a:spcBef>
                <a:spcPts val="0"/>
              </a:spcBef>
              <a:spcAft>
                <a:spcPts val="0"/>
              </a:spcAft>
              <a:buSzPts val="1120"/>
              <a:buNone/>
            </a:pPr>
            <a:r>
              <a:rPr lang="en-US" sz="1400" b="1">
                <a:solidFill>
                  <a:srgbClr val="FFFFFF"/>
                </a:solidFill>
                <a:latin typeface="Times New Roman"/>
                <a:ea typeface="Times New Roman"/>
                <a:cs typeface="Times New Roman"/>
                <a:sym typeface="Times New Roman"/>
              </a:rPr>
              <a:t>PIYUSH THAPAR</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7" name="Google Shape;217;p30"/>
          <p:cNvPicPr preferRelativeResize="0"/>
          <p:nvPr/>
        </p:nvPicPr>
        <p:blipFill>
          <a:blip r:embed="rId3">
            <a:alphaModFix/>
          </a:blip>
          <a:stretch>
            <a:fillRect/>
          </a:stretch>
        </p:blipFill>
        <p:spPr>
          <a:xfrm>
            <a:off x="472900" y="796700"/>
            <a:ext cx="8360300" cy="4000275"/>
          </a:xfrm>
          <a:prstGeom prst="rect">
            <a:avLst/>
          </a:prstGeom>
          <a:noFill/>
          <a:ln>
            <a:noFill/>
          </a:ln>
        </p:spPr>
      </p:pic>
      <p:pic>
        <p:nvPicPr>
          <p:cNvPr id="218" name="Google Shape;218;p30"/>
          <p:cNvPicPr preferRelativeResize="0"/>
          <p:nvPr/>
        </p:nvPicPr>
        <p:blipFill>
          <a:blip r:embed="rId4">
            <a:alphaModFix/>
          </a:blip>
          <a:stretch>
            <a:fillRect/>
          </a:stretch>
        </p:blipFill>
        <p:spPr>
          <a:xfrm>
            <a:off x="472900" y="286175"/>
            <a:ext cx="3748775" cy="31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401583" y="51683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600"/>
              <a:buFont typeface="Raleway"/>
              <a:buNone/>
            </a:pPr>
            <a:r>
              <a:rPr lang="en-US" sz="2800" b="1">
                <a:solidFill>
                  <a:srgbClr val="FFFFFF"/>
                </a:solidFill>
                <a:latin typeface="Times New Roman"/>
                <a:ea typeface="Times New Roman"/>
                <a:cs typeface="Times New Roman"/>
                <a:sym typeface="Times New Roman"/>
              </a:rPr>
              <a:t>Checking for outliers</a:t>
            </a:r>
            <a:endParaRPr sz="2800" b="1">
              <a:solidFill>
                <a:srgbClr val="FFFFFF"/>
              </a:solidFill>
              <a:latin typeface="Times New Roman"/>
              <a:ea typeface="Times New Roman"/>
              <a:cs typeface="Times New Roman"/>
              <a:sym typeface="Times New Roman"/>
            </a:endParaRPr>
          </a:p>
          <a:p>
            <a:pPr marL="0" lvl="0" indent="0" algn="l" rtl="0">
              <a:lnSpc>
                <a:spcPct val="115000"/>
              </a:lnSpc>
              <a:spcBef>
                <a:spcPts val="800"/>
              </a:spcBef>
              <a:spcAft>
                <a:spcPts val="0"/>
              </a:spcAft>
              <a:buSzPts val="2600"/>
              <a:buFont typeface="Century Gothic"/>
              <a:buNone/>
            </a:pPr>
            <a:endParaRPr sz="1000" b="0">
              <a:solidFill>
                <a:srgbClr val="FFFFFF"/>
              </a:solidFill>
              <a:highlight>
                <a:srgbClr val="222222"/>
              </a:highlight>
              <a:latin typeface="Arial"/>
              <a:ea typeface="Arial"/>
              <a:cs typeface="Arial"/>
              <a:sym typeface="Arial"/>
            </a:endParaRPr>
          </a:p>
          <a:p>
            <a:pPr marL="0" lvl="0" indent="0" algn="l" rtl="0">
              <a:spcBef>
                <a:spcPts val="0"/>
              </a:spcBef>
              <a:spcAft>
                <a:spcPts val="0"/>
              </a:spcAft>
              <a:buSzPts val="2600"/>
              <a:buFont typeface="Century Gothic"/>
              <a:buNone/>
            </a:pPr>
            <a:endParaRPr/>
          </a:p>
        </p:txBody>
      </p:sp>
      <p:pic>
        <p:nvPicPr>
          <p:cNvPr id="224" name="Google Shape;224;p31"/>
          <p:cNvPicPr preferRelativeResize="0"/>
          <p:nvPr/>
        </p:nvPicPr>
        <p:blipFill>
          <a:blip r:embed="rId3">
            <a:alphaModFix/>
          </a:blip>
          <a:stretch>
            <a:fillRect/>
          </a:stretch>
        </p:blipFill>
        <p:spPr>
          <a:xfrm>
            <a:off x="535775" y="1816775"/>
            <a:ext cx="7554500" cy="2798025"/>
          </a:xfrm>
          <a:prstGeom prst="rect">
            <a:avLst/>
          </a:prstGeom>
          <a:noFill/>
          <a:ln>
            <a:noFill/>
          </a:ln>
        </p:spPr>
      </p:pic>
      <p:sp>
        <p:nvSpPr>
          <p:cNvPr id="225" name="Google Shape;225;p31"/>
          <p:cNvSpPr txBox="1"/>
          <p:nvPr/>
        </p:nvSpPr>
        <p:spPr>
          <a:xfrm>
            <a:off x="535775" y="1166800"/>
            <a:ext cx="6786600" cy="8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6" name="Google Shape;226;p31"/>
          <p:cNvPicPr preferRelativeResize="0"/>
          <p:nvPr/>
        </p:nvPicPr>
        <p:blipFill>
          <a:blip r:embed="rId4">
            <a:alphaModFix/>
          </a:blip>
          <a:stretch>
            <a:fillRect/>
          </a:stretch>
        </p:blipFill>
        <p:spPr>
          <a:xfrm>
            <a:off x="535775" y="1166800"/>
            <a:ext cx="4750600"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body" idx="1"/>
          </p:nvPr>
        </p:nvSpPr>
        <p:spPr>
          <a:xfrm>
            <a:off x="489650" y="479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Removing Outliers</a:t>
            </a:r>
            <a:endParaRPr sz="3000" b="1">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We can see many outliers for age column which are greater than 80.</a:t>
            </a: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We remove all the records having age &gt;80.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32" name="Google Shape;232;p32"/>
          <p:cNvPicPr preferRelativeResize="0"/>
          <p:nvPr/>
        </p:nvPicPr>
        <p:blipFill>
          <a:blip r:embed="rId3">
            <a:alphaModFix/>
          </a:blip>
          <a:stretch>
            <a:fillRect/>
          </a:stretch>
        </p:blipFill>
        <p:spPr>
          <a:xfrm>
            <a:off x="595425" y="2058150"/>
            <a:ext cx="7241375" cy="271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669925" y="293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lt1"/>
                </a:solidFill>
                <a:latin typeface="Times New Roman"/>
                <a:ea typeface="Times New Roman"/>
                <a:cs typeface="Times New Roman"/>
                <a:sym typeface="Times New Roman"/>
              </a:rPr>
              <a:t>Checking the Skewness for columns</a:t>
            </a:r>
            <a:endParaRPr sz="3000" b="1">
              <a:solidFill>
                <a:schemeClr val="lt1"/>
              </a:solidFill>
              <a:latin typeface="Times New Roman"/>
              <a:ea typeface="Times New Roman"/>
              <a:cs typeface="Times New Roman"/>
              <a:sym typeface="Times New Roman"/>
            </a:endParaRPr>
          </a:p>
        </p:txBody>
      </p:sp>
      <p:sp>
        <p:nvSpPr>
          <p:cNvPr id="238" name="Google Shape;238;p33"/>
          <p:cNvSpPr txBox="1">
            <a:spLocks noGrp="1"/>
          </p:cNvSpPr>
          <p:nvPr>
            <p:ph type="body" idx="1"/>
          </p:nvPr>
        </p:nvSpPr>
        <p:spPr>
          <a:xfrm>
            <a:off x="608625" y="3288125"/>
            <a:ext cx="7688700" cy="22611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Out of the 6 variables skewness of 5 variables values implies that the distribution of the data are slightly skewed to the right or positively skewed.They are skewed to the right because the values are greater than zero.</a:t>
            </a:r>
            <a:endParaRPr sz="160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While the skewness of 1 variable implies that the distribution of the data are slightly skewed to the left or negatively skewed because the values are lesser than zero.</a:t>
            </a:r>
            <a:endParaRPr sz="1600">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239" name="Google Shape;239;p33"/>
          <p:cNvPicPr preferRelativeResize="0"/>
          <p:nvPr/>
        </p:nvPicPr>
        <p:blipFill>
          <a:blip r:embed="rId3">
            <a:alphaModFix/>
          </a:blip>
          <a:stretch>
            <a:fillRect/>
          </a:stretch>
        </p:blipFill>
        <p:spPr>
          <a:xfrm>
            <a:off x="2144763" y="894800"/>
            <a:ext cx="4616425" cy="226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729504" y="521480"/>
            <a:ext cx="7688400" cy="52187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Raleway"/>
              <a:buNone/>
            </a:pPr>
            <a:r>
              <a:rPr lang="en-US" sz="3000" b="1">
                <a:solidFill>
                  <a:srgbClr val="FFFFFF"/>
                </a:solidFill>
                <a:latin typeface="Times New Roman"/>
                <a:ea typeface="Times New Roman"/>
                <a:cs typeface="Times New Roman"/>
                <a:sym typeface="Times New Roman"/>
              </a:rPr>
              <a:t>Logistic Regression</a:t>
            </a:r>
            <a:endParaRPr sz="3000" b="1">
              <a:solidFill>
                <a:srgbClr val="FFFFFF"/>
              </a:solidFill>
              <a:latin typeface="Times New Roman"/>
              <a:ea typeface="Times New Roman"/>
              <a:cs typeface="Times New Roman"/>
              <a:sym typeface="Times New Roman"/>
            </a:endParaRPr>
          </a:p>
        </p:txBody>
      </p:sp>
      <p:sp>
        <p:nvSpPr>
          <p:cNvPr id="245" name="Google Shape;245;p34"/>
          <p:cNvSpPr txBox="1">
            <a:spLocks noGrp="1"/>
          </p:cNvSpPr>
          <p:nvPr>
            <p:ph type="body" idx="1"/>
          </p:nvPr>
        </p:nvSpPr>
        <p:spPr>
          <a:xfrm>
            <a:off x="729500" y="1169025"/>
            <a:ext cx="6081000" cy="3038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AutoNum type="arabicParenR"/>
            </a:pPr>
            <a:r>
              <a:rPr lang="en-US" sz="1800" b="1">
                <a:latin typeface="Times New Roman"/>
                <a:ea typeface="Times New Roman"/>
                <a:cs typeface="Times New Roman"/>
                <a:sym typeface="Times New Roman"/>
              </a:rPr>
              <a:t>Building the model</a:t>
            </a:r>
            <a:endParaRPr sz="1800" b="1">
              <a:latin typeface="Times New Roman"/>
              <a:ea typeface="Times New Roman"/>
              <a:cs typeface="Times New Roman"/>
              <a:sym typeface="Times New Roman"/>
            </a:endParaRPr>
          </a:p>
          <a:p>
            <a:pPr marL="457200" lvl="0" indent="-342900" algn="l" rtl="0">
              <a:lnSpc>
                <a:spcPct val="170000"/>
              </a:lnSpc>
              <a:spcBef>
                <a:spcPts val="0"/>
              </a:spcBef>
              <a:spcAft>
                <a:spcPts val="0"/>
              </a:spcAft>
              <a:buClr>
                <a:srgbClr val="FFFFFF"/>
              </a:buClr>
              <a:buSzPts val="1800"/>
              <a:buChar char="●"/>
            </a:pPr>
            <a:r>
              <a:rPr lang="en-US" sz="1800">
                <a:solidFill>
                  <a:srgbClr val="FFFFFF"/>
                </a:solidFill>
                <a:latin typeface="Times New Roman"/>
                <a:ea typeface="Times New Roman"/>
                <a:cs typeface="Times New Roman"/>
                <a:sym typeface="Times New Roman"/>
              </a:rPr>
              <a:t>The purpose of this model is to classify people into two groups, below 50k or above 50k in income. We will build the model using training data, and then predict the salary class using the test group.</a:t>
            </a:r>
            <a:endParaRPr sz="1800">
              <a:solidFill>
                <a:srgbClr val="FFFFFF"/>
              </a:solidFill>
              <a:latin typeface="Times New Roman"/>
              <a:ea typeface="Times New Roman"/>
              <a:cs typeface="Times New Roman"/>
              <a:sym typeface="Times New Roman"/>
            </a:endParaRPr>
          </a:p>
          <a:p>
            <a:pPr marL="457200" lvl="0" indent="-342900" algn="l" rtl="0">
              <a:lnSpc>
                <a:spcPct val="170000"/>
              </a:lnSpc>
              <a:spcBef>
                <a:spcPts val="0"/>
              </a:spcBef>
              <a:spcAft>
                <a:spcPts val="0"/>
              </a:spcAft>
              <a:buClr>
                <a:srgbClr val="FFFFFF"/>
              </a:buClr>
              <a:buSzPts val="1800"/>
              <a:buFont typeface="Times New Roman"/>
              <a:buAutoNum type="alphaLcParenR"/>
            </a:pPr>
            <a:r>
              <a:rPr lang="en-US" sz="1800">
                <a:solidFill>
                  <a:srgbClr val="FFFFFF"/>
                </a:solidFill>
                <a:latin typeface="Times New Roman"/>
                <a:ea typeface="Times New Roman"/>
                <a:cs typeface="Times New Roman"/>
                <a:sym typeface="Times New Roman"/>
              </a:rPr>
              <a:t>Splitting the model into Train and Test data.</a:t>
            </a:r>
            <a:endParaRPr sz="1800">
              <a:solidFill>
                <a:srgbClr val="FFFFFF"/>
              </a:solidFill>
              <a:latin typeface="Times New Roman"/>
              <a:ea typeface="Times New Roman"/>
              <a:cs typeface="Times New Roman"/>
              <a:sym typeface="Times New Roman"/>
            </a:endParaRPr>
          </a:p>
          <a:p>
            <a:pPr marL="0" lvl="0" indent="0" algn="l" rtl="0">
              <a:lnSpc>
                <a:spcPct val="170000"/>
              </a:lnSpc>
              <a:spcBef>
                <a:spcPts val="900"/>
              </a:spcBef>
              <a:spcAft>
                <a:spcPts val="0"/>
              </a:spcAft>
              <a:buNone/>
            </a:pPr>
            <a:endParaRPr sz="1400">
              <a:solidFill>
                <a:srgbClr val="FFFFFF"/>
              </a:solidFill>
              <a:latin typeface="Arial"/>
              <a:ea typeface="Arial"/>
              <a:cs typeface="Arial"/>
              <a:sym typeface="Arial"/>
            </a:endParaRPr>
          </a:p>
          <a:p>
            <a:pPr marL="0" lvl="0" indent="0" algn="l" rtl="0">
              <a:spcBef>
                <a:spcPts val="900"/>
              </a:spcBef>
              <a:spcAft>
                <a:spcPts val="0"/>
              </a:spcAft>
              <a:buNone/>
            </a:pPr>
            <a:endParaRPr sz="1400" b="1">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endParaRPr sz="1400" b="1">
              <a:latin typeface="Times New Roman"/>
              <a:ea typeface="Times New Roman"/>
              <a:cs typeface="Times New Roman"/>
              <a:sym typeface="Times New Roman"/>
            </a:endParaRPr>
          </a:p>
          <a:p>
            <a:pPr marL="146050" lvl="0" indent="0" algn="l" rtl="0">
              <a:spcBef>
                <a:spcPts val="0"/>
              </a:spcBef>
              <a:spcAft>
                <a:spcPts val="0"/>
              </a:spcAft>
              <a:buSzPts val="1300"/>
              <a:buNone/>
            </a:pPr>
            <a:endParaRPr sz="1400" b="1">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400">
              <a:latin typeface="Times New Roman"/>
              <a:ea typeface="Times New Roman"/>
              <a:cs typeface="Times New Roman"/>
              <a:sym typeface="Times New Roman"/>
            </a:endParaRPr>
          </a:p>
        </p:txBody>
      </p:sp>
      <p:pic>
        <p:nvPicPr>
          <p:cNvPr id="246" name="Google Shape;246;p34"/>
          <p:cNvPicPr preferRelativeResize="0"/>
          <p:nvPr/>
        </p:nvPicPr>
        <p:blipFill>
          <a:blip r:embed="rId3">
            <a:alphaModFix/>
          </a:blip>
          <a:stretch>
            <a:fillRect/>
          </a:stretch>
        </p:blipFill>
        <p:spPr>
          <a:xfrm>
            <a:off x="837200" y="3790975"/>
            <a:ext cx="7181849" cy="103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215825" y="0"/>
            <a:ext cx="7986300" cy="979200"/>
          </a:xfrm>
          <a:prstGeom prst="rect">
            <a:avLst/>
          </a:prstGeom>
        </p:spPr>
        <p:txBody>
          <a:bodyPr spcFirstLastPara="1" wrap="square" lIns="91425" tIns="91425" rIns="91425" bIns="91425" anchor="t" anchorCtr="0">
            <a:noAutofit/>
          </a:bodyPr>
          <a:lstStyle/>
          <a:p>
            <a:pPr marL="0" lvl="0" indent="0" algn="l" rtl="0">
              <a:lnSpc>
                <a:spcPct val="140000"/>
              </a:lnSpc>
              <a:spcBef>
                <a:spcPts val="2400"/>
              </a:spcBef>
              <a:spcAft>
                <a:spcPts val="0"/>
              </a:spcAft>
              <a:buClr>
                <a:schemeClr val="dk1"/>
              </a:buClr>
              <a:buSzPts val="1100"/>
              <a:buFont typeface="Arial"/>
              <a:buNone/>
            </a:pPr>
            <a:r>
              <a:rPr lang="en-US" sz="1800" b="1">
                <a:solidFill>
                  <a:srgbClr val="FFFFFF"/>
                </a:solidFill>
                <a:latin typeface="Times New Roman"/>
                <a:ea typeface="Times New Roman"/>
                <a:cs typeface="Times New Roman"/>
                <a:sym typeface="Times New Roman"/>
              </a:rPr>
              <a:t>2)Training The Model</a:t>
            </a:r>
            <a:endParaRPr sz="1800" b="1">
              <a:solidFill>
                <a:srgbClr val="FFFFFF"/>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252" name="Google Shape;252;p3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4" name="Google Shape;254;p35"/>
          <p:cNvPicPr preferRelativeResize="0"/>
          <p:nvPr/>
        </p:nvPicPr>
        <p:blipFill>
          <a:blip r:embed="rId3">
            <a:alphaModFix/>
          </a:blip>
          <a:stretch>
            <a:fillRect/>
          </a:stretch>
        </p:blipFill>
        <p:spPr>
          <a:xfrm>
            <a:off x="295150" y="857525"/>
            <a:ext cx="7581251" cy="562671"/>
          </a:xfrm>
          <a:prstGeom prst="rect">
            <a:avLst/>
          </a:prstGeom>
          <a:noFill/>
          <a:ln>
            <a:noFill/>
          </a:ln>
        </p:spPr>
      </p:pic>
      <p:pic>
        <p:nvPicPr>
          <p:cNvPr id="255" name="Google Shape;255;p35"/>
          <p:cNvPicPr preferRelativeResize="0"/>
          <p:nvPr/>
        </p:nvPicPr>
        <p:blipFill>
          <a:blip r:embed="rId4">
            <a:alphaModFix/>
          </a:blip>
          <a:stretch>
            <a:fillRect/>
          </a:stretch>
        </p:blipFill>
        <p:spPr>
          <a:xfrm>
            <a:off x="295150" y="1543550"/>
            <a:ext cx="4348449" cy="3331750"/>
          </a:xfrm>
          <a:prstGeom prst="rect">
            <a:avLst/>
          </a:prstGeom>
          <a:noFill/>
          <a:ln>
            <a:noFill/>
          </a:ln>
        </p:spPr>
      </p:pic>
      <p:pic>
        <p:nvPicPr>
          <p:cNvPr id="256" name="Google Shape;256;p35"/>
          <p:cNvPicPr preferRelativeResize="0"/>
          <p:nvPr/>
        </p:nvPicPr>
        <p:blipFill>
          <a:blip r:embed="rId5">
            <a:alphaModFix/>
          </a:blip>
          <a:stretch>
            <a:fillRect/>
          </a:stretch>
        </p:blipFill>
        <p:spPr>
          <a:xfrm>
            <a:off x="4814475" y="1543550"/>
            <a:ext cx="4226725" cy="333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659111" y="451142"/>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Century Gothic"/>
              <a:buNone/>
            </a:pPr>
            <a:r>
              <a:rPr lang="en-US" sz="2800" b="1">
                <a:solidFill>
                  <a:srgbClr val="FFFFFF"/>
                </a:solidFill>
                <a:latin typeface="Times New Roman"/>
                <a:ea typeface="Times New Roman"/>
                <a:cs typeface="Times New Roman"/>
                <a:sym typeface="Times New Roman"/>
              </a:rPr>
              <a:t>Confusion Matrix for Linear Model</a:t>
            </a:r>
            <a:endParaRPr sz="2800" b="1">
              <a:solidFill>
                <a:srgbClr val="FFFFFF"/>
              </a:solidFill>
              <a:latin typeface="Times New Roman"/>
              <a:ea typeface="Times New Roman"/>
              <a:cs typeface="Times New Roman"/>
              <a:sym typeface="Times New Roman"/>
            </a:endParaRPr>
          </a:p>
        </p:txBody>
      </p:sp>
      <p:pic>
        <p:nvPicPr>
          <p:cNvPr id="262" name="Google Shape;262;p36"/>
          <p:cNvPicPr preferRelativeResize="0"/>
          <p:nvPr/>
        </p:nvPicPr>
        <p:blipFill>
          <a:blip r:embed="rId3">
            <a:alphaModFix/>
          </a:blip>
          <a:stretch>
            <a:fillRect/>
          </a:stretch>
        </p:blipFill>
        <p:spPr>
          <a:xfrm>
            <a:off x="544100" y="1322225"/>
            <a:ext cx="5543550" cy="2707300"/>
          </a:xfrm>
          <a:prstGeom prst="rect">
            <a:avLst/>
          </a:prstGeom>
          <a:noFill/>
          <a:ln>
            <a:noFill/>
          </a:ln>
        </p:spPr>
      </p:pic>
      <p:pic>
        <p:nvPicPr>
          <p:cNvPr id="263" name="Google Shape;263;p36"/>
          <p:cNvPicPr preferRelativeResize="0"/>
          <p:nvPr/>
        </p:nvPicPr>
        <p:blipFill>
          <a:blip r:embed="rId4">
            <a:alphaModFix/>
          </a:blip>
          <a:stretch>
            <a:fillRect/>
          </a:stretch>
        </p:blipFill>
        <p:spPr>
          <a:xfrm>
            <a:off x="6025850" y="1322225"/>
            <a:ext cx="2686050" cy="270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title"/>
          </p:nvPr>
        </p:nvSpPr>
        <p:spPr>
          <a:xfrm>
            <a:off x="322258" y="199934"/>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600"/>
              <a:buFont typeface="Raleway"/>
              <a:buNone/>
            </a:pPr>
            <a:r>
              <a:rPr lang="en-US" sz="3000" b="1">
                <a:solidFill>
                  <a:srgbClr val="FFFFFF"/>
                </a:solidFill>
                <a:latin typeface="Times New Roman"/>
                <a:ea typeface="Times New Roman"/>
                <a:cs typeface="Times New Roman"/>
                <a:sym typeface="Times New Roman"/>
              </a:rPr>
              <a:t>Logistic Regression Model Evaluation</a:t>
            </a:r>
            <a:endParaRPr sz="3000" b="1">
              <a:solidFill>
                <a:srgbClr val="FFFFFF"/>
              </a:solidFill>
              <a:latin typeface="Times New Roman"/>
              <a:ea typeface="Times New Roman"/>
              <a:cs typeface="Times New Roman"/>
              <a:sym typeface="Times New Roman"/>
            </a:endParaRPr>
          </a:p>
          <a:p>
            <a:pPr marL="0" lvl="0" indent="0" algn="l" rtl="0">
              <a:lnSpc>
                <a:spcPct val="115000"/>
              </a:lnSpc>
              <a:spcBef>
                <a:spcPts val="800"/>
              </a:spcBef>
              <a:spcAft>
                <a:spcPts val="0"/>
              </a:spcAft>
              <a:buSzPts val="2600"/>
              <a:buFont typeface="Century Gothic"/>
              <a:buNone/>
            </a:pPr>
            <a:endParaRPr sz="1000" b="0">
              <a:solidFill>
                <a:srgbClr val="FFFFFF"/>
              </a:solidFill>
              <a:highlight>
                <a:srgbClr val="222222"/>
              </a:highlight>
              <a:latin typeface="Arial"/>
              <a:ea typeface="Arial"/>
              <a:cs typeface="Arial"/>
              <a:sym typeface="Arial"/>
            </a:endParaRPr>
          </a:p>
          <a:p>
            <a:pPr marL="0" lvl="0" indent="0" algn="l" rtl="0">
              <a:spcBef>
                <a:spcPts val="0"/>
              </a:spcBef>
              <a:spcAft>
                <a:spcPts val="0"/>
              </a:spcAft>
              <a:buSzPts val="2600"/>
              <a:buFont typeface="Century Gothic"/>
              <a:buNone/>
            </a:pPr>
            <a:endParaRPr/>
          </a:p>
        </p:txBody>
      </p:sp>
      <p:sp>
        <p:nvSpPr>
          <p:cNvPr id="269" name="Google Shape;269;p37"/>
          <p:cNvSpPr txBox="1">
            <a:spLocks noGrp="1"/>
          </p:cNvSpPr>
          <p:nvPr>
            <p:ph type="body" idx="1"/>
          </p:nvPr>
        </p:nvSpPr>
        <p:spPr>
          <a:xfrm>
            <a:off x="401582" y="1361661"/>
            <a:ext cx="8319653" cy="35823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endParaRPr sz="1150" b="1">
              <a:latin typeface="Century Gothic"/>
              <a:ea typeface="Century Gothic"/>
              <a:cs typeface="Century Gothic"/>
              <a:sym typeface="Century Gothic"/>
            </a:endParaRPr>
          </a:p>
          <a:p>
            <a:pPr marL="0" lvl="0" indent="0" algn="l" rtl="0">
              <a:spcBef>
                <a:spcPts val="1600"/>
              </a:spcBef>
              <a:spcAft>
                <a:spcPts val="0"/>
              </a:spcAft>
              <a:buSzPts val="1300"/>
              <a:buNone/>
            </a:pPr>
            <a:endParaRPr sz="1150" b="1">
              <a:latin typeface="Century Gothic"/>
              <a:ea typeface="Century Gothic"/>
              <a:cs typeface="Century Gothic"/>
              <a:sym typeface="Century Gothic"/>
            </a:endParaRPr>
          </a:p>
          <a:p>
            <a:pPr marL="0" lvl="0" indent="0" algn="l" rtl="0">
              <a:spcBef>
                <a:spcPts val="1600"/>
              </a:spcBef>
              <a:spcAft>
                <a:spcPts val="0"/>
              </a:spcAft>
              <a:buSzPts val="1300"/>
              <a:buNone/>
            </a:pPr>
            <a:endParaRPr sz="1150" b="1">
              <a:latin typeface="Century Gothic"/>
              <a:ea typeface="Century Gothic"/>
              <a:cs typeface="Century Gothic"/>
              <a:sym typeface="Century Gothic"/>
            </a:endParaRPr>
          </a:p>
          <a:p>
            <a:pPr marL="0" lvl="0" indent="0" algn="l" rtl="0">
              <a:spcBef>
                <a:spcPts val="1600"/>
              </a:spcBef>
              <a:spcAft>
                <a:spcPts val="0"/>
              </a:spcAft>
              <a:buSzPts val="1300"/>
              <a:buNone/>
            </a:pPr>
            <a:endParaRPr sz="1150" b="1">
              <a:latin typeface="Century Gothic"/>
              <a:ea typeface="Century Gothic"/>
              <a:cs typeface="Century Gothic"/>
              <a:sym typeface="Century Gothic"/>
            </a:endParaRPr>
          </a:p>
          <a:p>
            <a:pPr marL="0" lvl="0" indent="0" algn="l" rtl="0">
              <a:spcBef>
                <a:spcPts val="1600"/>
              </a:spcBef>
              <a:spcAft>
                <a:spcPts val="1600"/>
              </a:spcAft>
              <a:buSzPts val="1300"/>
              <a:buNone/>
            </a:pPr>
            <a:endParaRPr sz="1150">
              <a:latin typeface="Century Gothic"/>
              <a:ea typeface="Century Gothic"/>
              <a:cs typeface="Century Gothic"/>
              <a:sym typeface="Century Gothic"/>
            </a:endParaRPr>
          </a:p>
        </p:txBody>
      </p:sp>
      <p:sp>
        <p:nvSpPr>
          <p:cNvPr id="270" name="Google Shape;270;p37"/>
          <p:cNvSpPr txBox="1"/>
          <p:nvPr/>
        </p:nvSpPr>
        <p:spPr>
          <a:xfrm>
            <a:off x="390950" y="744450"/>
            <a:ext cx="8340900" cy="419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Run the Model on the Test Data and plot confusion Metrics</a:t>
            </a:r>
            <a:endParaRPr sz="1800" dirty="0">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Confusion matrix that we obtain is as follows:</a:t>
            </a: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457200" marR="0" lvl="0" indent="-342900" algn="l" rtl="0">
              <a:spcBef>
                <a:spcPts val="0"/>
              </a:spcBef>
              <a:spcAft>
                <a:spcPts val="0"/>
              </a:spcAft>
              <a:buClr>
                <a:srgbClr val="FFFFFF"/>
              </a:buClr>
              <a:buSzPts val="1800"/>
              <a:buFont typeface="Times New Roman"/>
              <a:buChar char="●"/>
            </a:pPr>
            <a:r>
              <a:rPr lang="en-US" sz="1800" dirty="0">
                <a:solidFill>
                  <a:srgbClr val="FFFFFF"/>
                </a:solidFill>
                <a:latin typeface="Times New Roman"/>
                <a:ea typeface="Times New Roman"/>
                <a:cs typeface="Times New Roman"/>
                <a:sym typeface="Times New Roman"/>
              </a:rPr>
              <a:t>Here we are initializing predictions on the test data using our logistic regression model, linear model.</a:t>
            </a:r>
            <a:endParaRPr sz="1800" dirty="0">
              <a:solidFill>
                <a:srgbClr val="FFFFFF"/>
              </a:solidFill>
              <a:latin typeface="Times New Roman"/>
              <a:ea typeface="Times New Roman"/>
              <a:cs typeface="Times New Roman"/>
              <a:sym typeface="Times New Roman"/>
            </a:endParaRPr>
          </a:p>
          <a:p>
            <a:pPr marL="457200" marR="0" lvl="0" indent="-342900" algn="l" rtl="0">
              <a:spcBef>
                <a:spcPts val="0"/>
              </a:spcBef>
              <a:spcAft>
                <a:spcPts val="0"/>
              </a:spcAft>
              <a:buClr>
                <a:srgbClr val="FFFFFF"/>
              </a:buClr>
              <a:buSzPts val="1800"/>
              <a:buFont typeface="Times New Roman"/>
              <a:buChar char="●"/>
            </a:pPr>
            <a:r>
              <a:rPr lang="en-US" sz="1800" dirty="0">
                <a:solidFill>
                  <a:srgbClr val="FFFFFF"/>
                </a:solidFill>
                <a:latin typeface="Times New Roman"/>
                <a:ea typeface="Times New Roman"/>
                <a:cs typeface="Times New Roman"/>
                <a:sym typeface="Times New Roman"/>
              </a:rPr>
              <a:t>We can compare our results using a confusion matrix. Since our predictions are predicted probabilities, we </a:t>
            </a:r>
            <a:r>
              <a:rPr lang="en-US" sz="1800" dirty="0" err="1">
                <a:solidFill>
                  <a:srgbClr val="FFFFFF"/>
                </a:solidFill>
                <a:latin typeface="Times New Roman"/>
                <a:ea typeface="Times New Roman"/>
                <a:cs typeface="Times New Roman"/>
                <a:sym typeface="Times New Roman"/>
              </a:rPr>
              <a:t>specifiy</a:t>
            </a:r>
            <a:r>
              <a:rPr lang="en-US" sz="1800" dirty="0">
                <a:solidFill>
                  <a:srgbClr val="FFFFFF"/>
                </a:solidFill>
                <a:latin typeface="Times New Roman"/>
                <a:ea typeface="Times New Roman"/>
                <a:cs typeface="Times New Roman"/>
                <a:sym typeface="Times New Roman"/>
              </a:rPr>
              <a:t> probabilities that are above or equal to 50% will be TRUE (above 50K) and anything below 50% will be FALSE (below 50K).</a:t>
            </a:r>
            <a:endParaRPr sz="1800" dirty="0">
              <a:solidFill>
                <a:srgbClr val="FFFFFF"/>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lt1"/>
              </a:solidFill>
              <a:latin typeface="Century Gothic"/>
              <a:ea typeface="Century Gothic"/>
              <a:cs typeface="Century Gothic"/>
              <a:sym typeface="Century Gothic"/>
            </a:endParaRPr>
          </a:p>
        </p:txBody>
      </p:sp>
      <p:pic>
        <p:nvPicPr>
          <p:cNvPr id="271" name="Google Shape;271;p37"/>
          <p:cNvPicPr preferRelativeResize="0"/>
          <p:nvPr/>
        </p:nvPicPr>
        <p:blipFill>
          <a:blip r:embed="rId3">
            <a:alphaModFix/>
          </a:blip>
          <a:stretch>
            <a:fillRect/>
          </a:stretch>
        </p:blipFill>
        <p:spPr>
          <a:xfrm>
            <a:off x="497775" y="1197700"/>
            <a:ext cx="7688701" cy="535200"/>
          </a:xfrm>
          <a:prstGeom prst="rect">
            <a:avLst/>
          </a:prstGeom>
          <a:noFill/>
          <a:ln>
            <a:noFill/>
          </a:ln>
        </p:spPr>
      </p:pic>
      <p:pic>
        <p:nvPicPr>
          <p:cNvPr id="272" name="Google Shape;272;p37"/>
          <p:cNvPicPr preferRelativeResize="0"/>
          <p:nvPr/>
        </p:nvPicPr>
        <p:blipFill>
          <a:blip r:embed="rId4">
            <a:alphaModFix/>
          </a:blip>
          <a:stretch>
            <a:fillRect/>
          </a:stretch>
        </p:blipFill>
        <p:spPr>
          <a:xfrm>
            <a:off x="2212925" y="2195475"/>
            <a:ext cx="4066000" cy="133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8"/>
          <p:cNvSpPr txBox="1">
            <a:spLocks noGrp="1"/>
          </p:cNvSpPr>
          <p:nvPr>
            <p:ph type="body" idx="1"/>
          </p:nvPr>
        </p:nvSpPr>
        <p:spPr>
          <a:xfrm>
            <a:off x="727650" y="28323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1800">
                <a:latin typeface="Times New Roman"/>
                <a:ea typeface="Times New Roman"/>
                <a:cs typeface="Times New Roman"/>
                <a:sym typeface="Times New Roman"/>
              </a:rPr>
              <a:t>Value of Accuracy=84.19%         Value of Specificity=92.44%</a:t>
            </a:r>
            <a:endParaRPr sz="1800">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1800">
                <a:latin typeface="Times New Roman"/>
                <a:ea typeface="Times New Roman"/>
                <a:cs typeface="Times New Roman"/>
                <a:sym typeface="Times New Roman"/>
              </a:rPr>
              <a:t>Value of Sensitivity =60%</a:t>
            </a:r>
            <a:endParaRPr sz="18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Therefore,value of Specificity is Maximum compared to Accuracy and Sensitivity.</a:t>
            </a:r>
            <a:endParaRPr>
              <a:latin typeface="Times New Roman"/>
              <a:ea typeface="Times New Roman"/>
              <a:cs typeface="Times New Roman"/>
              <a:sym typeface="Times New Roman"/>
            </a:endParaRPr>
          </a:p>
        </p:txBody>
      </p:sp>
      <p:pic>
        <p:nvPicPr>
          <p:cNvPr id="279" name="Google Shape;279;p38"/>
          <p:cNvPicPr preferRelativeResize="0"/>
          <p:nvPr/>
        </p:nvPicPr>
        <p:blipFill>
          <a:blip r:embed="rId3">
            <a:alphaModFix/>
          </a:blip>
          <a:stretch>
            <a:fillRect/>
          </a:stretch>
        </p:blipFill>
        <p:spPr>
          <a:xfrm>
            <a:off x="564275" y="524525"/>
            <a:ext cx="3627225" cy="1050725"/>
          </a:xfrm>
          <a:prstGeom prst="rect">
            <a:avLst/>
          </a:prstGeom>
          <a:noFill/>
          <a:ln>
            <a:noFill/>
          </a:ln>
        </p:spPr>
      </p:pic>
      <p:pic>
        <p:nvPicPr>
          <p:cNvPr id="280" name="Google Shape;280;p38"/>
          <p:cNvPicPr preferRelativeResize="0"/>
          <p:nvPr/>
        </p:nvPicPr>
        <p:blipFill>
          <a:blip r:embed="rId4">
            <a:alphaModFix/>
          </a:blip>
          <a:stretch>
            <a:fillRect/>
          </a:stretch>
        </p:blipFill>
        <p:spPr>
          <a:xfrm>
            <a:off x="4635825" y="524525"/>
            <a:ext cx="3139175" cy="1050725"/>
          </a:xfrm>
          <a:prstGeom prst="rect">
            <a:avLst/>
          </a:prstGeom>
          <a:noFill/>
          <a:ln>
            <a:noFill/>
          </a:ln>
        </p:spPr>
      </p:pic>
      <p:pic>
        <p:nvPicPr>
          <p:cNvPr id="281" name="Google Shape;281;p38"/>
          <p:cNvPicPr preferRelativeResize="0"/>
          <p:nvPr/>
        </p:nvPicPr>
        <p:blipFill>
          <a:blip r:embed="rId5">
            <a:alphaModFix/>
          </a:blip>
          <a:stretch>
            <a:fillRect/>
          </a:stretch>
        </p:blipFill>
        <p:spPr>
          <a:xfrm>
            <a:off x="2147500" y="1853850"/>
            <a:ext cx="4852600" cy="69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401583" y="307159"/>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0"/>
              </a:spcAft>
              <a:buSzPts val="2600"/>
              <a:buFont typeface="Century Gothic"/>
              <a:buNone/>
            </a:pPr>
            <a:r>
              <a:rPr lang="en-US" sz="2800">
                <a:solidFill>
                  <a:srgbClr val="FFFFFF"/>
                </a:solidFill>
                <a:latin typeface="Times New Roman"/>
                <a:ea typeface="Times New Roman"/>
                <a:cs typeface="Times New Roman"/>
                <a:sym typeface="Times New Roman"/>
              </a:rPr>
              <a:t>3)Building different models using various columns</a:t>
            </a:r>
            <a:endParaRPr sz="2800"/>
          </a:p>
        </p:txBody>
      </p:sp>
      <p:sp>
        <p:nvSpPr>
          <p:cNvPr id="287" name="Google Shape;287;p39"/>
          <p:cNvSpPr txBox="1">
            <a:spLocks noGrp="1"/>
          </p:cNvSpPr>
          <p:nvPr>
            <p:ph type="body" idx="1"/>
          </p:nvPr>
        </p:nvSpPr>
        <p:spPr>
          <a:xfrm>
            <a:off x="412207" y="780611"/>
            <a:ext cx="8319600" cy="35823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SzPts val="1300"/>
              <a:buNone/>
            </a:pPr>
            <a:r>
              <a:rPr lang="en-US" sz="1400">
                <a:latin typeface="Times New Roman"/>
                <a:ea typeface="Times New Roman"/>
                <a:cs typeface="Times New Roman"/>
                <a:sym typeface="Times New Roman"/>
              </a:rPr>
              <a:t>Model 1:</a:t>
            </a:r>
            <a:endParaRPr sz="1400">
              <a:latin typeface="Times New Roman"/>
              <a:ea typeface="Times New Roman"/>
              <a:cs typeface="Times New Roman"/>
              <a:sym typeface="Times New Roman"/>
            </a:endParaRPr>
          </a:p>
          <a:p>
            <a:pPr marL="0" lvl="0" indent="0" algn="l" rtl="0">
              <a:spcBef>
                <a:spcPts val="1600"/>
              </a:spcBef>
              <a:spcAft>
                <a:spcPts val="0"/>
              </a:spcAft>
              <a:buSzPts val="1300"/>
              <a:buNone/>
            </a:pPr>
            <a:endParaRPr sz="1400">
              <a:latin typeface="Times New Roman"/>
              <a:ea typeface="Times New Roman"/>
              <a:cs typeface="Times New Roman"/>
              <a:sym typeface="Times New Roman"/>
            </a:endParaRPr>
          </a:p>
          <a:p>
            <a:pPr marL="0" lvl="0" indent="0" algn="l" rtl="0">
              <a:spcBef>
                <a:spcPts val="1600"/>
              </a:spcBef>
              <a:spcAft>
                <a:spcPts val="0"/>
              </a:spcAft>
              <a:buSzPts val="1300"/>
              <a:buNone/>
            </a:pPr>
            <a:r>
              <a:rPr lang="en-US" sz="1400">
                <a:latin typeface="Times New Roman"/>
                <a:ea typeface="Times New Roman"/>
                <a:cs typeface="Times New Roman"/>
                <a:sym typeface="Times New Roman"/>
              </a:rPr>
              <a:t>Model2:</a:t>
            </a:r>
            <a:endParaRPr sz="1400">
              <a:latin typeface="Times New Roman"/>
              <a:ea typeface="Times New Roman"/>
              <a:cs typeface="Times New Roman"/>
              <a:sym typeface="Times New Roman"/>
            </a:endParaRPr>
          </a:p>
          <a:p>
            <a:pPr marL="0" lvl="0" indent="0" algn="l" rtl="0">
              <a:spcBef>
                <a:spcPts val="1600"/>
              </a:spcBef>
              <a:spcAft>
                <a:spcPts val="0"/>
              </a:spcAft>
              <a:buSzPts val="1300"/>
              <a:buNone/>
            </a:pPr>
            <a:endParaRPr sz="1400">
              <a:latin typeface="Times New Roman"/>
              <a:ea typeface="Times New Roman"/>
              <a:cs typeface="Times New Roman"/>
              <a:sym typeface="Times New Roman"/>
            </a:endParaRPr>
          </a:p>
          <a:p>
            <a:pPr marL="0" lvl="0" indent="0" algn="l" rtl="0">
              <a:spcBef>
                <a:spcPts val="1600"/>
              </a:spcBef>
              <a:spcAft>
                <a:spcPts val="0"/>
              </a:spcAft>
              <a:buSzPts val="1300"/>
              <a:buNone/>
            </a:pPr>
            <a:r>
              <a:rPr lang="en-US" sz="1400">
                <a:latin typeface="Times New Roman"/>
                <a:ea typeface="Times New Roman"/>
                <a:cs typeface="Times New Roman"/>
                <a:sym typeface="Times New Roman"/>
              </a:rPr>
              <a:t>Model3</a:t>
            </a:r>
            <a:r>
              <a:rPr lang="en-US" sz="1400" b="1">
                <a:latin typeface="Times New Roman"/>
                <a:ea typeface="Times New Roman"/>
                <a:cs typeface="Times New Roman"/>
                <a:sym typeface="Times New Roman"/>
              </a:rPr>
              <a:t>:</a:t>
            </a:r>
            <a:endParaRPr sz="1400" b="1">
              <a:latin typeface="Times New Roman"/>
              <a:ea typeface="Times New Roman"/>
              <a:cs typeface="Times New Roman"/>
              <a:sym typeface="Times New Roman"/>
            </a:endParaRPr>
          </a:p>
          <a:p>
            <a:pPr marL="0" lvl="0" indent="0" algn="l" rtl="0">
              <a:spcBef>
                <a:spcPts val="1600"/>
              </a:spcBef>
              <a:spcAft>
                <a:spcPts val="0"/>
              </a:spcAft>
              <a:buSzPts val="1300"/>
              <a:buNone/>
            </a:pPr>
            <a:endParaRPr sz="1400" b="1">
              <a:latin typeface="Times New Roman"/>
              <a:ea typeface="Times New Roman"/>
              <a:cs typeface="Times New Roman"/>
              <a:sym typeface="Times New Roman"/>
            </a:endParaRPr>
          </a:p>
          <a:p>
            <a:pPr marL="0" lvl="0" indent="0" algn="l" rtl="0">
              <a:spcBef>
                <a:spcPts val="1600"/>
              </a:spcBef>
              <a:spcAft>
                <a:spcPts val="0"/>
              </a:spcAft>
              <a:buSzPts val="1300"/>
              <a:buNone/>
            </a:pPr>
            <a:r>
              <a:rPr lang="en-US" sz="1400">
                <a:latin typeface="Times New Roman"/>
                <a:ea typeface="Times New Roman"/>
                <a:cs typeface="Times New Roman"/>
                <a:sym typeface="Times New Roman"/>
              </a:rPr>
              <a:t>Model4:</a:t>
            </a:r>
            <a:endParaRPr sz="1400">
              <a:latin typeface="Times New Roman"/>
              <a:ea typeface="Times New Roman"/>
              <a:cs typeface="Times New Roman"/>
              <a:sym typeface="Times New Roman"/>
            </a:endParaRPr>
          </a:p>
          <a:p>
            <a:pPr marL="0" lvl="0" indent="0" algn="l" rtl="0">
              <a:spcBef>
                <a:spcPts val="1600"/>
              </a:spcBef>
              <a:spcAft>
                <a:spcPts val="0"/>
              </a:spcAft>
              <a:buSzPts val="1300"/>
              <a:buNone/>
            </a:pPr>
            <a:endParaRPr sz="1400" b="1">
              <a:latin typeface="Times New Roman"/>
              <a:ea typeface="Times New Roman"/>
              <a:cs typeface="Times New Roman"/>
              <a:sym typeface="Times New Roman"/>
            </a:endParaRPr>
          </a:p>
          <a:p>
            <a:pPr marL="0" lvl="0" indent="0" algn="l" rtl="0">
              <a:spcBef>
                <a:spcPts val="1600"/>
              </a:spcBef>
              <a:spcAft>
                <a:spcPts val="0"/>
              </a:spcAft>
              <a:buSzPts val="1300"/>
              <a:buNone/>
            </a:pPr>
            <a:endParaRPr sz="1400" b="1">
              <a:latin typeface="Times New Roman"/>
              <a:ea typeface="Times New Roman"/>
              <a:cs typeface="Times New Roman"/>
              <a:sym typeface="Times New Roman"/>
            </a:endParaRPr>
          </a:p>
          <a:p>
            <a:pPr marL="0" lvl="0" indent="0" algn="l" rtl="0">
              <a:spcBef>
                <a:spcPts val="1600"/>
              </a:spcBef>
              <a:spcAft>
                <a:spcPts val="1600"/>
              </a:spcAft>
              <a:buSzPts val="1300"/>
              <a:buNone/>
            </a:pPr>
            <a:endParaRPr sz="1400">
              <a:latin typeface="Times New Roman"/>
              <a:ea typeface="Times New Roman"/>
              <a:cs typeface="Times New Roman"/>
              <a:sym typeface="Times New Roman"/>
            </a:endParaRPr>
          </a:p>
        </p:txBody>
      </p:sp>
      <p:pic>
        <p:nvPicPr>
          <p:cNvPr id="288" name="Google Shape;288;p39"/>
          <p:cNvPicPr preferRelativeResize="0"/>
          <p:nvPr/>
        </p:nvPicPr>
        <p:blipFill>
          <a:blip r:embed="rId3">
            <a:alphaModFix/>
          </a:blip>
          <a:stretch>
            <a:fillRect/>
          </a:stretch>
        </p:blipFill>
        <p:spPr>
          <a:xfrm>
            <a:off x="450213" y="1324650"/>
            <a:ext cx="7591425" cy="609600"/>
          </a:xfrm>
          <a:prstGeom prst="rect">
            <a:avLst/>
          </a:prstGeom>
          <a:noFill/>
          <a:ln>
            <a:noFill/>
          </a:ln>
        </p:spPr>
      </p:pic>
      <p:pic>
        <p:nvPicPr>
          <p:cNvPr id="289" name="Google Shape;289;p39"/>
          <p:cNvPicPr preferRelativeResize="0"/>
          <p:nvPr/>
        </p:nvPicPr>
        <p:blipFill>
          <a:blip r:embed="rId4">
            <a:alphaModFix/>
          </a:blip>
          <a:stretch>
            <a:fillRect/>
          </a:stretch>
        </p:blipFill>
        <p:spPr>
          <a:xfrm>
            <a:off x="450200" y="2138313"/>
            <a:ext cx="7591426" cy="644875"/>
          </a:xfrm>
          <a:prstGeom prst="rect">
            <a:avLst/>
          </a:prstGeom>
          <a:noFill/>
          <a:ln>
            <a:noFill/>
          </a:ln>
        </p:spPr>
      </p:pic>
      <p:pic>
        <p:nvPicPr>
          <p:cNvPr id="290" name="Google Shape;290;p39"/>
          <p:cNvPicPr preferRelativeResize="0"/>
          <p:nvPr/>
        </p:nvPicPr>
        <p:blipFill>
          <a:blip r:embed="rId5">
            <a:alphaModFix/>
          </a:blip>
          <a:stretch>
            <a:fillRect/>
          </a:stretch>
        </p:blipFill>
        <p:spPr>
          <a:xfrm>
            <a:off x="450200" y="2987275"/>
            <a:ext cx="7591425" cy="609600"/>
          </a:xfrm>
          <a:prstGeom prst="rect">
            <a:avLst/>
          </a:prstGeom>
          <a:noFill/>
          <a:ln>
            <a:noFill/>
          </a:ln>
        </p:spPr>
      </p:pic>
      <p:pic>
        <p:nvPicPr>
          <p:cNvPr id="291" name="Google Shape;291;p39"/>
          <p:cNvPicPr preferRelativeResize="0"/>
          <p:nvPr/>
        </p:nvPicPr>
        <p:blipFill>
          <a:blip r:embed="rId6">
            <a:alphaModFix/>
          </a:blip>
          <a:stretch>
            <a:fillRect/>
          </a:stretch>
        </p:blipFill>
        <p:spPr>
          <a:xfrm>
            <a:off x="450225" y="3898800"/>
            <a:ext cx="7591425" cy="69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94975" y="5349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600"/>
              <a:buFont typeface="Times New Roman"/>
              <a:buNone/>
            </a:pPr>
            <a:r>
              <a:rPr lang="en-US" sz="3000" b="1">
                <a:solidFill>
                  <a:schemeClr val="lt1"/>
                </a:solidFill>
                <a:latin typeface="Times New Roman"/>
                <a:ea typeface="Times New Roman"/>
                <a:cs typeface="Times New Roman"/>
                <a:sym typeface="Times New Roman"/>
              </a:rPr>
              <a:t>Problem statement</a:t>
            </a:r>
            <a:endParaRPr sz="3000" b="1">
              <a:solidFill>
                <a:schemeClr val="lt1"/>
              </a:solidFill>
              <a:latin typeface="Times New Roman"/>
              <a:ea typeface="Times New Roman"/>
              <a:cs typeface="Times New Roman"/>
              <a:sym typeface="Times New Roman"/>
            </a:endParaRPr>
          </a:p>
        </p:txBody>
      </p:sp>
      <p:sp>
        <p:nvSpPr>
          <p:cNvPr id="163" name="Google Shape;163;p22"/>
          <p:cNvSpPr txBox="1">
            <a:spLocks noGrp="1"/>
          </p:cNvSpPr>
          <p:nvPr>
            <p:ph type="body" idx="1"/>
          </p:nvPr>
        </p:nvSpPr>
        <p:spPr>
          <a:xfrm>
            <a:off x="402900" y="1211367"/>
            <a:ext cx="7688700" cy="2261100"/>
          </a:xfrm>
          <a:prstGeom prst="rect">
            <a:avLst/>
          </a:prstGeom>
          <a:noFill/>
          <a:ln>
            <a:noFill/>
          </a:ln>
        </p:spPr>
        <p:txBody>
          <a:bodyPr spcFirstLastPara="1" wrap="square" lIns="91425" tIns="91425" rIns="91425" bIns="91425" anchor="t" anchorCtr="0">
            <a:noAutofit/>
          </a:bodyPr>
          <a:lstStyle/>
          <a:p>
            <a:pPr marL="425450" lvl="0" indent="-311150" algn="l" rtl="0">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This project explores logistic regression using Income data set. We will try to predict the salary class of a person based upon the given information. </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25450" lvl="0" indent="-311150" algn="l" rtl="0">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We can explore the possibility in predicting income level based on the individual’s personal information.</a:t>
            </a:r>
            <a:endParaRPr sz="1800">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618425" y="393550"/>
            <a:ext cx="76884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Century Gothic"/>
              <a:buNone/>
            </a:pPr>
            <a:r>
              <a:rPr lang="en-US" sz="3000" b="1">
                <a:solidFill>
                  <a:srgbClr val="FFFFFF"/>
                </a:solidFill>
                <a:latin typeface="Times New Roman"/>
                <a:ea typeface="Times New Roman"/>
                <a:cs typeface="Times New Roman"/>
                <a:sym typeface="Times New Roman"/>
              </a:rPr>
              <a:t>Comparing AUC Values of the models</a:t>
            </a:r>
            <a:endParaRPr sz="3000" b="1">
              <a:solidFill>
                <a:srgbClr val="FFFFFF"/>
              </a:solidFill>
              <a:latin typeface="Times New Roman"/>
              <a:ea typeface="Times New Roman"/>
              <a:cs typeface="Times New Roman"/>
              <a:sym typeface="Times New Roman"/>
            </a:endParaRPr>
          </a:p>
        </p:txBody>
      </p:sp>
      <p:sp>
        <p:nvSpPr>
          <p:cNvPr id="297" name="Google Shape;297;p40"/>
          <p:cNvSpPr txBox="1">
            <a:spLocks noGrp="1"/>
          </p:cNvSpPr>
          <p:nvPr>
            <p:ph type="body" idx="1"/>
          </p:nvPr>
        </p:nvSpPr>
        <p:spPr>
          <a:xfrm>
            <a:off x="766325" y="1079775"/>
            <a:ext cx="3774300" cy="22611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300"/>
              <a:buNone/>
            </a:pPr>
            <a:endParaRPr/>
          </a:p>
        </p:txBody>
      </p:sp>
      <p:graphicFrame>
        <p:nvGraphicFramePr>
          <p:cNvPr id="298" name="Google Shape;298;p40"/>
          <p:cNvGraphicFramePr/>
          <p:nvPr/>
        </p:nvGraphicFramePr>
        <p:xfrm>
          <a:off x="5127700" y="1079775"/>
          <a:ext cx="3603100" cy="2831625"/>
        </p:xfrm>
        <a:graphic>
          <a:graphicData uri="http://schemas.openxmlformats.org/drawingml/2006/table">
            <a:tbl>
              <a:tblPr>
                <a:noFill/>
                <a:tableStyleId>{554BCD38-97A4-4F13-AD57-652C69954142}</a:tableStyleId>
              </a:tblPr>
              <a:tblGrid>
                <a:gridCol w="1801550">
                  <a:extLst>
                    <a:ext uri="{9D8B030D-6E8A-4147-A177-3AD203B41FA5}">
                      <a16:colId xmlns:a16="http://schemas.microsoft.com/office/drawing/2014/main" val="20000"/>
                    </a:ext>
                  </a:extLst>
                </a:gridCol>
                <a:gridCol w="1801550">
                  <a:extLst>
                    <a:ext uri="{9D8B030D-6E8A-4147-A177-3AD203B41FA5}">
                      <a16:colId xmlns:a16="http://schemas.microsoft.com/office/drawing/2014/main" val="20001"/>
                    </a:ext>
                  </a:extLst>
                </a:gridCol>
              </a:tblGrid>
              <a:tr h="566325">
                <a:tc>
                  <a:txBody>
                    <a:bodyPr/>
                    <a:lstStyle/>
                    <a:p>
                      <a:pPr marL="0" lvl="0" indent="0" algn="l" rtl="0">
                        <a:spcBef>
                          <a:spcPts val="0"/>
                        </a:spcBef>
                        <a:spcAft>
                          <a:spcPts val="0"/>
                        </a:spcAft>
                        <a:buNone/>
                      </a:pPr>
                      <a:r>
                        <a:rPr lang="en-US" b="1"/>
                        <a:t>MODELS</a:t>
                      </a:r>
                      <a:endParaRPr b="1"/>
                    </a:p>
                  </a:txBody>
                  <a:tcPr marL="91425" marR="91425" marT="91425" marB="91425"/>
                </a:tc>
                <a:tc>
                  <a:txBody>
                    <a:bodyPr/>
                    <a:lstStyle/>
                    <a:p>
                      <a:pPr marL="0" lvl="0" indent="0" algn="l" rtl="0">
                        <a:spcBef>
                          <a:spcPts val="0"/>
                        </a:spcBef>
                        <a:spcAft>
                          <a:spcPts val="0"/>
                        </a:spcAft>
                        <a:buNone/>
                      </a:pPr>
                      <a:r>
                        <a:rPr lang="en-US" b="1"/>
                        <a:t>AUC VALUES</a:t>
                      </a:r>
                      <a:endParaRPr b="1"/>
                    </a:p>
                  </a:txBody>
                  <a:tcPr marL="91425" marR="91425" marT="91425" marB="91425"/>
                </a:tc>
                <a:extLst>
                  <a:ext uri="{0D108BD9-81ED-4DB2-BD59-A6C34878D82A}">
                    <a16:rowId xmlns:a16="http://schemas.microsoft.com/office/drawing/2014/main" val="10000"/>
                  </a:ext>
                </a:extLst>
              </a:tr>
              <a:tr h="566325">
                <a:tc>
                  <a:txBody>
                    <a:bodyPr/>
                    <a:lstStyle/>
                    <a:p>
                      <a:pPr marL="0" lvl="0" indent="0" algn="l" rtl="0">
                        <a:spcBef>
                          <a:spcPts val="0"/>
                        </a:spcBef>
                        <a:spcAft>
                          <a:spcPts val="0"/>
                        </a:spcAft>
                        <a:buNone/>
                      </a:pPr>
                      <a:r>
                        <a:rPr lang="en-US" b="1">
                          <a:solidFill>
                            <a:srgbClr val="FFFFFF"/>
                          </a:solidFill>
                        </a:rPr>
                        <a:t>MODEL1</a:t>
                      </a:r>
                      <a:endParaRPr b="1">
                        <a:solidFill>
                          <a:srgbClr val="FFFFFF"/>
                        </a:solidFill>
                      </a:endParaRPr>
                    </a:p>
                  </a:txBody>
                  <a:tcPr marL="91425" marR="91425" marT="91425" marB="91425"/>
                </a:tc>
                <a:tc>
                  <a:txBody>
                    <a:bodyPr/>
                    <a:lstStyle/>
                    <a:p>
                      <a:pPr marL="0" lvl="0" indent="0" algn="l" rtl="0">
                        <a:spcBef>
                          <a:spcPts val="0"/>
                        </a:spcBef>
                        <a:spcAft>
                          <a:spcPts val="0"/>
                        </a:spcAft>
                        <a:buNone/>
                      </a:pPr>
                      <a:r>
                        <a:rPr lang="en-US" b="1">
                          <a:solidFill>
                            <a:srgbClr val="FFFFFF"/>
                          </a:solidFill>
                        </a:rPr>
                        <a:t>0.8168</a:t>
                      </a:r>
                      <a:endParaRPr b="1">
                        <a:solidFill>
                          <a:srgbClr val="FFFFFF"/>
                        </a:solidFill>
                      </a:endParaRPr>
                    </a:p>
                  </a:txBody>
                  <a:tcPr marL="91425" marR="91425" marT="91425" marB="91425"/>
                </a:tc>
                <a:extLst>
                  <a:ext uri="{0D108BD9-81ED-4DB2-BD59-A6C34878D82A}">
                    <a16:rowId xmlns:a16="http://schemas.microsoft.com/office/drawing/2014/main" val="10001"/>
                  </a:ext>
                </a:extLst>
              </a:tr>
              <a:tr h="566325">
                <a:tc>
                  <a:txBody>
                    <a:bodyPr/>
                    <a:lstStyle/>
                    <a:p>
                      <a:pPr marL="0" lvl="0" indent="0" algn="l" rtl="0">
                        <a:spcBef>
                          <a:spcPts val="0"/>
                        </a:spcBef>
                        <a:spcAft>
                          <a:spcPts val="0"/>
                        </a:spcAft>
                        <a:buNone/>
                      </a:pPr>
                      <a:r>
                        <a:rPr lang="en-US" b="1"/>
                        <a:t>MODEL2</a:t>
                      </a:r>
                      <a:endParaRPr b="1"/>
                    </a:p>
                  </a:txBody>
                  <a:tcPr marL="91425" marR="91425" marT="91425" marB="91425"/>
                </a:tc>
                <a:tc>
                  <a:txBody>
                    <a:bodyPr/>
                    <a:lstStyle/>
                    <a:p>
                      <a:pPr marL="0" lvl="0" indent="0" algn="l" rtl="0">
                        <a:spcBef>
                          <a:spcPts val="0"/>
                        </a:spcBef>
                        <a:spcAft>
                          <a:spcPts val="0"/>
                        </a:spcAft>
                        <a:buNone/>
                      </a:pPr>
                      <a:r>
                        <a:rPr lang="en-US" b="1"/>
                        <a:t>0.8023</a:t>
                      </a:r>
                      <a:endParaRPr b="1"/>
                    </a:p>
                  </a:txBody>
                  <a:tcPr marL="91425" marR="91425" marT="91425" marB="91425"/>
                </a:tc>
                <a:extLst>
                  <a:ext uri="{0D108BD9-81ED-4DB2-BD59-A6C34878D82A}">
                    <a16:rowId xmlns:a16="http://schemas.microsoft.com/office/drawing/2014/main" val="10002"/>
                  </a:ext>
                </a:extLst>
              </a:tr>
              <a:tr h="566325">
                <a:tc>
                  <a:txBody>
                    <a:bodyPr/>
                    <a:lstStyle/>
                    <a:p>
                      <a:pPr marL="0" lvl="0" indent="0" algn="l" rtl="0">
                        <a:spcBef>
                          <a:spcPts val="0"/>
                        </a:spcBef>
                        <a:spcAft>
                          <a:spcPts val="0"/>
                        </a:spcAft>
                        <a:buNone/>
                      </a:pPr>
                      <a:r>
                        <a:rPr lang="en-US" b="1"/>
                        <a:t>MODEL3</a:t>
                      </a:r>
                      <a:endParaRPr b="1"/>
                    </a:p>
                  </a:txBody>
                  <a:tcPr marL="91425" marR="91425" marT="91425" marB="91425"/>
                </a:tc>
                <a:tc>
                  <a:txBody>
                    <a:bodyPr/>
                    <a:lstStyle/>
                    <a:p>
                      <a:pPr marL="0" lvl="0" indent="0" algn="l" rtl="0">
                        <a:spcBef>
                          <a:spcPts val="0"/>
                        </a:spcBef>
                        <a:spcAft>
                          <a:spcPts val="0"/>
                        </a:spcAft>
                        <a:buNone/>
                      </a:pPr>
                      <a:r>
                        <a:rPr lang="en-US" b="1"/>
                        <a:t>0.7927</a:t>
                      </a:r>
                      <a:endParaRPr b="1"/>
                    </a:p>
                  </a:txBody>
                  <a:tcPr marL="91425" marR="91425" marT="91425" marB="91425"/>
                </a:tc>
                <a:extLst>
                  <a:ext uri="{0D108BD9-81ED-4DB2-BD59-A6C34878D82A}">
                    <a16:rowId xmlns:a16="http://schemas.microsoft.com/office/drawing/2014/main" val="10003"/>
                  </a:ext>
                </a:extLst>
              </a:tr>
              <a:tr h="566325">
                <a:tc>
                  <a:txBody>
                    <a:bodyPr/>
                    <a:lstStyle/>
                    <a:p>
                      <a:pPr marL="0" lvl="0" indent="0" algn="l" rtl="0">
                        <a:spcBef>
                          <a:spcPts val="0"/>
                        </a:spcBef>
                        <a:spcAft>
                          <a:spcPts val="0"/>
                        </a:spcAft>
                        <a:buNone/>
                      </a:pPr>
                      <a:r>
                        <a:rPr lang="en-US" b="1">
                          <a:solidFill>
                            <a:srgbClr val="FF0000"/>
                          </a:solidFill>
                        </a:rPr>
                        <a:t>MODEL4</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en-US" b="1">
                          <a:solidFill>
                            <a:srgbClr val="FF0000"/>
                          </a:solidFill>
                        </a:rPr>
                        <a:t>0.7654</a:t>
                      </a:r>
                      <a:endParaRPr b="1">
                        <a:solidFill>
                          <a:srgbClr val="FF0000"/>
                        </a:solidFill>
                      </a:endParaRPr>
                    </a:p>
                  </a:txBody>
                  <a:tcPr marL="91425" marR="91425" marT="91425" marB="91425"/>
                </a:tc>
                <a:extLst>
                  <a:ext uri="{0D108BD9-81ED-4DB2-BD59-A6C34878D82A}">
                    <a16:rowId xmlns:a16="http://schemas.microsoft.com/office/drawing/2014/main" val="10004"/>
                  </a:ext>
                </a:extLst>
              </a:tr>
            </a:tbl>
          </a:graphicData>
        </a:graphic>
      </p:graphicFrame>
      <p:pic>
        <p:nvPicPr>
          <p:cNvPr id="299" name="Google Shape;299;p40"/>
          <p:cNvPicPr preferRelativeResize="0"/>
          <p:nvPr/>
        </p:nvPicPr>
        <p:blipFill>
          <a:blip r:embed="rId3">
            <a:alphaModFix/>
          </a:blip>
          <a:stretch>
            <a:fillRect/>
          </a:stretch>
        </p:blipFill>
        <p:spPr>
          <a:xfrm>
            <a:off x="226400" y="1025638"/>
            <a:ext cx="4600575" cy="637725"/>
          </a:xfrm>
          <a:prstGeom prst="rect">
            <a:avLst/>
          </a:prstGeom>
          <a:noFill/>
          <a:ln>
            <a:noFill/>
          </a:ln>
        </p:spPr>
      </p:pic>
      <p:pic>
        <p:nvPicPr>
          <p:cNvPr id="300" name="Google Shape;300;p40"/>
          <p:cNvPicPr preferRelativeResize="0"/>
          <p:nvPr/>
        </p:nvPicPr>
        <p:blipFill>
          <a:blip r:embed="rId4">
            <a:alphaModFix/>
          </a:blip>
          <a:stretch>
            <a:fillRect/>
          </a:stretch>
        </p:blipFill>
        <p:spPr>
          <a:xfrm>
            <a:off x="226400" y="1833363"/>
            <a:ext cx="4600575" cy="759125"/>
          </a:xfrm>
          <a:prstGeom prst="rect">
            <a:avLst/>
          </a:prstGeom>
          <a:noFill/>
          <a:ln>
            <a:noFill/>
          </a:ln>
        </p:spPr>
      </p:pic>
      <p:pic>
        <p:nvPicPr>
          <p:cNvPr id="301" name="Google Shape;301;p40"/>
          <p:cNvPicPr preferRelativeResize="0"/>
          <p:nvPr/>
        </p:nvPicPr>
        <p:blipFill>
          <a:blip r:embed="rId5">
            <a:alphaModFix/>
          </a:blip>
          <a:stretch>
            <a:fillRect/>
          </a:stretch>
        </p:blipFill>
        <p:spPr>
          <a:xfrm>
            <a:off x="226400" y="2762500"/>
            <a:ext cx="4600575" cy="637725"/>
          </a:xfrm>
          <a:prstGeom prst="rect">
            <a:avLst/>
          </a:prstGeom>
          <a:noFill/>
          <a:ln>
            <a:noFill/>
          </a:ln>
        </p:spPr>
      </p:pic>
      <p:pic>
        <p:nvPicPr>
          <p:cNvPr id="302" name="Google Shape;302;p40"/>
          <p:cNvPicPr preferRelativeResize="0"/>
          <p:nvPr/>
        </p:nvPicPr>
        <p:blipFill>
          <a:blip r:embed="rId6">
            <a:alphaModFix/>
          </a:blip>
          <a:stretch>
            <a:fillRect/>
          </a:stretch>
        </p:blipFill>
        <p:spPr>
          <a:xfrm>
            <a:off x="226388" y="3570250"/>
            <a:ext cx="4600575" cy="57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1"/>
          <p:cNvSpPr txBox="1">
            <a:spLocks noGrp="1"/>
          </p:cNvSpPr>
          <p:nvPr>
            <p:ph type="title"/>
          </p:nvPr>
        </p:nvSpPr>
        <p:spPr>
          <a:xfrm>
            <a:off x="729450" y="617415"/>
            <a:ext cx="7688700" cy="8049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3000" b="1">
                <a:solidFill>
                  <a:srgbClr val="FFFFFF"/>
                </a:solidFill>
                <a:latin typeface="Times New Roman"/>
                <a:ea typeface="Times New Roman"/>
                <a:cs typeface="Times New Roman"/>
                <a:sym typeface="Times New Roman"/>
              </a:rPr>
              <a:t>Data Visualization</a:t>
            </a:r>
            <a:endParaRPr sz="3000" b="1">
              <a:solidFill>
                <a:srgbClr val="FFFFFF"/>
              </a:solidFill>
            </a:endParaRPr>
          </a:p>
        </p:txBody>
      </p:sp>
      <p:sp>
        <p:nvSpPr>
          <p:cNvPr id="308" name="Google Shape;308;p41"/>
          <p:cNvSpPr txBox="1">
            <a:spLocks noGrp="1"/>
          </p:cNvSpPr>
          <p:nvPr>
            <p:ph type="body" idx="1"/>
          </p:nvPr>
        </p:nvSpPr>
        <p:spPr>
          <a:xfrm>
            <a:off x="729450" y="1227025"/>
            <a:ext cx="7688700" cy="3638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FFFFFF"/>
              </a:buClr>
              <a:buSzPts val="1600"/>
              <a:buFont typeface="Merriweather"/>
              <a:buChar char="●"/>
            </a:pPr>
            <a:r>
              <a:rPr lang="en-US" sz="1600" dirty="0">
                <a:solidFill>
                  <a:srgbClr val="FFFFFF"/>
                </a:solidFill>
                <a:latin typeface="Times New Roman"/>
                <a:ea typeface="Times New Roman"/>
                <a:cs typeface="Times New Roman"/>
                <a:sym typeface="Times New Roman"/>
              </a:rPr>
              <a:t>Data visualization is the presentation of data in a pictorial or graphical format</a:t>
            </a:r>
            <a:r>
              <a:rPr lang="en-US" sz="1600" dirty="0">
                <a:solidFill>
                  <a:srgbClr val="333333"/>
                </a:solidFill>
                <a:latin typeface="Arial"/>
                <a:ea typeface="Arial"/>
                <a:cs typeface="Arial"/>
                <a:sym typeface="Arial"/>
              </a:rPr>
              <a:t>.</a:t>
            </a:r>
            <a:endParaRPr sz="1600" dirty="0">
              <a:solidFill>
                <a:srgbClr val="FFFFFF"/>
              </a:solidFill>
              <a:latin typeface="Times New Roman"/>
              <a:ea typeface="Times New Roman"/>
              <a:cs typeface="Times New Roman"/>
              <a:sym typeface="Times New Roman"/>
            </a:endParaRPr>
          </a:p>
          <a:p>
            <a:pPr marL="457200" lvl="0" indent="-330200" algn="l" rtl="0">
              <a:spcBef>
                <a:spcPts val="0"/>
              </a:spcBef>
              <a:spcAft>
                <a:spcPts val="0"/>
              </a:spcAft>
              <a:buClr>
                <a:srgbClr val="FFFFFF"/>
              </a:buClr>
              <a:buSzPts val="1600"/>
              <a:buFont typeface="Times New Roman"/>
              <a:buChar char="●"/>
            </a:pPr>
            <a:r>
              <a:rPr lang="en-US" sz="1600" dirty="0">
                <a:solidFill>
                  <a:srgbClr val="FFFFFF"/>
                </a:solidFill>
                <a:latin typeface="Times New Roman"/>
                <a:ea typeface="Times New Roman"/>
                <a:cs typeface="Times New Roman"/>
                <a:sym typeface="Times New Roman"/>
              </a:rPr>
              <a:t>By using visual elements like charts, graphs, and maps, data visualization tools provide an accessible way to see and understand trends, outliers, and patterns in data.</a:t>
            </a:r>
            <a:endParaRPr sz="1600" dirty="0">
              <a:solidFill>
                <a:srgbClr val="FFFFFF"/>
              </a:solidFill>
              <a:latin typeface="Times New Roman"/>
              <a:ea typeface="Times New Roman"/>
              <a:cs typeface="Times New Roman"/>
              <a:sym typeface="Times New Roman"/>
            </a:endParaRPr>
          </a:p>
          <a:p>
            <a:pPr marL="457200" lvl="0" indent="-330200" algn="l" rtl="0">
              <a:spcBef>
                <a:spcPts val="0"/>
              </a:spcBef>
              <a:spcAft>
                <a:spcPts val="0"/>
              </a:spcAft>
              <a:buClr>
                <a:srgbClr val="FFFFFF"/>
              </a:buClr>
              <a:buSzPts val="1600"/>
              <a:buFont typeface="Times New Roman"/>
              <a:buChar char="●"/>
            </a:pPr>
            <a:r>
              <a:rPr lang="en-US" sz="1600" dirty="0">
                <a:solidFill>
                  <a:srgbClr val="FFFFFF"/>
                </a:solidFill>
                <a:latin typeface="Times New Roman"/>
                <a:ea typeface="Times New Roman"/>
                <a:cs typeface="Times New Roman"/>
                <a:sym typeface="Times New Roman"/>
              </a:rPr>
              <a:t>It enables decision makers to see analytics presented visually, so they can grasp difficult concepts or identify new patterns </a:t>
            </a:r>
            <a:endParaRPr sz="1600" dirty="0">
              <a:solidFill>
                <a:srgbClr val="FFFFFF"/>
              </a:solidFill>
              <a:latin typeface="Times New Roman"/>
              <a:ea typeface="Times New Roman"/>
              <a:cs typeface="Times New Roman"/>
              <a:sym typeface="Times New Roman"/>
            </a:endParaRPr>
          </a:p>
          <a:p>
            <a:pPr marL="457200" lvl="0" indent="-330200" algn="l" rtl="0">
              <a:spcBef>
                <a:spcPts val="0"/>
              </a:spcBef>
              <a:spcAft>
                <a:spcPts val="0"/>
              </a:spcAft>
              <a:buClr>
                <a:srgbClr val="FFFFFF"/>
              </a:buClr>
              <a:buSzPts val="1600"/>
              <a:buFont typeface="Times New Roman"/>
              <a:buChar char="●"/>
            </a:pPr>
            <a:r>
              <a:rPr lang="en-US" sz="1600" dirty="0">
                <a:solidFill>
                  <a:srgbClr val="FFFFFF"/>
                </a:solidFill>
                <a:latin typeface="Times New Roman"/>
                <a:ea typeface="Times New Roman"/>
                <a:cs typeface="Times New Roman"/>
                <a:sym typeface="Times New Roman"/>
              </a:rPr>
              <a:t>Specific examples of methods to visualize data:</a:t>
            </a:r>
            <a:endParaRPr sz="1600" dirty="0">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lang="en-US" sz="1400" dirty="0">
              <a:solidFill>
                <a:srgbClr val="FFFFF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FFFFF"/>
              </a:buClr>
              <a:buSzPts val="1400"/>
              <a:buFont typeface="Times New Roman"/>
              <a:buChar char="●"/>
            </a:pPr>
            <a:r>
              <a:rPr lang="en-US" sz="1400" dirty="0">
                <a:solidFill>
                  <a:srgbClr val="FFFFFF"/>
                </a:solidFill>
                <a:latin typeface="Times New Roman"/>
                <a:ea typeface="Times New Roman"/>
                <a:cs typeface="Times New Roman"/>
                <a:sym typeface="Times New Roman"/>
              </a:rPr>
              <a:t>Bar Graph</a:t>
            </a:r>
            <a:endParaRPr sz="1400" dirty="0">
              <a:solidFill>
                <a:srgbClr val="FFFFF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FFFFF"/>
              </a:buClr>
              <a:buSzPts val="1400"/>
              <a:buFont typeface="Times New Roman"/>
              <a:buChar char="●"/>
            </a:pPr>
            <a:r>
              <a:rPr lang="en-US" sz="1400" dirty="0">
                <a:latin typeface="Times New Roman"/>
                <a:ea typeface="Times New Roman"/>
                <a:cs typeface="Times New Roman"/>
                <a:sym typeface="Times New Roman"/>
              </a:rPr>
              <a:t>Scatter Plot </a:t>
            </a:r>
            <a:endParaRPr sz="1400" dirty="0">
              <a:solidFill>
                <a:srgbClr val="FFFFF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FFFFF"/>
              </a:buClr>
              <a:buSzPts val="1400"/>
              <a:buFont typeface="Times New Roman"/>
              <a:buChar char="●"/>
            </a:pPr>
            <a:r>
              <a:rPr lang="en-US" sz="1400" dirty="0">
                <a:solidFill>
                  <a:srgbClr val="FFFFFF"/>
                </a:solidFill>
                <a:latin typeface="Times New Roman"/>
                <a:ea typeface="Times New Roman"/>
                <a:cs typeface="Times New Roman"/>
                <a:sym typeface="Times New Roman"/>
              </a:rPr>
              <a:t>Box Plot</a:t>
            </a:r>
            <a:endParaRPr sz="1400" dirty="0">
              <a:solidFill>
                <a:srgbClr val="FFFFF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FFFFF"/>
              </a:buClr>
              <a:buSzPts val="1400"/>
              <a:buFont typeface="Times New Roman"/>
              <a:buChar char="●"/>
            </a:pPr>
            <a:r>
              <a:rPr lang="en-US" sz="1400" dirty="0">
                <a:solidFill>
                  <a:srgbClr val="FFFFFF"/>
                </a:solidFill>
                <a:latin typeface="Times New Roman"/>
                <a:ea typeface="Times New Roman"/>
                <a:cs typeface="Times New Roman"/>
                <a:sym typeface="Times New Roman"/>
              </a:rPr>
              <a:t>Strip Chart</a:t>
            </a:r>
            <a:endParaRPr sz="1400" dirty="0">
              <a:solidFill>
                <a:srgbClr val="FFFFF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FFFFF"/>
              </a:buClr>
              <a:buSzPts val="1400"/>
              <a:buFont typeface="Times New Roman"/>
              <a:buChar char="●"/>
            </a:pPr>
            <a:r>
              <a:rPr lang="en-US" sz="1400" dirty="0">
                <a:solidFill>
                  <a:srgbClr val="FFFFFF"/>
                </a:solidFill>
                <a:latin typeface="Times New Roman"/>
                <a:ea typeface="Times New Roman"/>
                <a:cs typeface="Times New Roman"/>
                <a:sym typeface="Times New Roman"/>
              </a:rPr>
              <a:t>Histogram</a:t>
            </a:r>
            <a:endParaRPr sz="1400" dirty="0">
              <a:solidFill>
                <a:srgbClr val="FFFFF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FFFFFF"/>
              </a:buClr>
              <a:buSzPts val="1400"/>
              <a:buFont typeface="Times New Roman"/>
              <a:buChar char="●"/>
            </a:pPr>
            <a:r>
              <a:rPr lang="en-US" sz="1400" dirty="0">
                <a:solidFill>
                  <a:srgbClr val="FFFFFF"/>
                </a:solidFill>
                <a:latin typeface="Times New Roman"/>
                <a:ea typeface="Times New Roman"/>
                <a:cs typeface="Times New Roman"/>
                <a:sym typeface="Times New Roman"/>
              </a:rPr>
              <a:t>Density Plot</a:t>
            </a:r>
            <a:endParaRPr sz="1400" dirty="0">
              <a:solidFill>
                <a:srgbClr val="FFFFFF"/>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1400" dirty="0">
              <a:solidFill>
                <a:srgbClr val="FFFFFF"/>
              </a:solidFill>
              <a:latin typeface="Times New Roman"/>
              <a:ea typeface="Times New Roman"/>
              <a:cs typeface="Times New Roman"/>
              <a:sym typeface="Times New Roman"/>
            </a:endParaRPr>
          </a:p>
          <a:p>
            <a:pPr marL="457200" lvl="0" indent="0" algn="l" rtl="0">
              <a:spcBef>
                <a:spcPts val="800"/>
              </a:spcBef>
              <a:spcAft>
                <a:spcPts val="0"/>
              </a:spcAft>
              <a:buNone/>
            </a:pPr>
            <a:endParaRPr sz="14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550850" y="563766"/>
            <a:ext cx="7688400" cy="10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Possible Visualizations</a:t>
            </a:r>
            <a:br>
              <a:rPr lang="en-US" sz="1400">
                <a:solidFill>
                  <a:srgbClr val="FFFFFF"/>
                </a:solidFill>
                <a:latin typeface="Times New Roman"/>
                <a:ea typeface="Times New Roman"/>
                <a:cs typeface="Times New Roman"/>
                <a:sym typeface="Times New Roman"/>
              </a:rPr>
            </a:br>
            <a:br>
              <a:rPr lang="en-US" sz="1400">
                <a:solidFill>
                  <a:srgbClr val="FFFFFF"/>
                </a:solidFill>
                <a:latin typeface="Times New Roman"/>
                <a:ea typeface="Times New Roman"/>
                <a:cs typeface="Times New Roman"/>
                <a:sym typeface="Times New Roman"/>
              </a:rPr>
            </a:br>
            <a:r>
              <a:rPr lang="en-US" sz="1800">
                <a:solidFill>
                  <a:srgbClr val="FFFFFF"/>
                </a:solidFill>
                <a:latin typeface="Times New Roman"/>
                <a:ea typeface="Times New Roman"/>
                <a:cs typeface="Times New Roman"/>
                <a:sym typeface="Times New Roman"/>
              </a:rPr>
              <a:t>1)Histogram</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400">
                <a:solidFill>
                  <a:srgbClr val="FFFFFF"/>
                </a:solidFill>
                <a:latin typeface="Times New Roman"/>
                <a:ea typeface="Times New Roman"/>
                <a:cs typeface="Times New Roman"/>
                <a:sym typeface="Times New Roman"/>
              </a:rPr>
              <a:t>To determine percentage of people who make above 50K.</a:t>
            </a:r>
            <a:br>
              <a:rPr lang="en-US" sz="1400">
                <a:solidFill>
                  <a:srgbClr val="FFFFFF"/>
                </a:solidFill>
                <a:latin typeface="Times New Roman"/>
                <a:ea typeface="Times New Roman"/>
                <a:cs typeface="Times New Roman"/>
                <a:sym typeface="Times New Roman"/>
              </a:rPr>
            </a:br>
            <a:endParaRPr sz="1400">
              <a:solidFill>
                <a:srgbClr val="FFFFFF"/>
              </a:solidFill>
              <a:latin typeface="Times New Roman"/>
              <a:ea typeface="Times New Roman"/>
              <a:cs typeface="Times New Roman"/>
              <a:sym typeface="Times New Roman"/>
            </a:endParaRPr>
          </a:p>
        </p:txBody>
      </p:sp>
      <p:sp>
        <p:nvSpPr>
          <p:cNvPr id="314" name="Google Shape;314;p42"/>
          <p:cNvSpPr txBox="1">
            <a:spLocks noGrp="1"/>
          </p:cNvSpPr>
          <p:nvPr>
            <p:ph type="body" idx="1"/>
          </p:nvPr>
        </p:nvSpPr>
        <p:spPr>
          <a:xfrm>
            <a:off x="729325" y="1702903"/>
            <a:ext cx="3774300" cy="26370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library(ggplot2)</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ggplot(Income, aes(age)) + geom_histogram(aes(fill = income), color = "blue",binwidth = 3)</a:t>
            </a:r>
            <a:endParaRPr sz="1400">
              <a:latin typeface="Times New Roman"/>
              <a:ea typeface="Times New Roman"/>
              <a:cs typeface="Times New Roman"/>
              <a:sym typeface="Times New Roman"/>
            </a:endParaRPr>
          </a:p>
          <a:p>
            <a:pPr marL="146050" lvl="0" indent="0" algn="l" rtl="0">
              <a:spcBef>
                <a:spcPts val="0"/>
              </a:spcBef>
              <a:spcAft>
                <a:spcPts val="0"/>
              </a:spcAft>
              <a:buSzPts val="1300"/>
              <a:buNone/>
            </a:pPr>
            <a:endParaRPr sz="1400">
              <a:latin typeface="Times New Roman"/>
              <a:ea typeface="Times New Roman"/>
              <a:cs typeface="Times New Roman"/>
              <a:sym typeface="Times New Roman"/>
            </a:endParaRPr>
          </a:p>
          <a:p>
            <a:pPr marL="146050" lvl="0" indent="0" algn="l" rtl="0">
              <a:spcBef>
                <a:spcPts val="0"/>
              </a:spcBef>
              <a:spcAft>
                <a:spcPts val="0"/>
              </a:spcAft>
              <a:buSzPts val="1300"/>
              <a:buNone/>
            </a:pPr>
            <a:endParaRPr sz="1400">
              <a:latin typeface="Times New Roman"/>
              <a:ea typeface="Times New Roman"/>
              <a:cs typeface="Times New Roman"/>
              <a:sym typeface="Times New Roman"/>
            </a:endParaRPr>
          </a:p>
          <a:p>
            <a:pPr marL="146050" lvl="0" indent="0" algn="l" rtl="0">
              <a:spcBef>
                <a:spcPts val="0"/>
              </a:spcBef>
              <a:spcAft>
                <a:spcPts val="0"/>
              </a:spcAft>
              <a:buSzPts val="1300"/>
              <a:buNone/>
            </a:pPr>
            <a:endParaRPr sz="1400">
              <a:latin typeface="Times New Roman"/>
              <a:ea typeface="Times New Roman"/>
              <a:cs typeface="Times New Roman"/>
              <a:sym typeface="Times New Roman"/>
            </a:endParaRPr>
          </a:p>
        </p:txBody>
      </p:sp>
      <p:pic>
        <p:nvPicPr>
          <p:cNvPr id="315" name="Google Shape;315;p42"/>
          <p:cNvPicPr preferRelativeResize="0"/>
          <p:nvPr/>
        </p:nvPicPr>
        <p:blipFill>
          <a:blip r:embed="rId3">
            <a:alphaModFix/>
          </a:blip>
          <a:stretch>
            <a:fillRect/>
          </a:stretch>
        </p:blipFill>
        <p:spPr>
          <a:xfrm>
            <a:off x="4977475" y="740075"/>
            <a:ext cx="4035800" cy="384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a:spLocks noGrp="1"/>
          </p:cNvSpPr>
          <p:nvPr>
            <p:ph type="title"/>
          </p:nvPr>
        </p:nvSpPr>
        <p:spPr>
          <a:xfrm>
            <a:off x="639650" y="669127"/>
            <a:ext cx="7688400" cy="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2)Bar Graph</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500">
                <a:solidFill>
                  <a:srgbClr val="FFFFFF"/>
                </a:solidFill>
                <a:latin typeface="Times New Roman"/>
                <a:ea typeface="Times New Roman"/>
                <a:cs typeface="Times New Roman"/>
                <a:sym typeface="Times New Roman"/>
              </a:rPr>
              <a:t> To determine Income of Native Countries.</a:t>
            </a:r>
            <a:endParaRPr sz="15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endParaRPr sz="1500">
              <a:solidFill>
                <a:srgbClr val="FFFFFF"/>
              </a:solidFill>
              <a:latin typeface="Times New Roman"/>
              <a:ea typeface="Times New Roman"/>
              <a:cs typeface="Times New Roman"/>
              <a:sym typeface="Times New Roman"/>
            </a:endParaRPr>
          </a:p>
        </p:txBody>
      </p:sp>
      <p:sp>
        <p:nvSpPr>
          <p:cNvPr id="321" name="Google Shape;321;p43"/>
          <p:cNvSpPr txBox="1">
            <a:spLocks noGrp="1"/>
          </p:cNvSpPr>
          <p:nvPr>
            <p:ph type="body" idx="1"/>
          </p:nvPr>
        </p:nvSpPr>
        <p:spPr>
          <a:xfrm>
            <a:off x="729325" y="1389283"/>
            <a:ext cx="3774300" cy="2617200"/>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library(ggplot2)</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ggplot(data = Income) +</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aes(x = native.country, fill = income) +</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geom_bar(position = "dodge") +</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labs(title = "Income of Native Countries",</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x = "Native Country",</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y = "Number of people") +</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theme_dark()</a:t>
            </a:r>
            <a:endParaRPr sz="14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Times New Roman"/>
              <a:ea typeface="Times New Roman"/>
              <a:cs typeface="Times New Roman"/>
              <a:sym typeface="Times New Roman"/>
            </a:endParaRPr>
          </a:p>
        </p:txBody>
      </p:sp>
      <p:pic>
        <p:nvPicPr>
          <p:cNvPr id="322" name="Google Shape;322;p43"/>
          <p:cNvPicPr preferRelativeResize="0"/>
          <p:nvPr/>
        </p:nvPicPr>
        <p:blipFill>
          <a:blip r:embed="rId3">
            <a:alphaModFix/>
          </a:blip>
          <a:stretch>
            <a:fillRect/>
          </a:stretch>
        </p:blipFill>
        <p:spPr>
          <a:xfrm>
            <a:off x="4503625" y="1159450"/>
            <a:ext cx="4487975" cy="349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4"/>
          <p:cNvSpPr txBox="1">
            <a:spLocks noGrp="1"/>
          </p:cNvSpPr>
          <p:nvPr>
            <p:ph type="title"/>
          </p:nvPr>
        </p:nvSpPr>
        <p:spPr>
          <a:xfrm>
            <a:off x="727800" y="584476"/>
            <a:ext cx="7688400" cy="6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500">
                <a:solidFill>
                  <a:srgbClr val="FFFFFF"/>
                </a:solidFill>
                <a:latin typeface="Times New Roman"/>
                <a:ea typeface="Times New Roman"/>
                <a:cs typeface="Times New Roman"/>
                <a:sym typeface="Times New Roman"/>
              </a:rPr>
              <a:t> </a:t>
            </a:r>
            <a:r>
              <a:rPr lang="en-US" sz="1800">
                <a:solidFill>
                  <a:schemeClr val="lt1"/>
                </a:solidFill>
                <a:latin typeface="Times New Roman"/>
                <a:ea typeface="Times New Roman"/>
                <a:cs typeface="Times New Roman"/>
                <a:sym typeface="Times New Roman"/>
              </a:rPr>
              <a:t>3)Bar Graph</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500">
                <a:solidFill>
                  <a:srgbClr val="FFFFFF"/>
                </a:solidFill>
                <a:latin typeface="Times New Roman"/>
                <a:ea typeface="Times New Roman"/>
                <a:cs typeface="Times New Roman"/>
                <a:sym typeface="Times New Roman"/>
              </a:rPr>
              <a:t>    To determine Income of Workclass.</a:t>
            </a:r>
            <a:endParaRPr sz="15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endParaRPr sz="1500">
              <a:solidFill>
                <a:srgbClr val="FFFFFF"/>
              </a:solidFill>
              <a:latin typeface="Times New Roman"/>
              <a:ea typeface="Times New Roman"/>
              <a:cs typeface="Times New Roman"/>
              <a:sym typeface="Times New Roman"/>
            </a:endParaRPr>
          </a:p>
        </p:txBody>
      </p:sp>
      <p:sp>
        <p:nvSpPr>
          <p:cNvPr id="328" name="Google Shape;328;p44"/>
          <p:cNvSpPr txBox="1">
            <a:spLocks noGrp="1"/>
          </p:cNvSpPr>
          <p:nvPr>
            <p:ph type="body" idx="1"/>
          </p:nvPr>
        </p:nvSpPr>
        <p:spPr>
          <a:xfrm>
            <a:off x="567450" y="1160901"/>
            <a:ext cx="3774300" cy="2590800"/>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100"/>
              <a:buFont typeface="Arial"/>
              <a:buNone/>
            </a:pP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library(ggplot2)</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ggplot(data = Income)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aes(x = workclass, fill = income)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geom_bar(position = "dodge")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scale_fill_brewer(palette = "Set1")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labs(title = "Income of Workclass",</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 x = "Workclass",</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 y = "Number of People")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 theme_minimal()</a:t>
            </a:r>
            <a:endParaRPr sz="1350">
              <a:latin typeface="Times New Roman"/>
              <a:ea typeface="Times New Roman"/>
              <a:cs typeface="Times New Roman"/>
              <a:sym typeface="Times New Roman"/>
            </a:endParaRPr>
          </a:p>
          <a:p>
            <a:pPr marL="146050" lvl="0" indent="0" algn="l" rtl="0">
              <a:spcBef>
                <a:spcPts val="0"/>
              </a:spcBef>
              <a:spcAft>
                <a:spcPts val="0"/>
              </a:spcAft>
              <a:buSzPts val="1300"/>
              <a:buNone/>
            </a:pPr>
            <a:endParaRPr sz="1350">
              <a:latin typeface="Times New Roman"/>
              <a:ea typeface="Times New Roman"/>
              <a:cs typeface="Times New Roman"/>
              <a:sym typeface="Times New Roman"/>
            </a:endParaRPr>
          </a:p>
          <a:p>
            <a:pPr marL="457200" lvl="0" indent="0" algn="l" rtl="0">
              <a:spcBef>
                <a:spcPts val="0"/>
              </a:spcBef>
              <a:spcAft>
                <a:spcPts val="0"/>
              </a:spcAft>
              <a:buNone/>
            </a:pPr>
            <a:endParaRPr sz="1350">
              <a:latin typeface="Times New Roman"/>
              <a:ea typeface="Times New Roman"/>
              <a:cs typeface="Times New Roman"/>
              <a:sym typeface="Times New Roman"/>
            </a:endParaRPr>
          </a:p>
        </p:txBody>
      </p:sp>
      <p:pic>
        <p:nvPicPr>
          <p:cNvPr id="329" name="Google Shape;329;p44"/>
          <p:cNvPicPr preferRelativeResize="0"/>
          <p:nvPr/>
        </p:nvPicPr>
        <p:blipFill>
          <a:blip r:embed="rId3">
            <a:alphaModFix/>
          </a:blip>
          <a:stretch>
            <a:fillRect/>
          </a:stretch>
        </p:blipFill>
        <p:spPr>
          <a:xfrm>
            <a:off x="4341750" y="1393800"/>
            <a:ext cx="4649850" cy="304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727800" y="764076"/>
            <a:ext cx="7688400" cy="6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800">
                <a:solidFill>
                  <a:schemeClr val="lt1"/>
                </a:solidFill>
                <a:latin typeface="Times New Roman"/>
                <a:ea typeface="Times New Roman"/>
                <a:cs typeface="Times New Roman"/>
                <a:sym typeface="Times New Roman"/>
              </a:rPr>
              <a:t>4)Bar Graph</a:t>
            </a:r>
            <a:r>
              <a:rPr lang="en-US" sz="1800">
                <a:solidFill>
                  <a:srgbClr val="FFFFFF"/>
                </a:solidFill>
                <a:latin typeface="Times New Roman"/>
                <a:ea typeface="Times New Roman"/>
                <a:cs typeface="Times New Roman"/>
                <a:sym typeface="Times New Roman"/>
              </a:rPr>
              <a:t> </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endParaRPr sz="15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500">
                <a:solidFill>
                  <a:srgbClr val="FFFFFF"/>
                </a:solidFill>
                <a:latin typeface="Times New Roman"/>
                <a:ea typeface="Times New Roman"/>
                <a:cs typeface="Times New Roman"/>
                <a:sym typeface="Times New Roman"/>
              </a:rPr>
              <a:t>To determine Income of Marital Status</a:t>
            </a:r>
            <a:endParaRPr>
              <a:solidFill>
                <a:srgbClr val="FFFFFF"/>
              </a:solidFill>
            </a:endParaRPr>
          </a:p>
        </p:txBody>
      </p:sp>
      <p:sp>
        <p:nvSpPr>
          <p:cNvPr id="335" name="Google Shape;335;p45"/>
          <p:cNvSpPr txBox="1">
            <a:spLocks noGrp="1"/>
          </p:cNvSpPr>
          <p:nvPr>
            <p:ph type="body" idx="1"/>
          </p:nvPr>
        </p:nvSpPr>
        <p:spPr>
          <a:xfrm>
            <a:off x="780750" y="1135325"/>
            <a:ext cx="3585600" cy="25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     </a:t>
            </a:r>
            <a:endParaRPr sz="135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library(ggplot2)</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ggplot(data = Income)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aes(x = marital.status, fill = income)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geom_bar(position = "dodge")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labs(title = "Income of Marital Status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x = "Marital Status") +</a:t>
            </a: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theme_grey()</a:t>
            </a:r>
            <a:endParaRPr sz="1350">
              <a:latin typeface="Times New Roman"/>
              <a:ea typeface="Times New Roman"/>
              <a:cs typeface="Times New Roman"/>
              <a:sym typeface="Times New Roman"/>
            </a:endParaRPr>
          </a:p>
          <a:p>
            <a:pPr marL="146050" lvl="0" indent="0" algn="l" rtl="0">
              <a:spcBef>
                <a:spcPts val="0"/>
              </a:spcBef>
              <a:spcAft>
                <a:spcPts val="0"/>
              </a:spcAft>
              <a:buSzPts val="1300"/>
              <a:buNone/>
            </a:pPr>
            <a:endParaRPr sz="1350">
              <a:latin typeface="Times New Roman"/>
              <a:ea typeface="Times New Roman"/>
              <a:cs typeface="Times New Roman"/>
              <a:sym typeface="Times New Roman"/>
            </a:endParaRPr>
          </a:p>
          <a:p>
            <a:pPr marL="457200" lvl="0" indent="0" algn="l" rtl="0">
              <a:spcBef>
                <a:spcPts val="0"/>
              </a:spcBef>
              <a:spcAft>
                <a:spcPts val="0"/>
              </a:spcAft>
              <a:buNone/>
            </a:pPr>
            <a:endParaRPr sz="1350">
              <a:latin typeface="Times New Roman"/>
              <a:ea typeface="Times New Roman"/>
              <a:cs typeface="Times New Roman"/>
              <a:sym typeface="Times New Roman"/>
            </a:endParaRPr>
          </a:p>
        </p:txBody>
      </p:sp>
      <p:pic>
        <p:nvPicPr>
          <p:cNvPr id="336" name="Google Shape;336;p45"/>
          <p:cNvPicPr preferRelativeResize="0"/>
          <p:nvPr/>
        </p:nvPicPr>
        <p:blipFill>
          <a:blip r:embed="rId3">
            <a:alphaModFix/>
          </a:blip>
          <a:stretch>
            <a:fillRect/>
          </a:stretch>
        </p:blipFill>
        <p:spPr>
          <a:xfrm>
            <a:off x="4366425" y="1225825"/>
            <a:ext cx="4625174" cy="3288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727800" y="692554"/>
            <a:ext cx="7688400" cy="5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5) </a:t>
            </a:r>
            <a:r>
              <a:rPr lang="en-US" sz="1800">
                <a:solidFill>
                  <a:schemeClr val="lt1"/>
                </a:solidFill>
                <a:latin typeface="Times New Roman"/>
                <a:ea typeface="Times New Roman"/>
                <a:cs typeface="Times New Roman"/>
                <a:sym typeface="Times New Roman"/>
              </a:rPr>
              <a:t>Box Plot</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500">
                <a:solidFill>
                  <a:srgbClr val="FFFFFF"/>
                </a:solidFill>
                <a:latin typeface="Times New Roman"/>
                <a:ea typeface="Times New Roman"/>
                <a:cs typeface="Times New Roman"/>
                <a:sym typeface="Times New Roman"/>
              </a:rPr>
              <a:t>   </a:t>
            </a:r>
            <a:r>
              <a:rPr lang="en-US" sz="1800">
                <a:solidFill>
                  <a:srgbClr val="FFFFFF"/>
                </a:solidFill>
                <a:latin typeface="Times New Roman"/>
                <a:ea typeface="Times New Roman"/>
                <a:cs typeface="Times New Roman"/>
                <a:sym typeface="Times New Roman"/>
              </a:rPr>
              <a:t>To determine hours per week people </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    work in the Native country.</a:t>
            </a:r>
            <a:endParaRPr sz="1800">
              <a:solidFill>
                <a:srgbClr val="FFFFFF"/>
              </a:solidFill>
              <a:latin typeface="Times New Roman"/>
              <a:ea typeface="Times New Roman"/>
              <a:cs typeface="Times New Roman"/>
              <a:sym typeface="Times New Roman"/>
            </a:endParaRPr>
          </a:p>
        </p:txBody>
      </p:sp>
      <p:sp>
        <p:nvSpPr>
          <p:cNvPr id="342" name="Google Shape;342;p46"/>
          <p:cNvSpPr txBox="1">
            <a:spLocks noGrp="1"/>
          </p:cNvSpPr>
          <p:nvPr>
            <p:ph type="body" idx="1"/>
          </p:nvPr>
        </p:nvSpPr>
        <p:spPr>
          <a:xfrm>
            <a:off x="727800" y="1432766"/>
            <a:ext cx="3774300" cy="2411700"/>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100"/>
              <a:buFont typeface="Arial"/>
              <a:buNone/>
            </a:pPr>
            <a:endParaRPr sz="135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library(ggplot2)</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ggplot(data = Income)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aes(x = native.country, y = hours.per.week, fill = marital.status)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geom_boxplot()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labs(title = "Native Country vs Hours per week",</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x = "Native Country",</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y = "Hours per week")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theme_linedraw()</a:t>
            </a:r>
            <a:endParaRPr sz="1800">
              <a:latin typeface="Times New Roman"/>
              <a:ea typeface="Times New Roman"/>
              <a:cs typeface="Times New Roman"/>
              <a:sym typeface="Times New Roman"/>
            </a:endParaRPr>
          </a:p>
          <a:p>
            <a:pPr marL="146050" lvl="0" indent="0" algn="l" rtl="0">
              <a:spcBef>
                <a:spcPts val="0"/>
              </a:spcBef>
              <a:spcAft>
                <a:spcPts val="0"/>
              </a:spcAft>
              <a:buSzPts val="1300"/>
              <a:buNone/>
            </a:pPr>
            <a:endParaRPr sz="1800">
              <a:latin typeface="Times New Roman"/>
              <a:ea typeface="Times New Roman"/>
              <a:cs typeface="Times New Roman"/>
              <a:sym typeface="Times New Roman"/>
            </a:endParaRPr>
          </a:p>
        </p:txBody>
      </p:sp>
      <p:pic>
        <p:nvPicPr>
          <p:cNvPr id="343" name="Google Shape;343;p46"/>
          <p:cNvPicPr preferRelativeResize="0"/>
          <p:nvPr/>
        </p:nvPicPr>
        <p:blipFill>
          <a:blip r:embed="rId3">
            <a:alphaModFix/>
          </a:blip>
          <a:stretch>
            <a:fillRect/>
          </a:stretch>
        </p:blipFill>
        <p:spPr>
          <a:xfrm>
            <a:off x="4503625" y="1307450"/>
            <a:ext cx="4487975" cy="330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727800" y="1100252"/>
            <a:ext cx="7688400" cy="6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6) </a:t>
            </a:r>
            <a:r>
              <a:rPr lang="en-US" sz="1800">
                <a:solidFill>
                  <a:schemeClr val="lt1"/>
                </a:solidFill>
                <a:latin typeface="Times New Roman"/>
                <a:ea typeface="Times New Roman"/>
                <a:cs typeface="Times New Roman"/>
                <a:sym typeface="Times New Roman"/>
              </a:rPr>
              <a:t>Box Plot</a:t>
            </a:r>
            <a:endParaRPr sz="18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    To determine hours per week people work </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2600"/>
              <a:buFont typeface="Times New Roman"/>
              <a:buNone/>
            </a:pPr>
            <a:r>
              <a:rPr lang="en-US" sz="1800">
                <a:solidFill>
                  <a:srgbClr val="FFFFFF"/>
                </a:solidFill>
                <a:latin typeface="Times New Roman"/>
                <a:ea typeface="Times New Roman"/>
                <a:cs typeface="Times New Roman"/>
                <a:sym typeface="Times New Roman"/>
              </a:rPr>
              <a:t>     in the Native country based on gender.</a:t>
            </a:r>
            <a:endParaRPr sz="1800">
              <a:solidFill>
                <a:srgbClr val="FFFFFF"/>
              </a:solidFill>
            </a:endParaRPr>
          </a:p>
        </p:txBody>
      </p:sp>
      <p:sp>
        <p:nvSpPr>
          <p:cNvPr id="349" name="Google Shape;349;p47"/>
          <p:cNvSpPr txBox="1">
            <a:spLocks noGrp="1"/>
          </p:cNvSpPr>
          <p:nvPr>
            <p:ph type="body" idx="1"/>
          </p:nvPr>
        </p:nvSpPr>
        <p:spPr>
          <a:xfrm>
            <a:off x="901147" y="1853850"/>
            <a:ext cx="3602477" cy="2486125"/>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 </a:t>
            </a:r>
            <a:endParaRPr sz="135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library(ggplot2)</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ggplot(data = Income)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aes(x = gender, y = hours.per.week, fill = native.country)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geom_boxplot() +</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labs(title = "Gender vs Hours per week for all native countries",</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x = "Gender",</a:t>
            </a:r>
            <a:endParaRPr sz="1800">
              <a:latin typeface="Times New Roman"/>
              <a:ea typeface="Times New Roman"/>
              <a:cs typeface="Times New Roman"/>
              <a:sym typeface="Times New Roman"/>
            </a:endParaRPr>
          </a:p>
          <a:p>
            <a:pPr marL="14605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y = "Hours per week") +</a:t>
            </a:r>
            <a:endParaRPr sz="18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theme_minimal()</a:t>
            </a:r>
            <a:endParaRPr sz="1800">
              <a:latin typeface="Times New Roman"/>
              <a:ea typeface="Times New Roman"/>
              <a:cs typeface="Times New Roman"/>
              <a:sym typeface="Times New Roman"/>
            </a:endParaRPr>
          </a:p>
          <a:p>
            <a:pPr marL="146050" lvl="0" indent="0" algn="l" rtl="0">
              <a:spcBef>
                <a:spcPts val="0"/>
              </a:spcBef>
              <a:spcAft>
                <a:spcPts val="0"/>
              </a:spcAft>
              <a:buSzPts val="1300"/>
              <a:buNone/>
            </a:pPr>
            <a:endParaRPr sz="1350">
              <a:latin typeface="Times New Roman"/>
              <a:ea typeface="Times New Roman"/>
              <a:cs typeface="Times New Roman"/>
              <a:sym typeface="Times New Roman"/>
            </a:endParaRPr>
          </a:p>
        </p:txBody>
      </p:sp>
      <p:pic>
        <p:nvPicPr>
          <p:cNvPr id="350" name="Google Shape;350;p47"/>
          <p:cNvPicPr preferRelativeResize="0"/>
          <p:nvPr/>
        </p:nvPicPr>
        <p:blipFill>
          <a:blip r:embed="rId3">
            <a:alphaModFix/>
          </a:blip>
          <a:stretch>
            <a:fillRect/>
          </a:stretch>
        </p:blipFill>
        <p:spPr>
          <a:xfrm>
            <a:off x="5099810" y="1232450"/>
            <a:ext cx="3948015" cy="3257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body" idx="1"/>
          </p:nvPr>
        </p:nvSpPr>
        <p:spPr>
          <a:xfrm>
            <a:off x="729325" y="1295650"/>
            <a:ext cx="3774300" cy="304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r=stripchart(Income$hours.per.week,</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method = "jitter",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col = "orange",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pch=1,</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main="Stripcharts",</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xlab="Number of hours per week")</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p>
        </p:txBody>
      </p:sp>
      <p:sp>
        <p:nvSpPr>
          <p:cNvPr id="356" name="Google Shape;356;p4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48"/>
          <p:cNvSpPr txBox="1"/>
          <p:nvPr/>
        </p:nvSpPr>
        <p:spPr>
          <a:xfrm>
            <a:off x="729325" y="592050"/>
            <a:ext cx="70308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US" sz="1800">
                <a:solidFill>
                  <a:srgbClr val="FFFFFF"/>
                </a:solidFill>
                <a:latin typeface="Times New Roman"/>
                <a:ea typeface="Times New Roman"/>
                <a:cs typeface="Times New Roman"/>
                <a:sym typeface="Times New Roman"/>
              </a:rPr>
              <a:t>8)Stripchart of Hours per week.</a:t>
            </a:r>
            <a:endParaRPr sz="1800">
              <a:solidFill>
                <a:srgbClr val="FFFFFF"/>
              </a:solidFill>
              <a:latin typeface="Times New Roman"/>
              <a:ea typeface="Times New Roman"/>
              <a:cs typeface="Times New Roman"/>
              <a:sym typeface="Times New Roman"/>
            </a:endParaRPr>
          </a:p>
        </p:txBody>
      </p:sp>
      <p:pic>
        <p:nvPicPr>
          <p:cNvPr id="358" name="Google Shape;358;p48"/>
          <p:cNvPicPr preferRelativeResize="0"/>
          <p:nvPr/>
        </p:nvPicPr>
        <p:blipFill>
          <a:blip r:embed="rId3">
            <a:alphaModFix/>
          </a:blip>
          <a:stretch>
            <a:fillRect/>
          </a:stretch>
        </p:blipFill>
        <p:spPr>
          <a:xfrm>
            <a:off x="4503625" y="1085325"/>
            <a:ext cx="4311275" cy="3379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9"/>
          <p:cNvSpPr txBox="1">
            <a:spLocks noGrp="1"/>
          </p:cNvSpPr>
          <p:nvPr>
            <p:ph type="title"/>
          </p:nvPr>
        </p:nvSpPr>
        <p:spPr>
          <a:xfrm>
            <a:off x="727800" y="1281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2600"/>
              <a:buFont typeface="Times New Roman"/>
              <a:buNone/>
            </a:pPr>
            <a:r>
              <a:rPr lang="en-US" sz="1800">
                <a:solidFill>
                  <a:schemeClr val="lt1"/>
                </a:solidFill>
                <a:latin typeface="Times New Roman"/>
                <a:ea typeface="Times New Roman"/>
                <a:cs typeface="Times New Roman"/>
                <a:sym typeface="Times New Roman"/>
              </a:rPr>
              <a:t>9)Density Plot of Hours Per Week</a:t>
            </a:r>
            <a:endParaRPr sz="1800"/>
          </a:p>
        </p:txBody>
      </p:sp>
      <p:sp>
        <p:nvSpPr>
          <p:cNvPr id="364" name="Google Shape;364;p49"/>
          <p:cNvSpPr txBox="1">
            <a:spLocks noGrp="1"/>
          </p:cNvSpPr>
          <p:nvPr>
            <p:ph type="body" idx="1"/>
          </p:nvPr>
        </p:nvSpPr>
        <p:spPr>
          <a:xfrm>
            <a:off x="727800" y="1881500"/>
            <a:ext cx="37743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l</a:t>
            </a:r>
            <a:r>
              <a:rPr lang="en-US" sz="1800">
                <a:latin typeface="Times New Roman"/>
                <a:ea typeface="Times New Roman"/>
                <a:cs typeface="Times New Roman"/>
                <a:sym typeface="Times New Roman"/>
              </a:rPr>
              <a:t>ibrary(ggplot2)</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plot(density(Income$hours.per.week),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main = "Density plot")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curve(dnorm(x, mean=m, sd=std),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col="darkblue",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lwd=0.25,    add=TRUE)</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365" name="Google Shape;365;p4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66" name="Google Shape;366;p49"/>
          <p:cNvPicPr preferRelativeResize="0"/>
          <p:nvPr/>
        </p:nvPicPr>
        <p:blipFill>
          <a:blip r:embed="rId3">
            <a:alphaModFix/>
          </a:blip>
          <a:stretch>
            <a:fillRect/>
          </a:stretch>
        </p:blipFill>
        <p:spPr>
          <a:xfrm>
            <a:off x="4415775" y="1159450"/>
            <a:ext cx="4634700" cy="323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60800" y="3516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600"/>
              <a:buFont typeface="Century Gothic"/>
              <a:buNone/>
            </a:pPr>
            <a:r>
              <a:rPr lang="en-US" sz="3000" b="1">
                <a:solidFill>
                  <a:srgbClr val="FFFFFF"/>
                </a:solidFill>
                <a:latin typeface="Times New Roman"/>
                <a:ea typeface="Times New Roman"/>
                <a:cs typeface="Times New Roman"/>
                <a:sym typeface="Times New Roman"/>
              </a:rPr>
              <a:t>Packages </a:t>
            </a:r>
            <a:endParaRPr sz="3000" b="1">
              <a:solidFill>
                <a:srgbClr val="FFFFFF"/>
              </a:solidFill>
              <a:latin typeface="Times New Roman"/>
              <a:ea typeface="Times New Roman"/>
              <a:cs typeface="Times New Roman"/>
              <a:sym typeface="Times New Roman"/>
            </a:endParaRPr>
          </a:p>
        </p:txBody>
      </p:sp>
      <p:sp>
        <p:nvSpPr>
          <p:cNvPr id="169" name="Google Shape;169;p23"/>
          <p:cNvSpPr txBox="1">
            <a:spLocks noGrp="1"/>
          </p:cNvSpPr>
          <p:nvPr>
            <p:ph type="body" idx="1"/>
          </p:nvPr>
        </p:nvSpPr>
        <p:spPr>
          <a:xfrm>
            <a:off x="407900" y="886800"/>
            <a:ext cx="7688700" cy="22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Faraway:Loads Functions and Datasets.</a:t>
            </a:r>
            <a:endParaRPr sz="1800">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ggplot2: A system for 'declaratively' creating graphics, based on "The Grammar of Graphics". You provide the data, tell 'ggplot2' how to map variables to aesthetics, what graphical primitives to use, and it takes care of the details.</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moments: Function to calculate skewness.</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pROC : Display and analyze ROC curves.</a:t>
            </a:r>
            <a:endParaRPr sz="1800">
              <a:solidFill>
                <a:srgbClr val="FFFFFF"/>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0"/>
          <p:cNvSpPr txBox="1">
            <a:spLocks noGrp="1"/>
          </p:cNvSpPr>
          <p:nvPr>
            <p:ph type="title"/>
          </p:nvPr>
        </p:nvSpPr>
        <p:spPr>
          <a:xfrm>
            <a:off x="727800" y="4459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rgbClr val="FFFFFF"/>
                </a:solidFill>
                <a:latin typeface="Times New Roman"/>
                <a:ea typeface="Times New Roman"/>
                <a:cs typeface="Times New Roman"/>
                <a:sym typeface="Times New Roman"/>
              </a:rPr>
              <a:t>Correlation Coefficient</a:t>
            </a:r>
            <a:endParaRPr>
              <a:latin typeface="Times New Roman"/>
              <a:ea typeface="Times New Roman"/>
              <a:cs typeface="Times New Roman"/>
              <a:sym typeface="Times New Roman"/>
            </a:endParaRPr>
          </a:p>
        </p:txBody>
      </p:sp>
      <p:sp>
        <p:nvSpPr>
          <p:cNvPr id="372" name="Google Shape;372;p50"/>
          <p:cNvSpPr txBox="1">
            <a:spLocks noGrp="1"/>
          </p:cNvSpPr>
          <p:nvPr>
            <p:ph type="body" idx="1"/>
          </p:nvPr>
        </p:nvSpPr>
        <p:spPr>
          <a:xfrm>
            <a:off x="727800" y="1296475"/>
            <a:ext cx="8235900" cy="294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FFFFFF"/>
                </a:solidFill>
                <a:latin typeface="Times New Roman"/>
                <a:ea typeface="Times New Roman"/>
                <a:cs typeface="Times New Roman"/>
                <a:sym typeface="Times New Roman"/>
              </a:rPr>
              <a:t>The correlation coefficient of two variables in a data set equals to their covariance divided by the product of their individual standard deviations. It is a normalized measurement of how the two are linearly related.</a:t>
            </a: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a:solidFill>
                  <a:srgbClr val="FFFFFF"/>
                </a:solidFill>
                <a:latin typeface="Times New Roman"/>
                <a:ea typeface="Times New Roman"/>
                <a:cs typeface="Times New Roman"/>
                <a:sym typeface="Times New Roman"/>
              </a:rPr>
              <a:t>If the correlation coefficient is close to 1, it would indicate that the variables are positively linearly related. If the correlation coefficient is close to -1, it would indicate that the variables are negatively linearly related.</a:t>
            </a:r>
            <a:endParaRPr sz="18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rgbClr val="FFFFFF"/>
              </a:solidFill>
            </a:endParaRPr>
          </a:p>
          <a:p>
            <a:pPr marL="0" lvl="0" indent="0" algn="l" rtl="0">
              <a:lnSpc>
                <a:spcPct val="115000"/>
              </a:lnSpc>
              <a:spcBef>
                <a:spcPts val="0"/>
              </a:spcBef>
              <a:spcAft>
                <a:spcPts val="0"/>
              </a:spcAft>
              <a:buNone/>
            </a:pPr>
            <a:endParaRPr>
              <a:solidFill>
                <a:srgbClr val="FFFFFF"/>
              </a:solidFill>
            </a:endParaRPr>
          </a:p>
          <a:p>
            <a:pPr marL="0" lvl="0" indent="0" algn="l" rtl="0">
              <a:lnSpc>
                <a:spcPct val="115000"/>
              </a:lnSpc>
              <a:spcBef>
                <a:spcPts val="0"/>
              </a:spcBef>
              <a:spcAft>
                <a:spcPts val="0"/>
              </a:spcAft>
              <a:buNone/>
            </a:pPr>
            <a:endParaRPr>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US" sz="1800">
                <a:solidFill>
                  <a:srgbClr val="FFFFFF"/>
                </a:solidFill>
                <a:latin typeface="Times New Roman"/>
                <a:ea typeface="Times New Roman"/>
                <a:cs typeface="Times New Roman"/>
                <a:sym typeface="Times New Roman"/>
              </a:rPr>
              <a:t>From this,we can say that the correlation is strong and positive.</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373" name="Google Shape;373;p50"/>
          <p:cNvPicPr preferRelativeResize="0"/>
          <p:nvPr/>
        </p:nvPicPr>
        <p:blipFill>
          <a:blip r:embed="rId3">
            <a:alphaModFix/>
          </a:blip>
          <a:stretch>
            <a:fillRect/>
          </a:stretch>
        </p:blipFill>
        <p:spPr>
          <a:xfrm>
            <a:off x="805525" y="3718000"/>
            <a:ext cx="4810875" cy="592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1"/>
          <p:cNvSpPr txBox="1">
            <a:spLocks noGrp="1"/>
          </p:cNvSpPr>
          <p:nvPr>
            <p:ph type="title"/>
          </p:nvPr>
        </p:nvSpPr>
        <p:spPr>
          <a:xfrm>
            <a:off x="634200" y="4018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FFFFFF"/>
                </a:solidFill>
                <a:latin typeface="Times New Roman"/>
                <a:ea typeface="Times New Roman"/>
                <a:cs typeface="Times New Roman"/>
                <a:sym typeface="Times New Roman"/>
              </a:rPr>
              <a:t>Conclusion</a:t>
            </a:r>
            <a:endParaRPr sz="2800">
              <a:solidFill>
                <a:srgbClr val="FFFFFF"/>
              </a:solidFill>
              <a:latin typeface="Times New Roman"/>
              <a:ea typeface="Times New Roman"/>
              <a:cs typeface="Times New Roman"/>
              <a:sym typeface="Times New Roman"/>
            </a:endParaRPr>
          </a:p>
        </p:txBody>
      </p:sp>
      <p:sp>
        <p:nvSpPr>
          <p:cNvPr id="379" name="Google Shape;379;p51"/>
          <p:cNvSpPr txBox="1">
            <a:spLocks noGrp="1"/>
          </p:cNvSpPr>
          <p:nvPr>
            <p:ph type="body" idx="1"/>
          </p:nvPr>
        </p:nvSpPr>
        <p:spPr>
          <a:xfrm>
            <a:off x="614700" y="1328775"/>
            <a:ext cx="79146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This project explores logistic regression using Income data set and we predicted the salary class of a person based upon the marital status, workclass, native country,gender and age using different graphs and conclude that people in North America between age group 30-50 have income greater than 50k among which are people who are married and females.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US" sz="1800">
                <a:latin typeface="Times New Roman"/>
                <a:ea typeface="Times New Roman"/>
                <a:cs typeface="Times New Roman"/>
                <a:sym typeface="Times New Roman"/>
              </a:rPr>
              <a:t>Confusion matrix is a measurement of overall prediction accuracy. Since the majority of observations in the data set has income less than $50,000 a year, sensitivity and specificity contribute to the overall accuracy by different weights.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349500" y="3571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600"/>
              <a:buFont typeface="Century Gothic"/>
              <a:buNone/>
            </a:pPr>
            <a:r>
              <a:rPr lang="en-US" sz="3000" b="1">
                <a:solidFill>
                  <a:srgbClr val="FFFFFF"/>
                </a:solidFill>
                <a:latin typeface="Times New Roman"/>
                <a:ea typeface="Times New Roman"/>
                <a:cs typeface="Times New Roman"/>
                <a:sym typeface="Times New Roman"/>
              </a:rPr>
              <a:t>Data</a:t>
            </a:r>
            <a:endParaRPr sz="3000" b="1">
              <a:solidFill>
                <a:srgbClr val="FFFFFF"/>
              </a:solidFill>
              <a:latin typeface="Times New Roman"/>
              <a:ea typeface="Times New Roman"/>
              <a:cs typeface="Times New Roman"/>
              <a:sym typeface="Times New Roman"/>
            </a:endParaRPr>
          </a:p>
        </p:txBody>
      </p:sp>
      <p:sp>
        <p:nvSpPr>
          <p:cNvPr id="175" name="Google Shape;175;p24"/>
          <p:cNvSpPr txBox="1">
            <a:spLocks noGrp="1"/>
          </p:cNvSpPr>
          <p:nvPr>
            <p:ph type="body" idx="1"/>
          </p:nvPr>
        </p:nvSpPr>
        <p:spPr>
          <a:xfrm>
            <a:off x="349500" y="1060463"/>
            <a:ext cx="7688700" cy="2261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This dataset comes from the </a:t>
            </a:r>
            <a:r>
              <a:rPr lang="en-US" sz="1800" u="sng">
                <a:solidFill>
                  <a:srgbClr val="FFFFFF"/>
                </a:solidFill>
                <a:latin typeface="Times New Roman"/>
                <a:ea typeface="Times New Roman"/>
                <a:cs typeface="Times New Roman"/>
                <a:sym typeface="Times New Roman"/>
                <a:hlinkClick r:id="rId3"/>
              </a:rPr>
              <a:t>UCI</a:t>
            </a:r>
            <a:r>
              <a:rPr lang="en-US" sz="1800">
                <a:solidFill>
                  <a:srgbClr val="FFFFFF"/>
                </a:solidFill>
                <a:latin typeface="Times New Roman"/>
                <a:ea typeface="Times New Roman"/>
                <a:cs typeface="Times New Roman"/>
                <a:sym typeface="Times New Roman"/>
              </a:rPr>
              <a:t> repository of machine learning databases. The task is to predict if an individual's annual income exceeds $50,000 based on census data.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It has 6 continuous, 8 nominal attributes.</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7% have missing values.</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Char char="●"/>
            </a:pPr>
            <a:r>
              <a:rPr lang="en-US" sz="1800">
                <a:solidFill>
                  <a:srgbClr val="FFFFFF"/>
                </a:solidFill>
                <a:latin typeface="Times New Roman"/>
                <a:ea typeface="Times New Roman"/>
                <a:cs typeface="Times New Roman"/>
                <a:sym typeface="Times New Roman"/>
              </a:rPr>
              <a:t>Probability for the label '&gt;50K' : 23.93% / 24.78% (without unknowns) </a:t>
            </a:r>
            <a:br>
              <a:rPr lang="en-US" sz="1800">
                <a:solidFill>
                  <a:srgbClr val="FFFFFF"/>
                </a:solidFill>
                <a:latin typeface="Times New Roman"/>
                <a:ea typeface="Times New Roman"/>
                <a:cs typeface="Times New Roman"/>
                <a:sym typeface="Times New Roman"/>
              </a:rPr>
            </a:br>
            <a:r>
              <a:rPr lang="en-US" sz="1800">
                <a:solidFill>
                  <a:srgbClr val="FFFFFF"/>
                </a:solidFill>
                <a:latin typeface="Times New Roman"/>
                <a:ea typeface="Times New Roman"/>
                <a:cs typeface="Times New Roman"/>
                <a:sym typeface="Times New Roman"/>
              </a:rPr>
              <a:t>Probability for the label '&lt;=50K' : 76.07% / 75.22% (without unknowns)</a:t>
            </a:r>
            <a:br>
              <a:rPr lang="en-US" sz="1800">
                <a:solidFill>
                  <a:srgbClr val="FFFFFF"/>
                </a:solidFill>
                <a:latin typeface="Times New Roman"/>
                <a:ea typeface="Times New Roman"/>
                <a:cs typeface="Times New Roman"/>
                <a:sym typeface="Times New Roman"/>
              </a:rPr>
            </a:br>
            <a:r>
              <a:rPr lang="en-US" sz="1800" b="1">
                <a:solidFill>
                  <a:srgbClr val="FFFFFF"/>
                </a:solidFill>
                <a:latin typeface="Times New Roman"/>
                <a:ea typeface="Times New Roman"/>
                <a:cs typeface="Times New Roman"/>
                <a:sym typeface="Times New Roman"/>
              </a:rPr>
              <a:t> </a:t>
            </a: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457200" lvl="0" indent="-22860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SzPts val="1300"/>
              <a:buNone/>
            </a:pPr>
            <a:endParaRPr sz="1800">
              <a:solidFill>
                <a:srgbClr val="FFFFFF"/>
              </a:solidFill>
              <a:highlight>
                <a:srgbClr val="222222"/>
              </a:highlight>
              <a:latin typeface="Times New Roman"/>
              <a:ea typeface="Times New Roman"/>
              <a:cs typeface="Times New Roman"/>
              <a:sym typeface="Times New Roman"/>
            </a:endParaRPr>
          </a:p>
          <a:p>
            <a:pPr marL="0" lvl="0" indent="0" algn="l" rtl="0">
              <a:spcBef>
                <a:spcPts val="0"/>
              </a:spcBef>
              <a:spcAft>
                <a:spcPts val="1600"/>
              </a:spcAft>
              <a:buSzPts val="1300"/>
              <a:buNone/>
            </a:pP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5"/>
          <p:cNvPicPr preferRelativeResize="0"/>
          <p:nvPr/>
        </p:nvPicPr>
        <p:blipFill rotWithShape="1">
          <a:blip r:embed="rId3">
            <a:alphaModFix/>
          </a:blip>
          <a:srcRect/>
          <a:stretch/>
        </p:blipFill>
        <p:spPr>
          <a:xfrm>
            <a:off x="1352850" y="524825"/>
            <a:ext cx="6375799" cy="409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200225" y="581775"/>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600"/>
              <a:buFont typeface="Century Gothic"/>
              <a:buNone/>
            </a:pPr>
            <a:r>
              <a:rPr lang="en-US" sz="3000" b="1">
                <a:solidFill>
                  <a:srgbClr val="FFFFFF"/>
                </a:solidFill>
                <a:latin typeface="Times New Roman"/>
                <a:ea typeface="Times New Roman"/>
                <a:cs typeface="Times New Roman"/>
                <a:sym typeface="Times New Roman"/>
              </a:rPr>
              <a:t>Data Preparation</a:t>
            </a:r>
            <a:endParaRPr sz="3000" b="1">
              <a:solidFill>
                <a:srgbClr val="FFFFFF"/>
              </a:solidFill>
              <a:latin typeface="Times New Roman"/>
              <a:ea typeface="Times New Roman"/>
              <a:cs typeface="Times New Roman"/>
              <a:sym typeface="Times New Roman"/>
            </a:endParaRPr>
          </a:p>
        </p:txBody>
      </p:sp>
      <p:sp>
        <p:nvSpPr>
          <p:cNvPr id="186" name="Google Shape;186;p26"/>
          <p:cNvSpPr txBox="1">
            <a:spLocks noGrp="1"/>
          </p:cNvSpPr>
          <p:nvPr>
            <p:ph type="body" idx="1"/>
          </p:nvPr>
        </p:nvSpPr>
        <p:spPr>
          <a:xfrm>
            <a:off x="263875" y="1351350"/>
            <a:ext cx="8094900" cy="3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en-US" sz="1800">
                <a:solidFill>
                  <a:srgbClr val="FFFFFF"/>
                </a:solidFill>
                <a:latin typeface="Times New Roman"/>
                <a:ea typeface="Times New Roman"/>
                <a:cs typeface="Times New Roman"/>
                <a:sym typeface="Times New Roman"/>
              </a:rPr>
              <a:t>Data Cleaning has multiple steps explained below in detail:</a:t>
            </a:r>
            <a:endParaRPr sz="18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r>
              <a:rPr lang="en-US" sz="1800" b="1">
                <a:solidFill>
                  <a:srgbClr val="FFFFFF"/>
                </a:solidFill>
                <a:latin typeface="Times New Roman"/>
                <a:ea typeface="Times New Roman"/>
                <a:cs typeface="Times New Roman"/>
                <a:sym typeface="Times New Roman"/>
              </a:rPr>
              <a:t>Step 1: Check if data types for all variables looks correct</a:t>
            </a:r>
            <a:endParaRPr sz="18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r>
              <a:rPr lang="en-US" sz="1800" b="1">
                <a:solidFill>
                  <a:srgbClr val="FFFFFF"/>
                </a:solidFill>
                <a:latin typeface="Times New Roman"/>
                <a:ea typeface="Times New Roman"/>
                <a:cs typeface="Times New Roman"/>
                <a:sym typeface="Times New Roman"/>
              </a:rPr>
              <a:t>Step 2: Categorize the variables</a:t>
            </a: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1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400">
              <a:solidFill>
                <a:srgbClr val="FFFFFF"/>
              </a:solidFill>
              <a:highlight>
                <a:srgbClr val="222222"/>
              </a:highlight>
              <a:latin typeface="Times New Roman"/>
              <a:ea typeface="Times New Roman"/>
              <a:cs typeface="Times New Roman"/>
              <a:sym typeface="Times New Roman"/>
            </a:endParaRPr>
          </a:p>
          <a:p>
            <a:pPr marL="0" lvl="0" indent="0" algn="l" rtl="0">
              <a:spcBef>
                <a:spcPts val="0"/>
              </a:spcBef>
              <a:spcAft>
                <a:spcPts val="0"/>
              </a:spcAft>
              <a:buSzPts val="1300"/>
              <a:buNone/>
            </a:pPr>
            <a:endParaRPr sz="1400">
              <a:solidFill>
                <a:srgbClr val="FFFFFF"/>
              </a:solidFill>
              <a:highlight>
                <a:srgbClr val="222222"/>
              </a:highlight>
              <a:latin typeface="Times New Roman"/>
              <a:ea typeface="Times New Roman"/>
              <a:cs typeface="Times New Roman"/>
              <a:sym typeface="Times New Roman"/>
            </a:endParaRPr>
          </a:p>
          <a:p>
            <a:pPr marL="0" lvl="0" indent="0" algn="l" rtl="0">
              <a:spcBef>
                <a:spcPts val="0"/>
              </a:spcBef>
              <a:spcAft>
                <a:spcPts val="1600"/>
              </a:spcAft>
              <a:buSzPts val="1300"/>
              <a:buNone/>
            </a:pPr>
            <a:endParaRPr sz="1400">
              <a:solidFill>
                <a:srgbClr val="FFFFFF"/>
              </a:solidFill>
              <a:latin typeface="Times New Roman"/>
              <a:ea typeface="Times New Roman"/>
              <a:cs typeface="Times New Roman"/>
              <a:sym typeface="Times New Roman"/>
            </a:endParaRPr>
          </a:p>
        </p:txBody>
      </p:sp>
      <p:pic>
        <p:nvPicPr>
          <p:cNvPr id="187" name="Google Shape;187;p26"/>
          <p:cNvPicPr preferRelativeResize="0"/>
          <p:nvPr/>
        </p:nvPicPr>
        <p:blipFill>
          <a:blip r:embed="rId3">
            <a:alphaModFix/>
          </a:blip>
          <a:stretch>
            <a:fillRect/>
          </a:stretch>
        </p:blipFill>
        <p:spPr>
          <a:xfrm>
            <a:off x="354800" y="2191325"/>
            <a:ext cx="7492800" cy="768875"/>
          </a:xfrm>
          <a:prstGeom prst="rect">
            <a:avLst/>
          </a:prstGeom>
          <a:noFill/>
          <a:ln>
            <a:noFill/>
          </a:ln>
        </p:spPr>
      </p:pic>
      <p:pic>
        <p:nvPicPr>
          <p:cNvPr id="188" name="Google Shape;188;p26"/>
          <p:cNvPicPr preferRelativeResize="0"/>
          <p:nvPr/>
        </p:nvPicPr>
        <p:blipFill>
          <a:blip r:embed="rId4">
            <a:alphaModFix/>
          </a:blip>
          <a:stretch>
            <a:fillRect/>
          </a:stretch>
        </p:blipFill>
        <p:spPr>
          <a:xfrm>
            <a:off x="354800" y="3557600"/>
            <a:ext cx="7431900" cy="10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body" idx="1"/>
          </p:nvPr>
        </p:nvSpPr>
        <p:spPr>
          <a:xfrm>
            <a:off x="384575" y="371988"/>
            <a:ext cx="8094900" cy="34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endParaRPr sz="18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r>
              <a:rPr lang="en-US" sz="1800" b="1">
                <a:solidFill>
                  <a:srgbClr val="FFFFFF"/>
                </a:solidFill>
                <a:latin typeface="Times New Roman"/>
                <a:ea typeface="Times New Roman"/>
                <a:cs typeface="Times New Roman"/>
                <a:sym typeface="Times New Roman"/>
              </a:rPr>
              <a:t>Step 3: Combining the different variables </a:t>
            </a: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r>
              <a:rPr lang="en-US" sz="1800" b="1">
                <a:solidFill>
                  <a:srgbClr val="FFFFFF"/>
                </a:solidFill>
                <a:latin typeface="Times New Roman"/>
                <a:ea typeface="Times New Roman"/>
                <a:cs typeface="Times New Roman"/>
                <a:sym typeface="Times New Roman"/>
              </a:rPr>
              <a:t>a)Workclass Combining</a:t>
            </a: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r>
              <a:rPr lang="en-US" sz="1800" b="1">
                <a:solidFill>
                  <a:srgbClr val="FFFFFF"/>
                </a:solidFill>
                <a:latin typeface="Times New Roman"/>
                <a:ea typeface="Times New Roman"/>
                <a:cs typeface="Times New Roman"/>
                <a:sym typeface="Times New Roman"/>
              </a:rPr>
              <a:t>b)Marital Status Combining</a:t>
            </a: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b="1">
              <a:solidFill>
                <a:srgbClr val="FFFFFF"/>
              </a:solidFill>
              <a:latin typeface="Times New Roman"/>
              <a:ea typeface="Times New Roman"/>
              <a:cs typeface="Times New Roman"/>
              <a:sym typeface="Times New Roman"/>
            </a:endParaRPr>
          </a:p>
          <a:p>
            <a:pPr marL="0" lvl="0" indent="0" algn="l" rtl="0">
              <a:spcBef>
                <a:spcPts val="800"/>
              </a:spcBef>
              <a:spcAft>
                <a:spcPts val="0"/>
              </a:spcAft>
              <a:buSzPts val="1300"/>
              <a:buNone/>
            </a:pPr>
            <a:endParaRPr sz="1800">
              <a:solidFill>
                <a:srgbClr val="FFFFFF"/>
              </a:solidFill>
              <a:highlight>
                <a:srgbClr val="222222"/>
              </a:highlight>
              <a:latin typeface="Times New Roman"/>
              <a:ea typeface="Times New Roman"/>
              <a:cs typeface="Times New Roman"/>
              <a:sym typeface="Times New Roman"/>
            </a:endParaRPr>
          </a:p>
          <a:p>
            <a:pPr marL="0" lvl="0" indent="0" algn="l" rtl="0">
              <a:spcBef>
                <a:spcPts val="0"/>
              </a:spcBef>
              <a:spcAft>
                <a:spcPts val="0"/>
              </a:spcAft>
              <a:buSzPts val="1300"/>
              <a:buNone/>
            </a:pPr>
            <a:endParaRPr sz="1800">
              <a:solidFill>
                <a:srgbClr val="FFFFFF"/>
              </a:solidFill>
              <a:highlight>
                <a:srgbClr val="222222"/>
              </a:highlight>
              <a:latin typeface="Times New Roman"/>
              <a:ea typeface="Times New Roman"/>
              <a:cs typeface="Times New Roman"/>
              <a:sym typeface="Times New Roman"/>
            </a:endParaRPr>
          </a:p>
          <a:p>
            <a:pPr marL="0" lvl="0" indent="0" algn="l" rtl="0">
              <a:spcBef>
                <a:spcPts val="0"/>
              </a:spcBef>
              <a:spcAft>
                <a:spcPts val="1600"/>
              </a:spcAft>
              <a:buSzPts val="1300"/>
              <a:buNone/>
            </a:pPr>
            <a:endParaRPr sz="1800">
              <a:solidFill>
                <a:srgbClr val="FFFFFF"/>
              </a:solidFill>
              <a:latin typeface="Times New Roman"/>
              <a:ea typeface="Times New Roman"/>
              <a:cs typeface="Times New Roman"/>
              <a:sym typeface="Times New Roman"/>
            </a:endParaRPr>
          </a:p>
        </p:txBody>
      </p:sp>
      <p:pic>
        <p:nvPicPr>
          <p:cNvPr id="194" name="Google Shape;194;p27"/>
          <p:cNvPicPr preferRelativeResize="0"/>
          <p:nvPr/>
        </p:nvPicPr>
        <p:blipFill>
          <a:blip r:embed="rId3">
            <a:alphaModFix/>
          </a:blip>
          <a:stretch>
            <a:fillRect/>
          </a:stretch>
        </p:blipFill>
        <p:spPr>
          <a:xfrm>
            <a:off x="490375" y="1533588"/>
            <a:ext cx="5788824" cy="945375"/>
          </a:xfrm>
          <a:prstGeom prst="rect">
            <a:avLst/>
          </a:prstGeom>
          <a:noFill/>
          <a:ln>
            <a:noFill/>
          </a:ln>
        </p:spPr>
      </p:pic>
      <p:pic>
        <p:nvPicPr>
          <p:cNvPr id="195" name="Google Shape;195;p27"/>
          <p:cNvPicPr preferRelativeResize="0"/>
          <p:nvPr/>
        </p:nvPicPr>
        <p:blipFill>
          <a:blip r:embed="rId4">
            <a:alphaModFix/>
          </a:blip>
          <a:stretch>
            <a:fillRect/>
          </a:stretch>
        </p:blipFill>
        <p:spPr>
          <a:xfrm>
            <a:off x="490375" y="3085650"/>
            <a:ext cx="5788825" cy="94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647600" y="586825"/>
            <a:ext cx="7688700" cy="5352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Clr>
                <a:schemeClr val="dk1"/>
              </a:buClr>
              <a:buSzPts val="1300"/>
              <a:buFont typeface="Arial"/>
              <a:buNone/>
            </a:pPr>
            <a:r>
              <a:rPr lang="en-US" sz="1800" b="1">
                <a:solidFill>
                  <a:schemeClr val="lt1"/>
                </a:solidFill>
                <a:latin typeface="Times New Roman"/>
                <a:ea typeface="Times New Roman"/>
                <a:cs typeface="Times New Roman"/>
                <a:sym typeface="Times New Roman"/>
              </a:rPr>
              <a:t>c)Native Country Combining</a:t>
            </a:r>
            <a:endParaRPr sz="1800" b="1">
              <a:solidFill>
                <a:schemeClr val="lt1"/>
              </a:solidFill>
              <a:latin typeface="Times New Roman"/>
              <a:ea typeface="Times New Roman"/>
              <a:cs typeface="Times New Roman"/>
              <a:sym typeface="Times New Roman"/>
            </a:endParaRPr>
          </a:p>
        </p:txBody>
      </p:sp>
      <p:sp>
        <p:nvSpPr>
          <p:cNvPr id="201" name="Google Shape;201;p28"/>
          <p:cNvSpPr txBox="1">
            <a:spLocks noGrp="1"/>
          </p:cNvSpPr>
          <p:nvPr>
            <p:ph type="body" idx="1"/>
          </p:nvPr>
        </p:nvSpPr>
        <p:spPr>
          <a:xfrm>
            <a:off x="647600" y="1893775"/>
            <a:ext cx="7688700" cy="22611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US" sz="1800" b="1">
                <a:latin typeface="Times New Roman"/>
                <a:ea typeface="Times New Roman"/>
                <a:cs typeface="Times New Roman"/>
                <a:sym typeface="Times New Roman"/>
              </a:rPr>
              <a:t>Step 4: Dealing with NA Values</a:t>
            </a:r>
            <a:endParaRPr sz="1800" b="1">
              <a:latin typeface="Times New Roman"/>
              <a:ea typeface="Times New Roman"/>
              <a:cs typeface="Times New Roman"/>
              <a:sym typeface="Times New Roman"/>
            </a:endParaRPr>
          </a:p>
          <a:p>
            <a:pPr marL="0" lvl="0" indent="0" algn="l" rtl="0">
              <a:spcBef>
                <a:spcPts val="800"/>
              </a:spcBef>
              <a:spcAft>
                <a:spcPts val="0"/>
              </a:spcAft>
              <a:buNone/>
            </a:pPr>
            <a:r>
              <a:rPr lang="en-US" sz="1800" b="1">
                <a:latin typeface="Times New Roman"/>
                <a:ea typeface="Times New Roman"/>
                <a:cs typeface="Times New Roman"/>
                <a:sym typeface="Times New Roman"/>
              </a:rPr>
              <a:t>a)Converting ‘?’ from all columns to NA.</a:t>
            </a:r>
            <a:endParaRPr sz="1800" b="1">
              <a:latin typeface="Times New Roman"/>
              <a:ea typeface="Times New Roman"/>
              <a:cs typeface="Times New Roman"/>
              <a:sym typeface="Times New Roman"/>
            </a:endParaRPr>
          </a:p>
          <a:p>
            <a:pPr marL="0" lvl="0" indent="0" algn="l" rtl="0">
              <a:spcBef>
                <a:spcPts val="800"/>
              </a:spcBef>
              <a:spcAft>
                <a:spcPts val="0"/>
              </a:spcAft>
              <a:buNone/>
            </a:pPr>
            <a:endParaRPr sz="1800" b="1">
              <a:latin typeface="Times New Roman"/>
              <a:ea typeface="Times New Roman"/>
              <a:cs typeface="Times New Roman"/>
              <a:sym typeface="Times New Roman"/>
            </a:endParaRPr>
          </a:p>
          <a:p>
            <a:pPr marL="0" lvl="0" indent="0" algn="l" rtl="0">
              <a:spcBef>
                <a:spcPts val="800"/>
              </a:spcBef>
              <a:spcAft>
                <a:spcPts val="0"/>
              </a:spcAft>
              <a:buClr>
                <a:schemeClr val="dk1"/>
              </a:buClr>
              <a:buSzPts val="1300"/>
              <a:buFont typeface="Arial"/>
              <a:buNone/>
            </a:pPr>
            <a:endParaRPr sz="1800" b="1">
              <a:latin typeface="Times New Roman"/>
              <a:ea typeface="Times New Roman"/>
              <a:cs typeface="Times New Roman"/>
              <a:sym typeface="Times New Roman"/>
            </a:endParaRPr>
          </a:p>
        </p:txBody>
      </p:sp>
      <p:pic>
        <p:nvPicPr>
          <p:cNvPr id="202" name="Google Shape;202;p28"/>
          <p:cNvPicPr preferRelativeResize="0"/>
          <p:nvPr/>
        </p:nvPicPr>
        <p:blipFill>
          <a:blip r:embed="rId3">
            <a:alphaModFix/>
          </a:blip>
          <a:stretch>
            <a:fillRect/>
          </a:stretch>
        </p:blipFill>
        <p:spPr>
          <a:xfrm>
            <a:off x="647600" y="1183725"/>
            <a:ext cx="6765125" cy="833450"/>
          </a:xfrm>
          <a:prstGeom prst="rect">
            <a:avLst/>
          </a:prstGeom>
          <a:noFill/>
          <a:ln>
            <a:noFill/>
          </a:ln>
        </p:spPr>
      </p:pic>
      <p:pic>
        <p:nvPicPr>
          <p:cNvPr id="203" name="Google Shape;203;p28"/>
          <p:cNvPicPr preferRelativeResize="0"/>
          <p:nvPr/>
        </p:nvPicPr>
        <p:blipFill>
          <a:blip r:embed="rId4">
            <a:alphaModFix/>
          </a:blip>
          <a:stretch>
            <a:fillRect/>
          </a:stretch>
        </p:blipFill>
        <p:spPr>
          <a:xfrm>
            <a:off x="1607348" y="2884800"/>
            <a:ext cx="4369600" cy="185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body" idx="1"/>
          </p:nvPr>
        </p:nvSpPr>
        <p:spPr>
          <a:xfrm>
            <a:off x="814100" y="5908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b)Remove all the NA values</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209" name="Google Shape;209;p29"/>
          <p:cNvPicPr preferRelativeResize="0"/>
          <p:nvPr/>
        </p:nvPicPr>
        <p:blipFill>
          <a:blip r:embed="rId3">
            <a:alphaModFix/>
          </a:blip>
          <a:stretch>
            <a:fillRect/>
          </a:stretch>
        </p:blipFill>
        <p:spPr>
          <a:xfrm>
            <a:off x="2267450" y="1853725"/>
            <a:ext cx="3488525" cy="2019025"/>
          </a:xfrm>
          <a:prstGeom prst="rect">
            <a:avLst/>
          </a:prstGeom>
          <a:noFill/>
          <a:ln>
            <a:noFill/>
          </a:ln>
        </p:spPr>
      </p:pic>
      <p:pic>
        <p:nvPicPr>
          <p:cNvPr id="210" name="Google Shape;210;p29"/>
          <p:cNvPicPr preferRelativeResize="0"/>
          <p:nvPr/>
        </p:nvPicPr>
        <p:blipFill>
          <a:blip r:embed="rId4">
            <a:alphaModFix/>
          </a:blip>
          <a:stretch>
            <a:fillRect/>
          </a:stretch>
        </p:blipFill>
        <p:spPr>
          <a:xfrm>
            <a:off x="942975" y="1218275"/>
            <a:ext cx="6498425" cy="389175"/>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1715</Words>
  <Application>Microsoft Office PowerPoint</Application>
  <PresentationFormat>On-screen Show (16:9)</PresentationFormat>
  <Paragraphs>239</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Times New Roman</vt:lpstr>
      <vt:lpstr>Noto Sans Symbols</vt:lpstr>
      <vt:lpstr>Arial</vt:lpstr>
      <vt:lpstr>Century Gothic</vt:lpstr>
      <vt:lpstr>Merriweather</vt:lpstr>
      <vt:lpstr>Raleway</vt:lpstr>
      <vt:lpstr>Ion</vt:lpstr>
      <vt:lpstr>Income Dataset Analysis</vt:lpstr>
      <vt:lpstr>Problem statement</vt:lpstr>
      <vt:lpstr>Packages </vt:lpstr>
      <vt:lpstr>Data</vt:lpstr>
      <vt:lpstr>PowerPoint Presentation</vt:lpstr>
      <vt:lpstr>Data Preparation</vt:lpstr>
      <vt:lpstr>PowerPoint Presentation</vt:lpstr>
      <vt:lpstr>c)Native Country Combining</vt:lpstr>
      <vt:lpstr>PowerPoint Presentation</vt:lpstr>
      <vt:lpstr>PowerPoint Presentation</vt:lpstr>
      <vt:lpstr>Checking for outliers  </vt:lpstr>
      <vt:lpstr>PowerPoint Presentation</vt:lpstr>
      <vt:lpstr>Checking the Skewness for columns</vt:lpstr>
      <vt:lpstr>Logistic Regression</vt:lpstr>
      <vt:lpstr>2)Training The Model </vt:lpstr>
      <vt:lpstr>Confusion Matrix for Linear Model</vt:lpstr>
      <vt:lpstr>Logistic Regression Model Evaluation  </vt:lpstr>
      <vt:lpstr>PowerPoint Presentation</vt:lpstr>
      <vt:lpstr>3)Building different models using various columns</vt:lpstr>
      <vt:lpstr>Comparing AUC Values of the models</vt:lpstr>
      <vt:lpstr>Data Visualization</vt:lpstr>
      <vt:lpstr>Possible Visualizations  1)Histogram To determine percentage of people who make above 50K. </vt:lpstr>
      <vt:lpstr>2)Bar Graph  To determine Income of Native Countries.  </vt:lpstr>
      <vt:lpstr> 3)Bar Graph     To determine Income of Workclass.  </vt:lpstr>
      <vt:lpstr>4)Bar Graph   To determine Income of Marital Status</vt:lpstr>
      <vt:lpstr>5) Box Plot    To determine hours per week people      work in the Native country.</vt:lpstr>
      <vt:lpstr>6) Box Plot     To determine hours per week people work       in the Native country based on gender.</vt:lpstr>
      <vt:lpstr>PowerPoint Presentation</vt:lpstr>
      <vt:lpstr>9)Density Plot of Hours Per Week</vt:lpstr>
      <vt:lpstr>Correlation Coefficient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Dataset Analysis</dc:title>
  <dc:creator>Deep Shah</dc:creator>
  <cp:lastModifiedBy>Deep Shah</cp:lastModifiedBy>
  <cp:revision>1</cp:revision>
  <dcterms:modified xsi:type="dcterms:W3CDTF">2018-12-03T17:25:12Z</dcterms:modified>
</cp:coreProperties>
</file>