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B696-4762-A1CF-9391-25F50EA93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C4677-AC3F-ACA0-986C-AB16189DD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C012-05CF-1F92-E9DC-0355E794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37159-8878-09E7-7ED0-CBE32B6B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0680-6116-96EF-18E8-EC2DA355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745A-143F-E1EC-7FA8-73CB1877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DFC6D-DC44-8C37-9E4D-A0F1CFD14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0049-05C9-DCD5-C494-A12E98CE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EB4F-DF7C-4298-5678-585128E0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7B02-AF03-5A6B-B5E7-4857D3DB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D7063-62B4-298E-063A-C4B0DB294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1756E-4DDB-01D2-3B8E-E47AE62E6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D931-DD00-2D2E-7C3D-9BFBDB6F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38012-6265-AFFB-29C3-A805774D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5D42-23C3-8D19-5C49-50530CD2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C10B-F959-6772-31DE-CDEC886A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E58A-7E13-3342-53F0-50E0E174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F6C29-B164-E7FF-7BF8-97C922C3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9269-7B36-21C1-6F0F-B341EF9A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F2B3-52B3-83B9-2AB2-B1562926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7EC8-AA20-89D8-B6C2-A8BA7161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864E-E030-D90E-FA47-5200C9F09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337E-7518-FA91-163B-F977744A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7DD6-8944-0375-9AC1-F7DDBA03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F55D-C0E5-8754-6792-55970C0D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913-5A9E-2876-AB12-BDAADD3B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5910-59D9-FE7D-E66E-97A24BFBC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BEDD9-6B50-9642-B8DE-44EB56E2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F9F6A-9B60-BCCC-10E7-8DE482C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69C6-732E-789B-7EF4-4C9B8831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2D1FC-824E-DF7F-6D64-23AEA29B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526B-509B-5F86-74A9-616A5704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970FB-CCD5-FE3A-9363-EF53D870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EDB6D-28A9-6861-5E0D-8AECA1848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82587-C72B-D21F-A6F1-23273B2D4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1650A-140A-C59E-15BF-AF9FC0CF8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38DEF-F787-83CA-B369-474325A2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69BA1-A821-31D6-6409-89BC3C53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7A1AF-A8DE-08C2-643E-1299241E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0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27BE-F70A-C977-D028-FF0FDFEA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DED93-9A02-2930-5ABE-C13A82B8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ED279-A00B-AA86-8311-92717691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3C0D1-D114-EE7D-643B-A53F8F96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3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EC1D9-C132-38DF-C22E-DB0D2AB4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E569B-F7A8-9796-44F8-2FB1BE5E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EECD-C7FB-4E73-6BF5-982AB10E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3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CD58-FCD1-05F0-1B76-E97796AC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44CE-E60F-3C0D-9697-14B25A54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F45FD-A589-7075-980C-2EC54C9E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F43C2-487B-E927-4217-993A26C1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0C01A-8E45-6D04-DAD5-D704D4FF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9B5A-DE66-6C0F-BEF5-D80A39BD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DA31-0B0B-756F-5E8D-08E97450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E3A7-CFC4-9E28-ACB3-423CADABC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8BC90-D91F-A677-71E9-3E59DA095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442B-6A08-5B48-2F9B-B273DCB8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59BA-2860-BB31-18ED-0E8E3881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18628-A748-20B9-07B3-D2CEB69C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3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CB789-B7E1-AC39-E728-7380BDD4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B3E8C-D73D-C983-8859-E9AA653E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F6EC-6D3F-4815-030B-5C31FCFB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76064-6D05-4D9F-B514-E398CA813CC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EAD4-250B-0E8F-FF02-5B657F716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7379-F017-F270-5152-6732B4105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3A47-1268-4C51-A865-F78AC17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yash152/" TargetMode="External"/><Relationship Id="rId2" Type="http://schemas.openxmlformats.org/officeDocument/2006/relationships/hyperlink" Target="mailto:vachhaniyash009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sh7637367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CA92-1F37-3429-C43D-2D3560D5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 Assignment for Data Analyst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9BFD-757B-285B-FD71-E5A5F0E5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Name:Yash</a:t>
            </a:r>
            <a:r>
              <a:rPr lang="en-US" dirty="0"/>
              <a:t> Vachhani</a:t>
            </a:r>
          </a:p>
          <a:p>
            <a:r>
              <a:rPr lang="en-US" dirty="0"/>
              <a:t>Email:</a:t>
            </a:r>
            <a:r>
              <a:rPr lang="en-US" dirty="0">
                <a:hlinkClick r:id="rId2"/>
              </a:rPr>
              <a:t>vachhaniyash009@gmail.com</a:t>
            </a:r>
            <a:endParaRPr lang="en-US" dirty="0"/>
          </a:p>
          <a:p>
            <a:r>
              <a:rPr lang="en-US" dirty="0" err="1"/>
              <a:t>Linkdin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https://www.linkedin.com/in/yash152/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https://github.com/yash76373678</a:t>
            </a:r>
            <a:endParaRPr lang="en-US" dirty="0"/>
          </a:p>
          <a:p>
            <a:r>
              <a:rPr lang="en-US" dirty="0"/>
              <a:t>Mobile No:8238073780</a:t>
            </a:r>
          </a:p>
          <a:p>
            <a:r>
              <a:rPr lang="en-US" dirty="0" err="1"/>
              <a:t>Address:Bangalore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B7FF-D7A0-D7B9-7F00-9D4CA662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Group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70AD-EE7F-0837-145D-890E5113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Focus on Support Group</a:t>
            </a:r>
            <a:r>
              <a:rPr lang="en-US" dirty="0"/>
              <a:t>: Given that around 80% of tickets come through emails, prioritize increasing the workforce in the Support group, which receives the majority of these requests. </a:t>
            </a:r>
          </a:p>
          <a:p>
            <a:r>
              <a:rPr lang="en-US" b="1" dirty="0"/>
              <a:t>Address Ticket Categories</a:t>
            </a:r>
            <a:r>
              <a:rPr lang="en-US" dirty="0"/>
              <a:t>: Identify and prioritize ticket categories, especially the prevalent "Over under cleans" and claim categories, to align the workforce accordingly.</a:t>
            </a:r>
          </a:p>
          <a:p>
            <a:r>
              <a:rPr lang="en-US" b="1" dirty="0"/>
              <a:t>Reevaluate Ticket Prioritization</a:t>
            </a:r>
            <a:r>
              <a:rPr lang="en-US" dirty="0"/>
              <a:t>: With 98.82% of tickets categorized as low priority and a low solving rate (12.47%), reassess and potentially reprioritize tickets for better efficiency. </a:t>
            </a:r>
          </a:p>
          <a:p>
            <a:r>
              <a:rPr lang="en-US" b="1" dirty="0"/>
              <a:t>Reduce Ticket </a:t>
            </a:r>
            <a:r>
              <a:rPr lang="en-US" b="1" dirty="0" err="1"/>
              <a:t>Reopenings</a:t>
            </a:r>
            <a:r>
              <a:rPr lang="en-US" dirty="0"/>
              <a:t>: Recognize the high rate of ticket </a:t>
            </a:r>
            <a:r>
              <a:rPr lang="en-US" dirty="0" err="1"/>
              <a:t>reopenings</a:t>
            </a:r>
            <a:r>
              <a:rPr lang="en-US" dirty="0"/>
              <a:t> (only 6,764 distinct IDs out of 16,476 total tickets) and implement strategies to reduce this reopening rate. </a:t>
            </a:r>
          </a:p>
          <a:p>
            <a:r>
              <a:rPr lang="en-US" b="1" dirty="0"/>
              <a:t>Manage Reopening Across Groups</a:t>
            </a:r>
            <a:r>
              <a:rPr lang="en-US" dirty="0"/>
              <a:t>: Address the substantial reopening rates in the Support and Reimbursement Claims groups, aiming to improve issue resolution and decrease workload.</a:t>
            </a:r>
          </a:p>
          <a:p>
            <a:r>
              <a:rPr lang="en-US" b="1" dirty="0"/>
              <a:t>Enhance Mail Route Management</a:t>
            </a:r>
            <a:r>
              <a:rPr lang="en-US" dirty="0"/>
              <a:t>: Given that 77.54% of reopening tickets are via email, ensure meticulous maintenance of the "Mail" route to handle the surge in reopening requests effectively. </a:t>
            </a:r>
          </a:p>
          <a:p>
            <a:endParaRPr lang="en-US" dirty="0"/>
          </a:p>
          <a:p>
            <a:r>
              <a:rPr lang="en-US" dirty="0"/>
              <a:t>In summary, the company should bolster the Support group, strategically address ticket categories, reconsider prioritization, reduce reopening rates, and optimize email management to efficiently handle the current rush.</a:t>
            </a:r>
          </a:p>
        </p:txBody>
      </p:sp>
    </p:spTree>
    <p:extLst>
      <p:ext uri="{BB962C8B-B14F-4D97-AF65-F5344CB8AC3E}">
        <p14:creationId xmlns:p14="http://schemas.microsoft.com/office/powerpoint/2010/main" val="20381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0CC6-2569-42F7-DFDC-4C6D95CD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Satisfication</a:t>
            </a:r>
            <a:r>
              <a:rPr lang="en-US" dirty="0"/>
              <a:t>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DDCD-B740-715A-D9AE-7FF48A43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Group-specific Satisfaction</a:t>
            </a:r>
            <a:r>
              <a:rPr lang="en-US" dirty="0"/>
              <a:t>: Support group shows Satisfaction Scores (1 to 5), while Reimbursement Claims, Onboarding, and Endorsements lack recorded scores, signaling a need for attention in these areas. </a:t>
            </a:r>
          </a:p>
          <a:p>
            <a:r>
              <a:rPr lang="en-US" b="1" dirty="0"/>
              <a:t>Priority-based Satisfaction Trends</a:t>
            </a:r>
            <a:r>
              <a:rPr lang="en-US" dirty="0"/>
              <a:t>: Low priority tickets cover a wide range of satisfaction scores, whereas normal tickets predominantly receive a rating of 5. Urgent priority tickets exhibit positive trends, with 64% getting a rating of 5 and 24% with a rating of 4, indicating efficient resolution. </a:t>
            </a:r>
          </a:p>
          <a:p>
            <a:r>
              <a:rPr lang="en-US" b="1" dirty="0"/>
              <a:t>Low Priority Ticket Satisfaction Breakdown</a:t>
            </a:r>
            <a:r>
              <a:rPr lang="en-US" dirty="0"/>
              <a:t>: Low priority tickets show positive satisfaction scores, with 50% resolved with a rating of 5, 39.90% with a rating of 4, and 8% with a rating of 3. Satisfaction Score </a:t>
            </a:r>
          </a:p>
          <a:p>
            <a:r>
              <a:rPr lang="en-US" b="1" dirty="0"/>
              <a:t>Availability</a:t>
            </a:r>
            <a:r>
              <a:rPr lang="en-US" dirty="0"/>
              <a:t>: Noteworthy is the absence of Satisfaction Scores for the majority of data, emphasizing the need for a more comprehensive and widespread collection of satisfaction feedback. </a:t>
            </a:r>
          </a:p>
          <a:p>
            <a:r>
              <a:rPr lang="en-US" b="1" dirty="0"/>
              <a:t>Holistic Satisfaction Approach</a:t>
            </a:r>
            <a:r>
              <a:rPr lang="en-US" dirty="0"/>
              <a:t>: The company should prioritize obtaining Satisfaction Scores for all tickets, irrespective of their status, to gather a complete understanding of customer satisfaction and identify areas for improvement. </a:t>
            </a:r>
          </a:p>
          <a:p>
            <a:endParaRPr lang="en-US" dirty="0"/>
          </a:p>
          <a:p>
            <a:r>
              <a:rPr lang="en-US" dirty="0"/>
              <a:t>In conclusion, while the Support group performs well in terms of satisfaction, the company should extend efforts to gather scores across all groups and statuses for a more comprehensive evaluation and improvement strategy.</a:t>
            </a:r>
          </a:p>
        </p:txBody>
      </p:sp>
    </p:spTree>
    <p:extLst>
      <p:ext uri="{BB962C8B-B14F-4D97-AF65-F5344CB8AC3E}">
        <p14:creationId xmlns:p14="http://schemas.microsoft.com/office/powerpoint/2010/main" val="77583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0753-0ADD-4507-8F36-B85F30A4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474D-982D-FF9A-C623-38E7A9B0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 efficiency numbers looking like? Can you share your views?</a:t>
            </a:r>
            <a:endParaRPr lang="en-US"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groups are quick slow etc. Create table + relevant charts.</a:t>
            </a:r>
            <a:endParaRPr lang="en-US"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tickets are taking the most time to resolve? Create a table + relevance charts.</a:t>
            </a:r>
            <a:endParaRPr lang="en-US"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different type of data rights weekend info from this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0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C317-9118-B1B8-0E5F-08AB5B1C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Dashboard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3DFA7A-F344-AD0C-E921-1963FC7B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34856-67A7-3E19-5F16-D6EA0E6C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1284"/>
            <a:ext cx="10644739" cy="50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8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3542-9B39-1054-C1A7-63491A54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7F409-F251-BC04-579E-70856172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3217"/>
            <a:ext cx="8537840" cy="5109658"/>
          </a:xfrm>
        </p:spPr>
      </p:pic>
    </p:spTree>
    <p:extLst>
      <p:ext uri="{BB962C8B-B14F-4D97-AF65-F5344CB8AC3E}">
        <p14:creationId xmlns:p14="http://schemas.microsoft.com/office/powerpoint/2010/main" val="240494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54AB-198C-2B7A-02A8-B9D6F7BF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846F-34AC-9D14-89D5-BAC03FE5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41B7E-7EBE-D17D-EBBE-D32C592D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22" y="681037"/>
            <a:ext cx="9430319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2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5EF0-2A75-BAA4-6470-5592FCEB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ADF1-0ED1-6FAB-1998-2139C95B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B72C5-46AB-BE7B-D1D9-6AE74BCA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48" y="837398"/>
            <a:ext cx="8592920" cy="53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A42C-56E2-E376-3027-4ED0DE09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5C42-91BF-81FE-4E02-F1FC6519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a total of </a:t>
            </a:r>
            <a:r>
              <a:rPr lang="en-US" b="1" dirty="0"/>
              <a:t>16,476</a:t>
            </a:r>
            <a:r>
              <a:rPr lang="en-US" dirty="0"/>
              <a:t> problem requests, with </a:t>
            </a:r>
            <a:r>
              <a:rPr lang="en-US" b="1" dirty="0"/>
              <a:t>6,764</a:t>
            </a:r>
            <a:r>
              <a:rPr lang="en-US" dirty="0"/>
              <a:t> unique request IDs. Out of these, </a:t>
            </a:r>
            <a:r>
              <a:rPr lang="en-US" b="1" dirty="0"/>
              <a:t>2,139</a:t>
            </a:r>
            <a:r>
              <a:rPr lang="en-US" dirty="0"/>
              <a:t> problems have been successfully solved.</a:t>
            </a:r>
          </a:p>
          <a:p>
            <a:r>
              <a:rPr lang="en-US" dirty="0"/>
              <a:t>Notably, </a:t>
            </a:r>
            <a:r>
              <a:rPr lang="en-US" b="1" dirty="0"/>
              <a:t>98%</a:t>
            </a:r>
            <a:r>
              <a:rPr lang="en-US" dirty="0"/>
              <a:t> of the problems are categorized as </a:t>
            </a:r>
            <a:r>
              <a:rPr lang="en-US" b="1" dirty="0"/>
              <a:t>low priority</a:t>
            </a:r>
          </a:p>
          <a:p>
            <a:r>
              <a:rPr lang="en-US" dirty="0"/>
              <a:t>Additionally, it is observed that the </a:t>
            </a:r>
            <a:r>
              <a:rPr lang="en-US" b="1" dirty="0"/>
              <a:t>majority</a:t>
            </a:r>
            <a:r>
              <a:rPr lang="en-US" dirty="0"/>
              <a:t> of the problems are requested via </a:t>
            </a:r>
            <a:r>
              <a:rPr lang="en-US" b="1" dirty="0"/>
              <a:t>email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ym typeface="Century Gothic"/>
              </a:rPr>
              <a:t>“Network or Blacklisted Hospitals”, “Category”, “Health Benefits”, “Is My treatment Covered (IMTC)” and “Others” </a:t>
            </a:r>
            <a:r>
              <a:rPr lang="en-US" dirty="0">
                <a:sym typeface="Century Gothic"/>
              </a:rPr>
              <a:t>have nearly similar resolution time in </a:t>
            </a:r>
            <a:r>
              <a:rPr lang="en-US" b="1" dirty="0">
                <a:sym typeface="Century Gothic"/>
              </a:rPr>
              <a:t>low priority </a:t>
            </a:r>
            <a:r>
              <a:rPr lang="en-US" dirty="0">
                <a:sym typeface="Century Gothic"/>
              </a:rPr>
              <a:t>tickets whereas tickets which were never tagged </a:t>
            </a:r>
            <a:r>
              <a:rPr lang="en-US" b="1" dirty="0">
                <a:sym typeface="Century Gothic"/>
              </a:rPr>
              <a:t>Untagged</a:t>
            </a:r>
            <a:r>
              <a:rPr lang="en-US" dirty="0">
                <a:sym typeface="Century Gothic"/>
              </a:rPr>
              <a:t> has </a:t>
            </a:r>
            <a:r>
              <a:rPr lang="en-US" b="1" dirty="0">
                <a:sym typeface="Century Gothic"/>
              </a:rPr>
              <a:t>highest resolution time </a:t>
            </a:r>
            <a:r>
              <a:rPr lang="en-US" dirty="0">
                <a:sym typeface="Century Gothic"/>
              </a:rPr>
              <a:t>for </a:t>
            </a:r>
            <a:r>
              <a:rPr lang="en-US" b="1" dirty="0">
                <a:sym typeface="Century Gothic"/>
              </a:rPr>
              <a:t>low priority </a:t>
            </a:r>
            <a:r>
              <a:rPr lang="en-US" dirty="0">
                <a:sym typeface="Century Gothic"/>
              </a:rPr>
              <a:t>ticket.</a:t>
            </a:r>
          </a:p>
          <a:p>
            <a:r>
              <a:rPr lang="en-US" dirty="0">
                <a:sym typeface="Century Gothic"/>
              </a:rPr>
              <a:t>“Internal communication” is </a:t>
            </a:r>
            <a:r>
              <a:rPr lang="en-US" b="1" dirty="0">
                <a:sym typeface="Century Gothic"/>
              </a:rPr>
              <a:t>Fastest</a:t>
            </a:r>
            <a:r>
              <a:rPr lang="en-US" dirty="0">
                <a:sym typeface="Century Gothic"/>
              </a:rPr>
              <a:t> and “Mail” is </a:t>
            </a:r>
            <a:r>
              <a:rPr lang="en-US" b="1" dirty="0">
                <a:sym typeface="Century Gothic"/>
              </a:rPr>
              <a:t>Slowest</a:t>
            </a:r>
            <a:r>
              <a:rPr lang="en-US" dirty="0">
                <a:sym typeface="Century Gothic"/>
              </a:rPr>
              <a:t> route of solving ticket.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C16F-6E68-BF4F-9E96-5325A8B1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entury Gothic"/>
              </a:rPr>
              <a:t>Efficiency Numbers as Solved Tickets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0D6F-1F18-78A7-EF66-906DBCF6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1.Not Applicable</a:t>
            </a:r>
          </a:p>
          <a:p>
            <a:r>
              <a:rPr lang="en-US" dirty="0"/>
              <a:t>2.Health ID</a:t>
            </a:r>
          </a:p>
          <a:p>
            <a:r>
              <a:rPr lang="en-US" dirty="0"/>
              <a:t>3.HR Queries</a:t>
            </a:r>
          </a:p>
          <a:p>
            <a:r>
              <a:rPr lang="en-US" dirty="0"/>
              <a:t>4.Super </a:t>
            </a:r>
            <a:r>
              <a:rPr lang="en-US" dirty="0" err="1"/>
              <a:t>Topup</a:t>
            </a:r>
            <a:endParaRPr lang="en-US" dirty="0"/>
          </a:p>
          <a:p>
            <a:r>
              <a:rPr lang="en-US" dirty="0"/>
              <a:t>5.Health Benefits</a:t>
            </a:r>
          </a:p>
          <a:p>
            <a:r>
              <a:rPr lang="en-US" dirty="0"/>
              <a:t>6.Network or Blacklisted Hospitals</a:t>
            </a:r>
          </a:p>
          <a:p>
            <a:r>
              <a:rPr lang="en-US" dirty="0"/>
              <a:t>7.Telehealth</a:t>
            </a:r>
          </a:p>
          <a:p>
            <a:r>
              <a:rPr lang="en-US" dirty="0"/>
              <a:t>8.Others</a:t>
            </a:r>
          </a:p>
          <a:p>
            <a:r>
              <a:rPr lang="en-US" dirty="0"/>
              <a:t>9.IMTC</a:t>
            </a:r>
          </a:p>
          <a:p>
            <a:r>
              <a:rPr lang="en-US" dirty="0"/>
              <a:t>10.Manage dependents</a:t>
            </a:r>
          </a:p>
        </p:txBody>
      </p:sp>
    </p:spTree>
    <p:extLst>
      <p:ext uri="{BB962C8B-B14F-4D97-AF65-F5344CB8AC3E}">
        <p14:creationId xmlns:p14="http://schemas.microsoft.com/office/powerpoint/2010/main" val="19753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19AE-BD72-2276-1B13-B0CDCE56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EA49-DE13-A983-7240-7E17D4F0B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Quickest and Slowest Priority tickets :</a:t>
            </a:r>
          </a:p>
          <a:p>
            <a:endParaRPr lang="en-US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“Urgent” priority 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tickets which where solved has more than double resolution time as compared to time taken by avg of all total urgent priority tickets resolution time. </a:t>
            </a:r>
            <a:endParaRPr lang="en-US" sz="2000" dirty="0"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5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767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Plum Assignment for Data Analyst Position</vt:lpstr>
      <vt:lpstr>Problem Statement</vt:lpstr>
      <vt:lpstr>Overall Dashboard</vt:lpstr>
      <vt:lpstr>Categorical Analysis</vt:lpstr>
      <vt:lpstr>PowerPoint Presentation</vt:lpstr>
      <vt:lpstr>PowerPoint Presentation</vt:lpstr>
      <vt:lpstr>Insight</vt:lpstr>
      <vt:lpstr>Efficiency Numbers as Solved Tickets</vt:lpstr>
      <vt:lpstr>Conclusion</vt:lpstr>
      <vt:lpstr>About Group Conclusion</vt:lpstr>
      <vt:lpstr>About Satisfication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Plum Assignment for Data Analyst Position</dc:title>
  <dc:creator>VachhaniYash</dc:creator>
  <cp:lastModifiedBy>VachhaniYash</cp:lastModifiedBy>
  <cp:revision>2</cp:revision>
  <dcterms:created xsi:type="dcterms:W3CDTF">2024-02-10T05:34:32Z</dcterms:created>
  <dcterms:modified xsi:type="dcterms:W3CDTF">2024-02-10T07:11:45Z</dcterms:modified>
</cp:coreProperties>
</file>