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F01-A8D5-5A19-C196-00354724F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D7FD5-215A-872B-CD07-ED40BD5B2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1554-FC32-26B5-D97C-3397799F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31DA-6F79-FA8C-82C4-C112290B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556B-FEB1-D149-70BC-563045F2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D878-A3F9-DA1C-9722-691B090C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57251-232A-C475-1D7B-677E23E7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B6887-FA9A-0517-4F6E-BF75A2AD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24E2-B6A8-3CAC-3AA2-0A7F0DD4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BD7A-7FBA-5F96-9E33-B04DDFA1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7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7763A-33BF-D18B-37D2-02B1C6828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8023E-7135-9D9C-822E-6DFB8C9E2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5F65-0604-DC35-A368-CC595C52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8B96-80C6-9942-3321-F3516E19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2FB56-63D9-419D-17B7-F40B79B7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B5B2-2804-E296-B0AA-C520880C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AF3C-4C5B-8947-81BB-1803A4AC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3814-04DB-A937-61A3-7375FA12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7326E-CE07-1856-022D-94D17D91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2FFE-1BD8-4A17-9B66-1D4F2BE1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7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D455-2ECF-5048-8253-CCFF8B7E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67F0D-EF54-B90B-4324-5037A7F4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D5AF-E202-CB03-68DF-13291AF4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F1A3-E3C0-8D0E-71A6-7B1408B6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64984-BA30-5C61-BC16-AE054CB6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4BF7-CCFC-83FF-D38D-C5957565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2A80-8BE9-CF79-A10E-42D1D5FBC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AD787-44C0-5415-4A43-92C873403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40E6-10F8-A87E-CFC2-39238801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1A63F-4E94-0440-CC2D-987CB4D2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03D1D-36C7-AFF2-C49D-A59630AD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2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AD11-5120-0023-E28A-FC44E83B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CE2D3-5BD6-6495-A4BE-420236F5C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FCEA1-51DC-B33F-7B5B-59D819EE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2EB6B-147E-CE67-BCFC-DB090BA7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C2050-A073-1267-A0FE-46D6B96CD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383FF-35CF-39B6-9518-74048865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DB8EA-2DFF-015D-DE87-6F11BB39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C022E-7651-94C5-7159-B1042B12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9627-DEAE-A97C-D608-716EFBB5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29960-77AC-98BB-12AC-1FF79B5C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08506-81FE-FE01-7E7C-A5905DDD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8431F-B844-0647-C496-D5851938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5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39AA5-99BC-901E-78EB-2CA96B99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AF1D2-6BBA-8E3C-628D-1A8C4BD2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B9D4D-7934-3EFD-AC6E-1E6E8A3B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F884-7046-39D4-4F23-3CC8AAAB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ACEC-2777-1CB4-DE87-BE5C19D4F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513EF-79B2-6739-7CF4-0FB7A6373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6561-E9A1-2332-6274-0235671F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5E7A0-1165-47D1-57DE-194B0BE9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C338C-A1E8-FC2E-B1AC-24C00AE4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C3D7-DF87-6ACD-CE35-C641304A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E2096-B300-57AF-50EA-110F82CD1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C4A02-FE81-074E-D564-24DA2C36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EB80B-C1FE-D003-9407-8DA008AB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635C2-13A9-EF3C-DF16-4475DE62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50491-5B9B-CC61-FAAC-650E7253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84544-2A9B-49CA-091F-5FF4BDFF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E5C6-6730-262F-0C4E-750372E3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473C2-4E6F-8FE8-0FE8-C6086DBA4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1C5C-A179-4BDE-A871-9AF5032FD41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E235F-9EAD-8E7D-7F92-164F48FA0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104B-9F6D-BE11-5FAC-D3CFD2D31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9DCC-CB8B-4ACE-B102-ED91E3A66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9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bhijeetgupta23/brain-tumor-detection-using-cnn-larger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7767-A281-4270-AB36-59A33DF00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090"/>
            <a:ext cx="9144000" cy="2099851"/>
          </a:xfrm>
        </p:spPr>
        <p:txBody>
          <a:bodyPr/>
          <a:lstStyle/>
          <a:p>
            <a:r>
              <a:rPr lang="en-US" dirty="0"/>
              <a:t>Brain Tumor Detection Using Deep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35C65-D694-7CC6-3781-4940FC316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71410"/>
            <a:ext cx="9144000" cy="692107"/>
          </a:xfrm>
        </p:spPr>
        <p:txBody>
          <a:bodyPr/>
          <a:lstStyle/>
          <a:p>
            <a:r>
              <a:rPr lang="en-US" dirty="0"/>
              <a:t>By Abhijeet Gupta and Yash Yadav</a:t>
            </a:r>
            <a:endParaRPr lang="en-IN" dirty="0"/>
          </a:p>
        </p:txBody>
      </p:sp>
      <p:pic>
        <p:nvPicPr>
          <p:cNvPr id="1026" name="Picture 2" descr="Alternative medicine doesn't cure cancer. Fuck off charlatans, unless you  have evidence. : r/skeptic">
            <a:extLst>
              <a:ext uri="{FF2B5EF4-FFF2-40B4-BE49-F238E27FC236}">
                <a16:creationId xmlns:a16="http://schemas.microsoft.com/office/drawing/2014/main" id="{F5C4EAB3-E194-729E-9119-AD9171940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383" y="2415941"/>
            <a:ext cx="3899234" cy="322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8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2064-0602-39D8-A321-48A68E7D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 (Reproducibility)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09D2-4620-4FC5-4466-7D23856F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hlinkClick r:id="rId2"/>
              </a:rPr>
              <a:t>https://www.kaggle.com/code/abhijeetgupta23/brain-tumor-detection-using-cnn-larger-dataset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Create a Kaggle account</a:t>
            </a:r>
          </a:p>
          <a:p>
            <a:endParaRPr lang="en-IN" sz="1800" dirty="0"/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 verification is recommended so that Kaggle grants access to use GPU (P100) to run this code. 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Kaggle Cloud hosted platform – no need to download image dataset and install python libraries</a:t>
            </a:r>
          </a:p>
          <a:p>
            <a:endParaRPr lang="en-IN" sz="1800" dirty="0"/>
          </a:p>
          <a:p>
            <a:r>
              <a:rPr lang="en-IN" sz="1800" dirty="0"/>
              <a:t>If not comfortable with Kaggle, you can use the provided zip file to run the .</a:t>
            </a:r>
            <a:r>
              <a:rPr lang="en-IN" sz="1800" dirty="0" err="1"/>
              <a:t>ipynb</a:t>
            </a:r>
            <a:r>
              <a:rPr lang="en-IN" sz="1800" dirty="0"/>
              <a:t> file containing code </a:t>
            </a:r>
            <a:r>
              <a:rPr lang="en-IN" sz="1800"/>
              <a:t>including CNN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4531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47B-49E7-ACC9-797F-DE6102AB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BB3C-41FA-AFD3-34D8-8F0E5C10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Every year, around 11,700 people are diagnosed with a brain tumor</a:t>
            </a:r>
          </a:p>
          <a:p>
            <a:pPr marL="0" indent="0">
              <a:buNone/>
            </a:pPr>
            <a:endParaRPr lang="en-US" dirty="0"/>
          </a:p>
          <a:p>
            <a:pPr algn="l"/>
            <a:r>
              <a:rPr lang="en-US" b="0" i="0" dirty="0">
                <a:effectLst/>
                <a:latin typeface="Inter"/>
              </a:rPr>
              <a:t>The ability to detect a tumor earlier when it is smaller reduces the impact of surgery and treatment</a:t>
            </a:r>
            <a:br>
              <a:rPr lang="en-US" b="0" i="0" dirty="0">
                <a:effectLst/>
                <a:latin typeface="Inter"/>
              </a:rPr>
            </a:br>
            <a:endParaRPr lang="en-US" b="0" i="0" dirty="0">
              <a:effectLst/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It i</a:t>
            </a:r>
            <a:r>
              <a:rPr lang="en-US" b="0" i="0" dirty="0">
                <a:effectLst/>
                <a:latin typeface="Inter"/>
              </a:rPr>
              <a:t>mproves the prognosis for many patients.</a:t>
            </a:r>
          </a:p>
          <a:p>
            <a:pPr algn="l"/>
            <a:endParaRPr lang="en-US" dirty="0">
              <a:latin typeface="Inter"/>
            </a:endParaRPr>
          </a:p>
          <a:p>
            <a:pPr algn="l"/>
            <a:r>
              <a:rPr lang="en-US" dirty="0">
                <a:latin typeface="Inter"/>
              </a:rPr>
              <a:t>Objective - to</a:t>
            </a:r>
            <a:r>
              <a:rPr lang="en-US" b="0" i="0" dirty="0">
                <a:effectLst/>
                <a:latin typeface="Inter"/>
              </a:rPr>
              <a:t> explore the development of a deep-learning model for brain tumor detection using MRI scans.</a:t>
            </a:r>
          </a:p>
        </p:txBody>
      </p:sp>
    </p:spTree>
    <p:extLst>
      <p:ext uri="{BB962C8B-B14F-4D97-AF65-F5344CB8AC3E}">
        <p14:creationId xmlns:p14="http://schemas.microsoft.com/office/powerpoint/2010/main" val="40798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7F33-E4B8-F84B-7C37-25D6F309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</a:t>
            </a:r>
            <a:r>
              <a:rPr lang="en-US" sz="4400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D761-2BA2-06FC-F940-B6E729C9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39"/>
            <a:ext cx="10515600" cy="4752424"/>
          </a:xfrm>
        </p:spPr>
        <p:txBody>
          <a:bodyPr>
            <a:normAutofit/>
          </a:bodyPr>
          <a:lstStyle/>
          <a:p>
            <a:r>
              <a:rPr lang="en-US" sz="2400" dirty="0"/>
              <a:t>Kaggle</a:t>
            </a:r>
          </a:p>
          <a:p>
            <a:r>
              <a:rPr lang="en-US" sz="2400" dirty="0"/>
              <a:t>Pre-assigned training and testing data of 2870 and 394 images respectively.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A2EA6-0684-060E-37D5-2EE98533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54" y="2654668"/>
            <a:ext cx="8213292" cy="38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B6AA-9E2B-9359-D990-3EB61D2A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</a:t>
            </a:r>
            <a:r>
              <a:rPr lang="en-US" sz="4400" dirty="0"/>
              <a:t>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501E-D63C-11B8-A04B-31687C20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18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the 4 target labels into binary classes -  </a:t>
            </a:r>
          </a:p>
          <a:p>
            <a:pPr lvl="1"/>
            <a:r>
              <a:rPr lang="en-US" dirty="0"/>
              <a:t>“Yes” for glioma, meningioma, pituitary</a:t>
            </a:r>
          </a:p>
          <a:p>
            <a:pPr lvl="1"/>
            <a:r>
              <a:rPr lang="en-US" dirty="0"/>
              <a:t>“No” for no tumor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OpenCV </a:t>
            </a:r>
          </a:p>
          <a:p>
            <a:pPr lvl="1"/>
            <a:r>
              <a:rPr lang="en-US" dirty="0"/>
              <a:t>Scale images to a standard size of 256 x 256</a:t>
            </a:r>
          </a:p>
          <a:p>
            <a:pPr lvl="1"/>
            <a:r>
              <a:rPr lang="en-US" dirty="0"/>
              <a:t>Color conversion from RGB to Grayscale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Normalize image pixel values </a:t>
            </a:r>
          </a:p>
          <a:p>
            <a:pPr lvl="1"/>
            <a:r>
              <a:rPr lang="en-IN" dirty="0"/>
              <a:t>Divide by 255</a:t>
            </a:r>
          </a:p>
          <a:p>
            <a:pPr lvl="1"/>
            <a:r>
              <a:rPr lang="en-IN" dirty="0"/>
              <a:t>Range of 0 to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Conversions</a:t>
            </a:r>
          </a:p>
          <a:p>
            <a:pPr lvl="1"/>
            <a:r>
              <a:rPr lang="en-US" dirty="0"/>
              <a:t>Target classes from text to numeric format </a:t>
            </a:r>
          </a:p>
          <a:p>
            <a:pPr lvl="1"/>
            <a:r>
              <a:rPr lang="en-US" dirty="0"/>
              <a:t>Image dimension reshape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8045-8AA8-7B68-F72D-EC70A780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</a:t>
            </a:r>
            <a:r>
              <a:rPr lang="en-US" sz="4400" dirty="0"/>
              <a:t>Model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4B77-0CA2-9CC1-681E-E9D57497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Convolutional Neural Network (CNN) from scratch using </a:t>
            </a:r>
            <a:r>
              <a:rPr lang="en-US" dirty="0" err="1"/>
              <a:t>Keras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Layers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– takes images of dimension (256,256,1)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Hidden – 5 layers with Conv2D (</a:t>
            </a:r>
            <a:r>
              <a:rPr lang="en-US" dirty="0" err="1"/>
              <a:t>ReLU</a:t>
            </a:r>
            <a:r>
              <a:rPr lang="en-US" dirty="0"/>
              <a:t>), MaxPool2D, Dropout (0.1), Batch Normalization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– Flatten 2D to 1D -&gt; 2 Dense Layers, with last one using Sigmoid activation for 2 output neurons (“Yes” and “No” tumor) probability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06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0951-9F2B-F154-C6AA-800EA449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</a:t>
            </a:r>
            <a:r>
              <a:rPr lang="en-US" sz="4400" dirty="0"/>
              <a:t>Model execution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CC9E-95A4-DF88-8EBC-65D347DB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Optimizer = </a:t>
            </a:r>
            <a:r>
              <a:rPr lang="en-IN" dirty="0" err="1"/>
              <a:t>adam</a:t>
            </a:r>
            <a:endParaRPr lang="en-IN" dirty="0"/>
          </a:p>
          <a:p>
            <a:r>
              <a:rPr lang="en-IN" dirty="0"/>
              <a:t>Loss = </a:t>
            </a:r>
            <a:r>
              <a:rPr lang="en-IN" dirty="0" err="1"/>
              <a:t>binary_crossentropy</a:t>
            </a:r>
            <a:endParaRPr lang="en-IN" dirty="0"/>
          </a:p>
          <a:p>
            <a:r>
              <a:rPr lang="en-IN" dirty="0"/>
              <a:t>Metrics = </a:t>
            </a:r>
            <a:r>
              <a:rPr lang="en-IN" dirty="0" err="1"/>
              <a:t>binary_accuracy</a:t>
            </a:r>
            <a:endParaRPr lang="en-IN" dirty="0"/>
          </a:p>
          <a:p>
            <a:r>
              <a:rPr lang="en-IN" dirty="0"/>
              <a:t>Early Stopping</a:t>
            </a:r>
          </a:p>
          <a:p>
            <a:r>
              <a:rPr lang="en-IN" dirty="0"/>
              <a:t>Fit – 1000 epochs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200E-BC61-25DD-D129-E52B4DA0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7D13-8295-BAF9-7CE5-6229B73E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Loss - binary cross entropy</a:t>
            </a:r>
          </a:p>
          <a:p>
            <a:r>
              <a:rPr lang="en-IN" dirty="0"/>
              <a:t>Binary accuracy</a:t>
            </a:r>
          </a:p>
          <a:p>
            <a:r>
              <a:rPr lang="en-IN" dirty="0"/>
              <a:t>Precision</a:t>
            </a:r>
          </a:p>
          <a:p>
            <a:r>
              <a:rPr lang="en-IN" dirty="0"/>
              <a:t>Recall</a:t>
            </a:r>
          </a:p>
          <a:p>
            <a:r>
              <a:rPr lang="en-IN" dirty="0"/>
              <a:t>F1-Score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Latter 3 are because of class imbalance - </a:t>
            </a:r>
            <a:r>
              <a:rPr lang="en-US" dirty="0"/>
              <a:t>14% are “No” and 86% are “Yes”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48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C906-0036-C102-4C96-994C2598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7ACECC-3ADC-45C1-1831-11362A755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40115" cy="2243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962D2-838F-A39E-A52A-16F8AD30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11" y="1690688"/>
            <a:ext cx="3330341" cy="224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52642-8514-E7FD-7F53-73A39353F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949" y="4101464"/>
            <a:ext cx="3382503" cy="225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C6F28-F0D2-AB1E-0EBC-5615EB0F2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11" y="4101463"/>
            <a:ext cx="5814803" cy="2377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C3B58-A1A7-1497-251E-C537A5364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143" y="5307964"/>
            <a:ext cx="1511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5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2A0F-DDEC-BFE6-1C0C-1FC471AF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0630-8E88-2D6B-BB6B-CE89DA33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92865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Achievements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of 89% </a:t>
            </a:r>
          </a:p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 on Tumor Positive Class of 93%.  </a:t>
            </a:r>
          </a:p>
          <a:p>
            <a:pPr marL="0" indent="0"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could be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further by reducing False Negatives (34 out of 394 i.e., ~9%) 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dangerous as this means cancer patients are classified as non-cancerous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odel not interpretable since it’s NN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larger datasets – medical institute approval, data augmentation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 Learning 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API in which images outside of Kaggle hosted dataset can be uploaded for tumour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7593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452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 Theme</vt:lpstr>
      <vt:lpstr>Brain Tumor Detection Using Deep Learning</vt:lpstr>
      <vt:lpstr>Introduction</vt:lpstr>
      <vt:lpstr>Methodology - Data collection</vt:lpstr>
      <vt:lpstr>Methodology - Data pre-processing</vt:lpstr>
      <vt:lpstr>Methodology - Model creation</vt:lpstr>
      <vt:lpstr>Methodology - Model execution</vt:lpstr>
      <vt:lpstr>Evaluation Metrics</vt:lpstr>
      <vt:lpstr>Results</vt:lpstr>
      <vt:lpstr>Conclusion</vt:lpstr>
      <vt:lpstr>How to use it (Reproducibility)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Using Deep Learning</dc:title>
  <dc:creator>Abhijeet Gupta</dc:creator>
  <cp:lastModifiedBy>Abhijeet Gupta</cp:lastModifiedBy>
  <cp:revision>14</cp:revision>
  <dcterms:created xsi:type="dcterms:W3CDTF">2023-05-15T17:24:25Z</dcterms:created>
  <dcterms:modified xsi:type="dcterms:W3CDTF">2023-05-19T15:39:55Z</dcterms:modified>
</cp:coreProperties>
</file>