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1" r:id="rId15"/>
    <p:sldId id="272" r:id="rId16"/>
    <p:sldId id="273" r:id="rId17"/>
    <p:sldId id="276" r:id="rId18"/>
    <p:sldId id="274" r:id="rId19"/>
    <p:sldId id="275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A7BE-8F43-AE4C-2A37-D7C5CC462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6DB8C-868E-4BE9-04F3-150DAB954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CFAB-D2DB-21E5-3A9F-E1C2592E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AD20B-7FE1-5F0A-E733-2DC205FA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1B719-906A-C1AC-9E04-CD266D81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3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D47B-A276-5BAD-6E7A-039A0D8A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19AB8-52FB-CC49-2EFA-3B489D86D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35A1-1B17-9723-FD35-C8C6385D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405C-2509-B912-FE33-E1A57E8F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82A69-E48E-E544-D96B-5F717986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0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65F9B-433E-69BF-C59B-2A3FF67CF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50EDD-DCB6-744A-9557-62422B24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2DBA-3128-B39D-5A69-3AC2F13A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FF80-03A6-8277-4948-DEECE3A6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845-FF25-B4C9-06A9-D357D99E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5FD8-4468-8E8D-E8FE-7D7DC2E9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8852-33DB-629F-672C-64915870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2016-5B89-3CEB-67A8-74A84B0E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B8A4-B0FA-30FA-10D9-4CED74BF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5E64-E2C2-8FA9-2749-D7BDAF8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1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608E-46ED-F926-46A0-9527CE79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FF75C-2631-B24F-310D-9C366100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7295-4631-FF86-BF48-88256234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4FD7-58FE-83C0-EBCF-1F977EBC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7C17-555A-8110-EAF1-76A73C6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0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8E35-57EC-2648-6BDE-D0201967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AEED-BAB9-7FEA-3DFB-6799F9CA5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16A0-59DF-6C02-009F-88EEECC00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1E87-F185-E4B6-304C-806F6A36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DB0D8-8332-5FAF-AAAD-42C2285B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074F-4968-5594-EDDD-8941B950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5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18F5-4580-8255-58CD-364486F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2B19-1D56-59CE-AAD4-65FAC10C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B95E2-749E-7736-CF90-1ED47F33E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D1BC7-1A8F-194B-E8BF-BE3C239B1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4EF4B-CA0D-1ECB-A510-38E9A74BF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AAE1E-02CB-8BBF-2A43-EA4CAD48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B2992-7775-42FF-0228-639B3E7A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68AE6-3A95-3AC7-ECB3-46C39979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1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E50F-F94A-1B36-2DDD-6E2F2BD8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6C98D-2807-3B72-14E7-89BC405E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6F8A8-F450-64D8-D048-B79FA186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873B5-A79F-008E-D045-523BF42F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1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6854F-37B8-4979-CBC9-6150DE7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CE2E5-49A8-9851-6EFB-43150562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8188A-AE29-C921-7805-02F81059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8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C6F0-3425-5C99-1669-265AC29F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3C43-412C-1229-7A77-45667DEA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6832-68AF-FA76-5FAF-12E320D56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D9622-6499-0E22-88EC-A51EDD3C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D3730-C09C-F5BB-1F8E-9C65A61E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6277D-F97C-45F1-5C82-DA51E2BF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5DC6-CEB2-6895-B1FD-02A2F50E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ECE49-8B61-B02E-D656-82842A5DC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29351-C654-B456-2873-AC545139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42733-9784-6630-A651-067126D0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57CF-E26B-4C75-4F1E-605B9482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9AB7-4159-5F49-54D6-6D1C8AAC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9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590E6-C1AD-C0DC-4ADE-FEB0914D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6C35C-99EB-2182-6771-0F61BDF3E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9EBE-FA60-D81C-9034-E333BF573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DA95-3AF5-4F6F-BB87-ED02FC4CC943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47CA-CC9C-8AA2-DD46-3EF8979F2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B573-50F4-C77C-3C59-3A178D1D2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D720-BF81-4ED0-9C30-FC54D99F9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9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fif"/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tats.bts.gov/DL_SelectFields.aspx?gnoyr_VQ=FGK&amp;QO_fu146_anzr=b0-gvz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8A78-3135-8C59-728A-C39277DE7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531795"/>
            <a:ext cx="11856720" cy="943276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Flight Delay Prediction - An AI powered Solution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500A84-A743-05A7-D04F-066F852B7445}"/>
              </a:ext>
            </a:extLst>
          </p:cNvPr>
          <p:cNvSpPr txBox="1">
            <a:spLocks/>
          </p:cNvSpPr>
          <p:nvPr/>
        </p:nvSpPr>
        <p:spPr>
          <a:xfrm>
            <a:off x="5882640" y="1438842"/>
            <a:ext cx="4342598" cy="43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448693-A4EF-E4A9-99E8-9DF4B56C1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" y="1003433"/>
            <a:ext cx="10190480" cy="56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0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CEB3-90A4-AD2B-5EE5-D608D8D9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8355"/>
          </a:xfrm>
        </p:spPr>
        <p:txBody>
          <a:bodyPr>
            <a:noAutofit/>
          </a:bodyPr>
          <a:lstStyle/>
          <a:p>
            <a:r>
              <a:rPr lang="en-US" sz="4400" dirty="0">
                <a:latin typeface="freight-sans-pro"/>
              </a:rPr>
              <a:t>EDA</a:t>
            </a:r>
            <a:endParaRPr lang="en-IN" sz="4400" dirty="0">
              <a:latin typeface="freight-sans-pro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E0D607-16EF-CB9E-B137-39F55261F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449" y="781095"/>
            <a:ext cx="2372522" cy="52958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EDEDC-3AAB-B425-89D3-0074CE429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freight-sans-pro"/>
              </a:rPr>
              <a:t>We drop columns with high sparsity</a:t>
            </a:r>
            <a:endParaRPr lang="en-IN" sz="2400" dirty="0">
              <a:latin typeface="freight-sans-pro"/>
            </a:endParaRPr>
          </a:p>
        </p:txBody>
      </p:sp>
    </p:spTree>
    <p:extLst>
      <p:ext uri="{BB962C8B-B14F-4D97-AF65-F5344CB8AC3E}">
        <p14:creationId xmlns:p14="http://schemas.microsoft.com/office/powerpoint/2010/main" val="73821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649A-ABBB-1B83-0D31-AD7209C6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01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dirty="0">
                <a:latin typeface="freight-sans-pro"/>
              </a:rPr>
              <a:t>EDA</a:t>
            </a:r>
            <a:r>
              <a:rPr lang="en-US" sz="4400" dirty="0">
                <a:latin typeface="freight-sans-pro"/>
              </a:rPr>
              <a:t>	</a:t>
            </a:r>
            <a:endParaRPr lang="en-IN" sz="4400" dirty="0">
              <a:latin typeface="freight-sans-pro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25393-85FC-CFB5-5AEB-621153031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407" y="2058987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freight-sans-pro"/>
              </a:rPr>
              <a:t>Distribution of Flight Duration</a:t>
            </a:r>
            <a:endParaRPr lang="en-IN" sz="2400" dirty="0">
              <a:latin typeface="freight-sans-pro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64B7E71-ACFA-F87F-E714-640AE127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81" y="1008246"/>
            <a:ext cx="471686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20679D7A-A77D-B5B4-D42D-4006BCC3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81" y="3963194"/>
            <a:ext cx="4772584" cy="26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3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CD21-F82B-479D-4F37-32E95B13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latin typeface="freight-sans-pro"/>
              </a:rPr>
              <a:t>EDA</a:t>
            </a:r>
            <a:endParaRPr lang="en-IN" sz="4400" dirty="0">
              <a:latin typeface="freight-sans-pro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D9F4D1-F60B-A906-3FEC-1C29D30490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070" y="172528"/>
            <a:ext cx="5617953" cy="60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6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CD21-F82B-479D-4F37-32E95B13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latin typeface="freight-sans-pro"/>
              </a:rPr>
              <a:t>EDA</a:t>
            </a:r>
            <a:endParaRPr lang="en-IN" sz="4400" dirty="0">
              <a:latin typeface="freight-sans-pro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A08FAC4-2EE5-D54E-93C5-45F1C2E24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18" y="310550"/>
            <a:ext cx="5210570" cy="563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4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72CE-1532-BA0E-CBA3-1EC0F778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eight-sans-pro"/>
                <a:ea typeface="+mn-ea"/>
                <a:cs typeface="+mn-cs"/>
              </a:rPr>
              <a:t>Models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7AA4-1AAA-E9EB-1516-BC438C9C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eight-sans-pro"/>
                <a:ea typeface="+mn-ea"/>
                <a:cs typeface="+mn-cs"/>
              </a:rPr>
              <a:t>Decision Trees</a:t>
            </a:r>
          </a:p>
          <a:p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eight-sans-pro"/>
              <a:ea typeface="+mn-ea"/>
              <a:cs typeface="+mn-cs"/>
            </a:endParaRP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eight-sans-pro"/>
                <a:ea typeface="+mn-ea"/>
                <a:cs typeface="+mn-cs"/>
              </a:rPr>
              <a:t>Random Forest</a:t>
            </a:r>
          </a:p>
          <a:p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eight-sans-pro"/>
              <a:ea typeface="+mn-ea"/>
              <a:cs typeface="+mn-cs"/>
            </a:endParaRP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eight-sans-pro"/>
                <a:ea typeface="+mn-ea"/>
                <a:cs typeface="+mn-cs"/>
              </a:rPr>
              <a:t>AdaBoost</a:t>
            </a:r>
          </a:p>
          <a:p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eight-sans-pro"/>
              <a:ea typeface="+mn-ea"/>
              <a:cs typeface="+mn-cs"/>
            </a:endParaRPr>
          </a:p>
          <a:p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freight-sans-pro"/>
                <a:ea typeface="+mn-ea"/>
                <a:cs typeface="+mn-cs"/>
              </a:rPr>
              <a:t>XGBoost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eight-sans-pro"/>
              <a:ea typeface="+mn-ea"/>
              <a:cs typeface="+mn-cs"/>
            </a:endParaRPr>
          </a:p>
          <a:p>
            <a:endParaRPr lang="en-US" dirty="0">
              <a:latin typeface="freight-sans-pro"/>
            </a:endParaRP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eight-sans-pro"/>
                <a:ea typeface="+mn-ea"/>
                <a:cs typeface="+mn-cs"/>
              </a:rPr>
              <a:t>Neural Networks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31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3286-66FF-8382-5C93-CA10139A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ight-sans-pro"/>
              </a:rPr>
              <a:t>Model Training approach</a:t>
            </a:r>
            <a:endParaRPr lang="en-IN" dirty="0">
              <a:latin typeface="freight-sans-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2EBE-7196-835D-B3B2-C12134B2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75 -25 </a:t>
            </a:r>
            <a:r>
              <a:rPr lang="en-US" dirty="0" err="1"/>
              <a:t>Train_Test_Split</a:t>
            </a:r>
            <a:endParaRPr lang="en-US" dirty="0"/>
          </a:p>
          <a:p>
            <a:endParaRPr lang="en-US" dirty="0"/>
          </a:p>
          <a:p>
            <a:r>
              <a:rPr lang="en-US" dirty="0"/>
              <a:t>K-Fold Cross Validation </a:t>
            </a:r>
          </a:p>
          <a:p>
            <a:endParaRPr lang="en-US" dirty="0"/>
          </a:p>
          <a:p>
            <a:r>
              <a:rPr lang="en-US" dirty="0"/>
              <a:t>Hyper parameter tuning 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81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AE75-A5EC-963B-E35B-DFF6B83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ight-sans-pro"/>
              </a:rPr>
              <a:t>Decision Tree</a:t>
            </a:r>
            <a:endParaRPr lang="en-IN" dirty="0">
              <a:latin typeface="freight-sans-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C0454-35B7-6FAB-DD48-B185AAE37430}"/>
              </a:ext>
            </a:extLst>
          </p:cNvPr>
          <p:cNvSpPr txBox="1"/>
          <p:nvPr/>
        </p:nvSpPr>
        <p:spPr>
          <a:xfrm>
            <a:off x="741145" y="1690688"/>
            <a:ext cx="510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Score : 86%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9F1DC-07C3-6EA6-A397-C35EE17D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9927"/>
            <a:ext cx="5272912" cy="199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D0434E-14DE-8E7A-07B8-7808C6C1F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521" y="2182484"/>
            <a:ext cx="6144393" cy="32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9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749-0717-711E-27B3-9817A924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ight-sans-pro"/>
              </a:rPr>
              <a:t>Random Forest</a:t>
            </a:r>
            <a:endParaRPr lang="en-IN" dirty="0">
              <a:latin typeface="freight-sans-pro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632AE-77BA-E502-F706-4706B92F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51"/>
          <a:stretch/>
        </p:blipFill>
        <p:spPr>
          <a:xfrm>
            <a:off x="741145" y="2479494"/>
            <a:ext cx="4912695" cy="1899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65C94-CBAF-6EBC-C086-23E66774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71" y="2479493"/>
            <a:ext cx="5411674" cy="3610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53971-9737-107F-8EAF-88D9ECD92FDC}"/>
              </a:ext>
            </a:extLst>
          </p:cNvPr>
          <p:cNvSpPr txBox="1"/>
          <p:nvPr/>
        </p:nvSpPr>
        <p:spPr>
          <a:xfrm>
            <a:off x="741145" y="1690688"/>
            <a:ext cx="510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Score : 90%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1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6685-5700-34E8-1F5E-47517638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freight-sans-pro"/>
              </a:rPr>
              <a:t>AdaBoost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E44F4-D3A1-0EAB-4F1C-B90FBA925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144" y="2369814"/>
            <a:ext cx="5802585" cy="2197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FA7E4-AEC5-0472-1ADC-446F9AC72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29" y="2369814"/>
            <a:ext cx="4226161" cy="3021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FD613-5F81-7484-3D5E-C0F6F991CF35}"/>
              </a:ext>
            </a:extLst>
          </p:cNvPr>
          <p:cNvSpPr txBox="1"/>
          <p:nvPr/>
        </p:nvSpPr>
        <p:spPr>
          <a:xfrm>
            <a:off x="741145" y="1690688"/>
            <a:ext cx="510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Score : 90%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86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ED55-DE45-DBC0-C98F-97E36AAD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reight-sans-pro"/>
              </a:rPr>
              <a:t>XgBoost</a:t>
            </a:r>
            <a:endParaRPr lang="en-IN" dirty="0">
              <a:latin typeface="freight-sans-pro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EA62A-9DCB-E1B1-C682-E0C4B4C68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10" y="2338323"/>
            <a:ext cx="6611143" cy="24596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8C931-B38D-E40C-959D-6A74E7A1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316" y="2338323"/>
            <a:ext cx="4632510" cy="3088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7FFCB6-E1DD-E390-79F9-DC1E15852643}"/>
              </a:ext>
            </a:extLst>
          </p:cNvPr>
          <p:cNvSpPr txBox="1"/>
          <p:nvPr/>
        </p:nvSpPr>
        <p:spPr>
          <a:xfrm>
            <a:off x="741145" y="1690688"/>
            <a:ext cx="510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Score : 90%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50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8A78-3135-8C59-728A-C39277DE7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531795"/>
            <a:ext cx="11856720" cy="943276"/>
          </a:xfrm>
        </p:spPr>
        <p:txBody>
          <a:bodyPr>
            <a:noAutofit/>
          </a:bodyPr>
          <a:lstStyle/>
          <a:p>
            <a:pPr algn="l"/>
            <a:r>
              <a:rPr lang="en-US" sz="4400" b="1" dirty="0"/>
              <a:t>Motivation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954E0-8911-BEAF-0813-014CEADD2882}"/>
              </a:ext>
            </a:extLst>
          </p:cNvPr>
          <p:cNvSpPr txBox="1"/>
          <p:nvPr/>
        </p:nvSpPr>
        <p:spPr>
          <a:xfrm>
            <a:off x="431321" y="2062342"/>
            <a:ext cx="115214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reight-sans-pro"/>
              </a:rPr>
              <a:t>Domestic flight delays - $33 billion 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freight-sans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-serif-pro"/>
              </a:rPr>
              <a:t>Passengers  - Increase in travel time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-serif-pro"/>
              </a:rPr>
              <a:t>Airlines - extra costs and affects passenger demand.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500A84-A743-05A7-D04F-066F852B7445}"/>
              </a:ext>
            </a:extLst>
          </p:cNvPr>
          <p:cNvSpPr txBox="1">
            <a:spLocks/>
          </p:cNvSpPr>
          <p:nvPr/>
        </p:nvSpPr>
        <p:spPr>
          <a:xfrm>
            <a:off x="5882640" y="1438842"/>
            <a:ext cx="4342598" cy="43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F863B-C3D7-C678-72CF-B4127171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19" y="3881515"/>
            <a:ext cx="8102441" cy="18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51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EB36-0762-5166-2D15-9FFFAF02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ight-sans-pro"/>
              </a:rPr>
              <a:t>Neural</a:t>
            </a:r>
            <a:r>
              <a:rPr lang="en-US" dirty="0"/>
              <a:t> Network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C2B1F7-E8D6-5313-0C03-7D0D3D06F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145" y="3429000"/>
            <a:ext cx="6301640" cy="1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B750B0-8006-76F4-6875-EAF8C9C76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832" y="2320505"/>
            <a:ext cx="3785023" cy="3611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A25B5C-AA1B-75A5-B792-0B036F9ACDDA}"/>
              </a:ext>
            </a:extLst>
          </p:cNvPr>
          <p:cNvSpPr txBox="1"/>
          <p:nvPr/>
        </p:nvSpPr>
        <p:spPr>
          <a:xfrm>
            <a:off x="741145" y="1690688"/>
            <a:ext cx="510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Score : 89.5%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56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470D-BB31-63F3-2B1E-990079C1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ight-sans-pro"/>
              </a:rPr>
              <a:t>Results</a:t>
            </a:r>
            <a:endParaRPr lang="en-IN" dirty="0">
              <a:latin typeface="freight-sans-pro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A66BEE-0ACF-02E6-3CB7-CA14AD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39375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838278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180371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4162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8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1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7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6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9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82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D05D-9C3B-8AB4-DA2A-C1483C1C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ight-sans-pro"/>
              </a:rPr>
              <a:t>Further</a:t>
            </a:r>
            <a:r>
              <a:rPr lang="en-US" dirty="0"/>
              <a:t> </a:t>
            </a:r>
            <a:r>
              <a:rPr lang="en-US" dirty="0">
                <a:latin typeface="freight-sans-pro"/>
              </a:rPr>
              <a:t>Work</a:t>
            </a:r>
            <a:endParaRPr lang="en-IN" dirty="0">
              <a:latin typeface="freight-sans-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3BA7-75C4-A526-1A17-8949EEA0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API in Azure</a:t>
            </a:r>
          </a:p>
          <a:p>
            <a:endParaRPr lang="en-US" dirty="0"/>
          </a:p>
          <a:p>
            <a:r>
              <a:rPr lang="en-US" dirty="0"/>
              <a:t>Increase learning rate of Neural Network</a:t>
            </a:r>
          </a:p>
          <a:p>
            <a:endParaRPr lang="en-US" dirty="0"/>
          </a:p>
          <a:p>
            <a:r>
              <a:rPr lang="en-US" dirty="0"/>
              <a:t>Use data from different time periods</a:t>
            </a:r>
          </a:p>
          <a:p>
            <a:endParaRPr lang="en-IN" dirty="0"/>
          </a:p>
          <a:p>
            <a:r>
              <a:rPr lang="en-US" dirty="0"/>
              <a:t>Include data from alternate sources in training</a:t>
            </a:r>
          </a:p>
        </p:txBody>
      </p:sp>
    </p:spTree>
    <p:extLst>
      <p:ext uri="{BB962C8B-B14F-4D97-AF65-F5344CB8AC3E}">
        <p14:creationId xmlns:p14="http://schemas.microsoft.com/office/powerpoint/2010/main" val="17565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08E2-E072-1BC6-B499-24C3FC3C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7C1D-7507-335F-C527-1D28D19D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 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Bureau of Transportation Statistics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freight-sans-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eight-sans-pro"/>
                <a:ea typeface="+mn-ea"/>
                <a:cs typeface="+mn-cs"/>
              </a:rPr>
              <a:t>Flight data from Sept 21 to Jul 22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eight-sans-pro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-sans-pro"/>
              </a:rPr>
              <a:t>Size – 6 million rows and 37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reight-sans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-sans-pro"/>
              </a:rPr>
              <a:t>Features like origin and destination airport, taxi out, air time, carrier info, time, departure delay group, etc..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54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7A9F-FA3B-74F2-7BEE-C1AFEB57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label - What are we predicting?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2B38-D168-6E47-B71A-7AD55248A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ARR_DEL15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Classifying a data point as 0 if no delay, and 1 if delay by 15 mins or more</a:t>
            </a:r>
          </a:p>
        </p:txBody>
      </p:sp>
    </p:spTree>
    <p:extLst>
      <p:ext uri="{BB962C8B-B14F-4D97-AF65-F5344CB8AC3E}">
        <p14:creationId xmlns:p14="http://schemas.microsoft.com/office/powerpoint/2010/main" val="220629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D4C2-9A46-5C3D-9728-A130DD86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freight-sans-pro"/>
              </a:rPr>
              <a:t>Data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D96A-BBEC-97D1-F5B1-699ECF3C8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latin typeface="freight-sans-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eight-sans-pro"/>
                <a:ea typeface="+mn-ea"/>
                <a:cs typeface="+mn-cs"/>
              </a:rPr>
              <a:t>Imbalanced labels – 4:1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eight-sans-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freight-sans-pro"/>
              </a:rPr>
              <a:t>Sparse columns/null data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eight-sans-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eight-sans-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freight-sans-pro"/>
              </a:rPr>
              <a:t>Size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eight-sans-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eight-sans-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04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EC1A-1243-4AA0-58AC-129FFBD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931970" cy="736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freight-sans-pro"/>
              </a:rPr>
              <a:t>EDA</a:t>
            </a:r>
            <a:endParaRPr lang="en-IN" sz="4400" dirty="0">
              <a:latin typeface="freight-sans-pro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F90DD-BF5B-EAE3-65F3-F67490E7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freight-sans-pro"/>
              </a:rPr>
              <a:t>Flights are mostly delayed in the months of June and July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freight-sans-pro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freight-sans-pro"/>
              </a:rPr>
              <a:t>After that the months having more delays are April and December.</a:t>
            </a:r>
            <a:endParaRPr lang="en-IN" sz="2400" dirty="0">
              <a:latin typeface="freight-sans-pro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CE0041F9-05C1-CE34-2418-AA02B6D3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73" y="1650732"/>
            <a:ext cx="5468360" cy="398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0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EC1A-1243-4AA0-58AC-129FFBD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931970" cy="736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freight-sans-pro"/>
              </a:rPr>
              <a:t>EDA</a:t>
            </a:r>
            <a:endParaRPr lang="en-IN" sz="4400" dirty="0">
              <a:latin typeface="freight-sans-pro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F90DD-BF5B-EAE3-65F3-F67490E7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400" dirty="0">
                <a:latin typeface="freight-sans-pro"/>
              </a:rPr>
              <a:t>Thursdays, Fridays, and Sundays are the week-days on which flights mostly delay over 15 mins.</a:t>
            </a:r>
            <a:endParaRPr lang="en-IN" sz="2400" dirty="0">
              <a:latin typeface="freight-sans-pro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73DFED-0834-7C24-4816-CD6877287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29" y="1723758"/>
            <a:ext cx="5833879" cy="41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5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EC1A-1243-4AA0-58AC-129FFBD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931970" cy="736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freight-sans-pro"/>
              </a:rPr>
              <a:t>EDA</a:t>
            </a:r>
            <a:endParaRPr lang="en-IN" sz="4400" dirty="0">
              <a:latin typeface="freight-sans-pro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F90DD-BF5B-EAE3-65F3-F67490E7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400" dirty="0">
                <a:latin typeface="freight-sans-pro"/>
              </a:rPr>
              <a:t>Flights in day time rarely get delayed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har char="•"/>
            </a:pPr>
            <a:endParaRPr lang="en-US" sz="2400" dirty="0">
              <a:latin typeface="freight-sans-pro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400" dirty="0">
                <a:latin typeface="freight-sans-pro"/>
              </a:rPr>
              <a:t>Most delays are in night time</a:t>
            </a:r>
            <a:endParaRPr lang="en-IN" sz="2400" dirty="0">
              <a:latin typeface="freight-sans-pro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BE825F-0CC2-47AF-8A71-A5AC571C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2AECF2-E6D5-2D53-FF93-4F6229A1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7" y="1574182"/>
            <a:ext cx="5125469" cy="451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EC1A-1243-4AA0-58AC-129FFBD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931970" cy="736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freight-sans-pro"/>
              </a:rPr>
              <a:t>EDA</a:t>
            </a:r>
            <a:endParaRPr lang="en-IN" sz="4400" dirty="0">
              <a:latin typeface="freight-sans-pro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F90DD-BF5B-EAE3-65F3-F67490E7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7420" y="2057400"/>
            <a:ext cx="4504606" cy="38115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freight-sans-pro"/>
              </a:rPr>
              <a:t>These are the flight carriers having the most delayed flights than others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freight-sans-pro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freight-sans-pro"/>
              </a:rPr>
              <a:t> G4 - ALLEGIENT AIR LLC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freight-sans-pro"/>
              </a:rPr>
              <a:t> B6 - JET BLUES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freight-sans-pro"/>
              </a:rPr>
              <a:t> F9 - FRONTIER AIRLINES        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freight-sans-pro"/>
              </a:rPr>
              <a:t> WN - SOUTHWEST AIRLINES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BE825F-0CC2-47AF-8A71-A5AC571C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B1167A7-6A82-7720-F7B5-F85C4D0E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7" y="1723758"/>
            <a:ext cx="5722235" cy="429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4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353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freight-sans-pro</vt:lpstr>
      <vt:lpstr>source-serif-pro</vt:lpstr>
      <vt:lpstr>Office Theme</vt:lpstr>
      <vt:lpstr>Flight Delay Prediction - An AI powered Solution </vt:lpstr>
      <vt:lpstr>Motivation</vt:lpstr>
      <vt:lpstr>About the Data</vt:lpstr>
      <vt:lpstr>Target label - What are we predicting?</vt:lpstr>
      <vt:lpstr>Data Challenges</vt:lpstr>
      <vt:lpstr>EDA</vt:lpstr>
      <vt:lpstr>EDA</vt:lpstr>
      <vt:lpstr>EDA</vt:lpstr>
      <vt:lpstr>EDA</vt:lpstr>
      <vt:lpstr>EDA</vt:lpstr>
      <vt:lpstr>EDA </vt:lpstr>
      <vt:lpstr>EDA</vt:lpstr>
      <vt:lpstr>EDA</vt:lpstr>
      <vt:lpstr>Models used</vt:lpstr>
      <vt:lpstr>Model Training approach</vt:lpstr>
      <vt:lpstr>Decision Tree</vt:lpstr>
      <vt:lpstr>Random Forest</vt:lpstr>
      <vt:lpstr>AdaBoost</vt:lpstr>
      <vt:lpstr>XgBoost</vt:lpstr>
      <vt:lpstr>Neural Network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Prediction - An AI powered Solution </dc:title>
  <dc:creator>Abhijeet Gupta</dc:creator>
  <cp:lastModifiedBy>Abhijeet Gupta</cp:lastModifiedBy>
  <cp:revision>12</cp:revision>
  <dcterms:created xsi:type="dcterms:W3CDTF">2022-10-25T13:35:45Z</dcterms:created>
  <dcterms:modified xsi:type="dcterms:W3CDTF">2022-10-25T21:01:49Z</dcterms:modified>
</cp:coreProperties>
</file>