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24"/>
  </p:notesMasterIdLst>
  <p:sldIdLst>
    <p:sldId id="278" r:id="rId2"/>
    <p:sldId id="257" r:id="rId3"/>
    <p:sldId id="258" r:id="rId4"/>
    <p:sldId id="259" r:id="rId5"/>
    <p:sldId id="268" r:id="rId6"/>
    <p:sldId id="274" r:id="rId7"/>
    <p:sldId id="277" r:id="rId8"/>
    <p:sldId id="276" r:id="rId9"/>
    <p:sldId id="272" r:id="rId10"/>
    <p:sldId id="273" r:id="rId11"/>
    <p:sldId id="260" r:id="rId12"/>
    <p:sldId id="270" r:id="rId13"/>
    <p:sldId id="269" r:id="rId14"/>
    <p:sldId id="280" r:id="rId15"/>
    <p:sldId id="265" r:id="rId16"/>
    <p:sldId id="261" r:id="rId17"/>
    <p:sldId id="262" r:id="rId18"/>
    <p:sldId id="279" r:id="rId19"/>
    <p:sldId id="263" r:id="rId20"/>
    <p:sldId id="264"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7790B-07DA-693F-EF53-2646E667E27D}" v="743" dt="2023-06-26T15:18:03.921"/>
    <p1510:client id="{321296D0-557A-BDC0-38D4-A49181989428}" v="1341" dt="2023-06-26T04:31:04.360"/>
    <p1510:client id="{35CBD09C-3A80-3DEA-9E73-A248A77FD589}" v="53" dt="2023-06-26T04:16:40.554"/>
    <p1510:client id="{5C8A3E27-1185-9653-F1A3-67CB3FD47C49}" v="192" dt="2023-06-26T02:40:40.210"/>
    <p1510:client id="{5F864AD6-FB0C-BB50-FCB5-1F9E1C023B37}" v="61" dt="2023-06-26T19:29:30.530"/>
    <p1510:client id="{6D6A5749-8A5A-F1A5-4EAD-7F8C289CD380}" v="1530" dt="2023-06-26T04:29:43.069"/>
    <p1510:client id="{A002777A-D22C-98EB-0DDC-40349FC943CC}" v="51" dt="2023-06-26T19:52:43.118"/>
    <p1510:client id="{A67B3CC1-991E-E555-EEEC-3B7F9C34A2F4}" v="55" dt="2023-06-26T02:22:31.517"/>
    <p1510:client id="{C93B9C94-B982-43FE-19C4-C93E9E1FAFA1}" v="2167" dt="2023-06-26T04:12:56.292"/>
    <p1510:client id="{FD210E5C-56A9-3B46-910E-8A2277E2693F}" v="1995" dt="2023-06-26T19:34:48.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16A5B-26B0-41D3-B614-E76499D8910A}"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27FEB397-C114-4250-88C5-DBEC3FA070DA}">
      <dgm:prSet/>
      <dgm:spPr/>
      <dgm:t>
        <a:bodyPr/>
        <a:lstStyle/>
        <a:p>
          <a:r>
            <a:rPr lang="en-US"/>
            <a:t>Mortality data analysis</a:t>
          </a:r>
          <a:r>
            <a:rPr lang="en-US">
              <a:latin typeface="Century Gothic" panose="020B0502020202020204"/>
            </a:rPr>
            <a:t>: To understand</a:t>
          </a:r>
          <a:r>
            <a:rPr lang="en-US"/>
            <a:t> the trends, patterns, and underlying factors associated with various diseases.</a:t>
          </a:r>
        </a:p>
      </dgm:t>
    </dgm:pt>
    <dgm:pt modelId="{D0FFF2DB-673B-4AD0-A30A-E2ABF39E80B6}" type="parTrans" cxnId="{016ABC70-1069-47F2-8388-166ED4190125}">
      <dgm:prSet/>
      <dgm:spPr/>
      <dgm:t>
        <a:bodyPr/>
        <a:lstStyle/>
        <a:p>
          <a:endParaRPr lang="en-US"/>
        </a:p>
      </dgm:t>
    </dgm:pt>
    <dgm:pt modelId="{80E20CC4-097E-4FBF-9C07-25DED138FBBE}" type="sibTrans" cxnId="{016ABC70-1069-47F2-8388-166ED4190125}">
      <dgm:prSet/>
      <dgm:spPr/>
      <dgm:t>
        <a:bodyPr/>
        <a:lstStyle/>
        <a:p>
          <a:endParaRPr lang="en-US"/>
        </a:p>
      </dgm:t>
    </dgm:pt>
    <dgm:pt modelId="{236116FC-52DF-413A-A6C1-C0BC3C2893CF}">
      <dgm:prSet/>
      <dgm:spPr/>
      <dgm:t>
        <a:bodyPr/>
        <a:lstStyle/>
        <a:p>
          <a:r>
            <a:rPr lang="en-US">
              <a:latin typeface="Century Gothic" panose="020B0502020202020204"/>
            </a:rPr>
            <a:t>Gain</a:t>
          </a:r>
          <a:r>
            <a:rPr lang="en-US"/>
            <a:t> valuable insights into public health issues and identify potential interventions.</a:t>
          </a:r>
        </a:p>
      </dgm:t>
    </dgm:pt>
    <dgm:pt modelId="{F652FF93-A355-478A-93C8-2EF3FD46FD13}" type="parTrans" cxnId="{90313706-2BA7-4F13-B6E7-D3EC7CBBF3E2}">
      <dgm:prSet/>
      <dgm:spPr/>
      <dgm:t>
        <a:bodyPr/>
        <a:lstStyle/>
        <a:p>
          <a:endParaRPr lang="en-US"/>
        </a:p>
      </dgm:t>
    </dgm:pt>
    <dgm:pt modelId="{C7CBB47C-695D-4969-8B05-0F6D17F0429A}" type="sibTrans" cxnId="{90313706-2BA7-4F13-B6E7-D3EC7CBBF3E2}">
      <dgm:prSet/>
      <dgm:spPr/>
      <dgm:t>
        <a:bodyPr/>
        <a:lstStyle/>
        <a:p>
          <a:endParaRPr lang="en-US"/>
        </a:p>
      </dgm:t>
    </dgm:pt>
    <dgm:pt modelId="{755BE2EC-CE35-4FB2-BB0B-83C5827E0D43}">
      <dgm:prSet/>
      <dgm:spPr/>
      <dgm:t>
        <a:bodyPr/>
        <a:lstStyle/>
        <a:p>
          <a:r>
            <a:rPr lang="en-US">
              <a:latin typeface="Century Gothic" panose="020B0502020202020204"/>
            </a:rPr>
            <a:t>Why: Advocate</a:t>
          </a:r>
          <a:r>
            <a:rPr lang="en-US"/>
            <a:t> for stricter emission control measures, </a:t>
          </a:r>
          <a:r>
            <a:rPr lang="en-US">
              <a:latin typeface="Century Gothic" panose="020B0502020202020204"/>
            </a:rPr>
            <a:t>promote clean</a:t>
          </a:r>
          <a:r>
            <a:rPr lang="en-US"/>
            <a:t> and sustainable energy sources, and </a:t>
          </a:r>
          <a:r>
            <a:rPr lang="en-US">
              <a:latin typeface="Century Gothic" panose="020B0502020202020204"/>
            </a:rPr>
            <a:t>implement policies</a:t>
          </a:r>
          <a:r>
            <a:rPr lang="en-US"/>
            <a:t> </a:t>
          </a:r>
          <a:r>
            <a:rPr lang="en-US">
              <a:latin typeface="Century Gothic" panose="020B0502020202020204"/>
            </a:rPr>
            <a:t>to protect</a:t>
          </a:r>
          <a:r>
            <a:rPr lang="en-US"/>
            <a:t> public health.</a:t>
          </a:r>
        </a:p>
      </dgm:t>
    </dgm:pt>
    <dgm:pt modelId="{5FBC6753-CEE2-41B7-963E-3659A7AFDBD8}" type="parTrans" cxnId="{5DF1A0E9-3D90-4B3E-B96E-19A921F8859D}">
      <dgm:prSet/>
      <dgm:spPr/>
      <dgm:t>
        <a:bodyPr/>
        <a:lstStyle/>
        <a:p>
          <a:endParaRPr lang="en-US"/>
        </a:p>
      </dgm:t>
    </dgm:pt>
    <dgm:pt modelId="{932128FB-B709-4F59-9C7B-136AF222726C}" type="sibTrans" cxnId="{5DF1A0E9-3D90-4B3E-B96E-19A921F8859D}">
      <dgm:prSet/>
      <dgm:spPr/>
      <dgm:t>
        <a:bodyPr/>
        <a:lstStyle/>
        <a:p>
          <a:endParaRPr lang="en-US"/>
        </a:p>
      </dgm:t>
    </dgm:pt>
    <dgm:pt modelId="{8AD24D29-185A-466E-802A-237E0FC0E822}">
      <dgm:prSet phldr="0"/>
      <dgm:spPr/>
      <dgm:t>
        <a:bodyPr/>
        <a:lstStyle/>
        <a:p>
          <a:pPr rtl="0"/>
          <a:r>
            <a:rPr lang="en-US">
              <a:latin typeface="Century Gothic"/>
              <a:cs typeface="Calibri"/>
            </a:rPr>
            <a:t> How: Investigate the health risks associated with CO and PM10 pollutants</a:t>
          </a:r>
        </a:p>
      </dgm:t>
    </dgm:pt>
    <dgm:pt modelId="{1545A569-DEC8-4E3D-B0C8-1B7D34C0A134}" type="parTrans" cxnId="{8EE854DD-21AC-4AC7-B1F6-97F4F38CF082}">
      <dgm:prSet/>
      <dgm:spPr/>
    </dgm:pt>
    <dgm:pt modelId="{C278C23B-F034-4889-9B43-1F3FABD4D96A}" type="sibTrans" cxnId="{8EE854DD-21AC-4AC7-B1F6-97F4F38CF082}">
      <dgm:prSet/>
      <dgm:spPr/>
    </dgm:pt>
    <dgm:pt modelId="{F49F23D8-4E81-4AFB-A0B7-3997B93D18BA}">
      <dgm:prSet phldr="0"/>
      <dgm:spPr/>
      <dgm:t>
        <a:bodyPr/>
        <a:lstStyle/>
        <a:p>
          <a:r>
            <a:rPr lang="en-US">
              <a:latin typeface="Century Gothic"/>
              <a:cs typeface="Calibri"/>
            </a:rPr>
            <a:t>Goal</a:t>
          </a:r>
          <a:r>
            <a:rPr lang="en-US">
              <a:latin typeface="Century Gothic" panose="020B0502020202020204"/>
            </a:rPr>
            <a:t>: Build</a:t>
          </a:r>
          <a:r>
            <a:rPr lang="en-US"/>
            <a:t> a predictive model that can estimate deaths per 10,000 individuals for circulatory and respiratory diseases</a:t>
          </a:r>
          <a:r>
            <a:rPr lang="en-US">
              <a:latin typeface="Century Gothic" panose="020B0502020202020204"/>
            </a:rPr>
            <a:t>.</a:t>
          </a:r>
          <a:endParaRPr lang="en-US"/>
        </a:p>
      </dgm:t>
    </dgm:pt>
    <dgm:pt modelId="{E0DFB604-CF3C-4E9C-9D35-49A4C99DA8ED}" type="parTrans" cxnId="{A63ECB90-5947-4C49-BE5E-6C1BE518FAE8}">
      <dgm:prSet/>
      <dgm:spPr/>
    </dgm:pt>
    <dgm:pt modelId="{5001914C-7961-45FD-B048-F29F44FCE0D6}" type="sibTrans" cxnId="{A63ECB90-5947-4C49-BE5E-6C1BE518FAE8}">
      <dgm:prSet/>
      <dgm:spPr/>
    </dgm:pt>
    <dgm:pt modelId="{9131FADD-8629-48B6-A582-EA1CBFA640F2}" type="pres">
      <dgm:prSet presAssocID="{9BC16A5B-26B0-41D3-B614-E76499D8910A}" presName="vert0" presStyleCnt="0">
        <dgm:presLayoutVars>
          <dgm:dir/>
          <dgm:animOne val="branch"/>
          <dgm:animLvl val="lvl"/>
        </dgm:presLayoutVars>
      </dgm:prSet>
      <dgm:spPr/>
    </dgm:pt>
    <dgm:pt modelId="{5745C999-2951-4D09-8283-7DF817135845}" type="pres">
      <dgm:prSet presAssocID="{27FEB397-C114-4250-88C5-DBEC3FA070DA}" presName="thickLine" presStyleLbl="alignNode1" presStyleIdx="0" presStyleCnt="5"/>
      <dgm:spPr/>
    </dgm:pt>
    <dgm:pt modelId="{FAF8DBE8-2918-4F8F-B829-75A0F8DF4A18}" type="pres">
      <dgm:prSet presAssocID="{27FEB397-C114-4250-88C5-DBEC3FA070DA}" presName="horz1" presStyleCnt="0"/>
      <dgm:spPr/>
    </dgm:pt>
    <dgm:pt modelId="{48D7C438-C911-40CB-9E77-7DE4ADF94640}" type="pres">
      <dgm:prSet presAssocID="{27FEB397-C114-4250-88C5-DBEC3FA070DA}" presName="tx1" presStyleLbl="revTx" presStyleIdx="0" presStyleCnt="5"/>
      <dgm:spPr/>
    </dgm:pt>
    <dgm:pt modelId="{60DB28A3-E553-4A2F-A0E6-98E9EA3051EA}" type="pres">
      <dgm:prSet presAssocID="{27FEB397-C114-4250-88C5-DBEC3FA070DA}" presName="vert1" presStyleCnt="0"/>
      <dgm:spPr/>
    </dgm:pt>
    <dgm:pt modelId="{5E8C1647-E939-45D6-855B-BFB92E95EB3F}" type="pres">
      <dgm:prSet presAssocID="{236116FC-52DF-413A-A6C1-C0BC3C2893CF}" presName="thickLine" presStyleLbl="alignNode1" presStyleIdx="1" presStyleCnt="5"/>
      <dgm:spPr/>
    </dgm:pt>
    <dgm:pt modelId="{1645073C-D0F0-4768-9242-6444F9AE81D4}" type="pres">
      <dgm:prSet presAssocID="{236116FC-52DF-413A-A6C1-C0BC3C2893CF}" presName="horz1" presStyleCnt="0"/>
      <dgm:spPr/>
    </dgm:pt>
    <dgm:pt modelId="{94AB0121-755A-4A05-8574-5AC4DA7911FD}" type="pres">
      <dgm:prSet presAssocID="{236116FC-52DF-413A-A6C1-C0BC3C2893CF}" presName="tx1" presStyleLbl="revTx" presStyleIdx="1" presStyleCnt="5"/>
      <dgm:spPr/>
    </dgm:pt>
    <dgm:pt modelId="{242296C2-3B6B-4F99-8D24-23D9D1785CF3}" type="pres">
      <dgm:prSet presAssocID="{236116FC-52DF-413A-A6C1-C0BC3C2893CF}" presName="vert1" presStyleCnt="0"/>
      <dgm:spPr/>
    </dgm:pt>
    <dgm:pt modelId="{185A0796-2D42-48E3-A769-F5337A315491}" type="pres">
      <dgm:prSet presAssocID="{8AD24D29-185A-466E-802A-237E0FC0E822}" presName="thickLine" presStyleLbl="alignNode1" presStyleIdx="2" presStyleCnt="5"/>
      <dgm:spPr/>
    </dgm:pt>
    <dgm:pt modelId="{4DD98CA6-3AE2-4825-B218-C4844BAD26BE}" type="pres">
      <dgm:prSet presAssocID="{8AD24D29-185A-466E-802A-237E0FC0E822}" presName="horz1" presStyleCnt="0"/>
      <dgm:spPr/>
    </dgm:pt>
    <dgm:pt modelId="{D9987EF6-9D0A-46A9-9447-9A4F361E6699}" type="pres">
      <dgm:prSet presAssocID="{8AD24D29-185A-466E-802A-237E0FC0E822}" presName="tx1" presStyleLbl="revTx" presStyleIdx="2" presStyleCnt="5"/>
      <dgm:spPr/>
    </dgm:pt>
    <dgm:pt modelId="{F063243F-AE73-4234-8E44-406C3B59186A}" type="pres">
      <dgm:prSet presAssocID="{8AD24D29-185A-466E-802A-237E0FC0E822}" presName="vert1" presStyleCnt="0"/>
      <dgm:spPr/>
    </dgm:pt>
    <dgm:pt modelId="{B725E47F-30A5-4C02-807C-D789B8EB0856}" type="pres">
      <dgm:prSet presAssocID="{F49F23D8-4E81-4AFB-A0B7-3997B93D18BA}" presName="thickLine" presStyleLbl="alignNode1" presStyleIdx="3" presStyleCnt="5"/>
      <dgm:spPr/>
    </dgm:pt>
    <dgm:pt modelId="{E1787FDE-7857-4DB8-AAF2-52B6091965BA}" type="pres">
      <dgm:prSet presAssocID="{F49F23D8-4E81-4AFB-A0B7-3997B93D18BA}" presName="horz1" presStyleCnt="0"/>
      <dgm:spPr/>
    </dgm:pt>
    <dgm:pt modelId="{3243FF9E-BF79-4705-89EC-4CBA800C9C12}" type="pres">
      <dgm:prSet presAssocID="{F49F23D8-4E81-4AFB-A0B7-3997B93D18BA}" presName="tx1" presStyleLbl="revTx" presStyleIdx="3" presStyleCnt="5"/>
      <dgm:spPr/>
    </dgm:pt>
    <dgm:pt modelId="{3FC75BBC-7B70-446F-86AA-EAA084B78091}" type="pres">
      <dgm:prSet presAssocID="{F49F23D8-4E81-4AFB-A0B7-3997B93D18BA}" presName="vert1" presStyleCnt="0"/>
      <dgm:spPr/>
    </dgm:pt>
    <dgm:pt modelId="{6E05C502-2917-4C34-BCEF-DD445935C16F}" type="pres">
      <dgm:prSet presAssocID="{755BE2EC-CE35-4FB2-BB0B-83C5827E0D43}" presName="thickLine" presStyleLbl="alignNode1" presStyleIdx="4" presStyleCnt="5"/>
      <dgm:spPr/>
    </dgm:pt>
    <dgm:pt modelId="{40456208-49CD-4CD2-90FE-A481E9B66CFC}" type="pres">
      <dgm:prSet presAssocID="{755BE2EC-CE35-4FB2-BB0B-83C5827E0D43}" presName="horz1" presStyleCnt="0"/>
      <dgm:spPr/>
    </dgm:pt>
    <dgm:pt modelId="{B689141C-6E9E-422D-9ADF-F5A9ACA098B4}" type="pres">
      <dgm:prSet presAssocID="{755BE2EC-CE35-4FB2-BB0B-83C5827E0D43}" presName="tx1" presStyleLbl="revTx" presStyleIdx="4" presStyleCnt="5"/>
      <dgm:spPr/>
    </dgm:pt>
    <dgm:pt modelId="{0BBDEF60-C177-4C63-97AD-39EB2FB626DF}" type="pres">
      <dgm:prSet presAssocID="{755BE2EC-CE35-4FB2-BB0B-83C5827E0D43}" presName="vert1" presStyleCnt="0"/>
      <dgm:spPr/>
    </dgm:pt>
  </dgm:ptLst>
  <dgm:cxnLst>
    <dgm:cxn modelId="{90313706-2BA7-4F13-B6E7-D3EC7CBBF3E2}" srcId="{9BC16A5B-26B0-41D3-B614-E76499D8910A}" destId="{236116FC-52DF-413A-A6C1-C0BC3C2893CF}" srcOrd="1" destOrd="0" parTransId="{F652FF93-A355-478A-93C8-2EF3FD46FD13}" sibTransId="{C7CBB47C-695D-4969-8B05-0F6D17F0429A}"/>
    <dgm:cxn modelId="{B8B40221-77BE-4DB0-903C-AD4BF8C763A4}" type="presOf" srcId="{755BE2EC-CE35-4FB2-BB0B-83C5827E0D43}" destId="{B689141C-6E9E-422D-9ADF-F5A9ACA098B4}" srcOrd="0" destOrd="0" presId="urn:microsoft.com/office/officeart/2008/layout/LinedList"/>
    <dgm:cxn modelId="{016ABC70-1069-47F2-8388-166ED4190125}" srcId="{9BC16A5B-26B0-41D3-B614-E76499D8910A}" destId="{27FEB397-C114-4250-88C5-DBEC3FA070DA}" srcOrd="0" destOrd="0" parTransId="{D0FFF2DB-673B-4AD0-A30A-E2ABF39E80B6}" sibTransId="{80E20CC4-097E-4FBF-9C07-25DED138FBBE}"/>
    <dgm:cxn modelId="{44DE2D56-735C-49CF-B968-6156D55FE582}" type="presOf" srcId="{27FEB397-C114-4250-88C5-DBEC3FA070DA}" destId="{48D7C438-C911-40CB-9E77-7DE4ADF94640}" srcOrd="0" destOrd="0" presId="urn:microsoft.com/office/officeart/2008/layout/LinedList"/>
    <dgm:cxn modelId="{A63ECB90-5947-4C49-BE5E-6C1BE518FAE8}" srcId="{9BC16A5B-26B0-41D3-B614-E76499D8910A}" destId="{F49F23D8-4E81-4AFB-A0B7-3997B93D18BA}" srcOrd="3" destOrd="0" parTransId="{E0DFB604-CF3C-4E9C-9D35-49A4C99DA8ED}" sibTransId="{5001914C-7961-45FD-B048-F29F44FCE0D6}"/>
    <dgm:cxn modelId="{F78364A0-40D5-40E6-B661-B19ACB512BCE}" type="presOf" srcId="{236116FC-52DF-413A-A6C1-C0BC3C2893CF}" destId="{94AB0121-755A-4A05-8574-5AC4DA7911FD}" srcOrd="0" destOrd="0" presId="urn:microsoft.com/office/officeart/2008/layout/LinedList"/>
    <dgm:cxn modelId="{C4809EB4-68C5-4E48-8BFF-2E4840EC9F3F}" type="presOf" srcId="{F49F23D8-4E81-4AFB-A0B7-3997B93D18BA}" destId="{3243FF9E-BF79-4705-89EC-4CBA800C9C12}" srcOrd="0" destOrd="0" presId="urn:microsoft.com/office/officeart/2008/layout/LinedList"/>
    <dgm:cxn modelId="{8EE854DD-21AC-4AC7-B1F6-97F4F38CF082}" srcId="{9BC16A5B-26B0-41D3-B614-E76499D8910A}" destId="{8AD24D29-185A-466E-802A-237E0FC0E822}" srcOrd="2" destOrd="0" parTransId="{1545A569-DEC8-4E3D-B0C8-1B7D34C0A134}" sibTransId="{C278C23B-F034-4889-9B43-1F3FABD4D96A}"/>
    <dgm:cxn modelId="{E4459EE6-7282-40C1-98AD-7B286D5A48C7}" type="presOf" srcId="{9BC16A5B-26B0-41D3-B614-E76499D8910A}" destId="{9131FADD-8629-48B6-A582-EA1CBFA640F2}" srcOrd="0" destOrd="0" presId="urn:microsoft.com/office/officeart/2008/layout/LinedList"/>
    <dgm:cxn modelId="{5DF1A0E9-3D90-4B3E-B96E-19A921F8859D}" srcId="{9BC16A5B-26B0-41D3-B614-E76499D8910A}" destId="{755BE2EC-CE35-4FB2-BB0B-83C5827E0D43}" srcOrd="4" destOrd="0" parTransId="{5FBC6753-CEE2-41B7-963E-3659A7AFDBD8}" sibTransId="{932128FB-B709-4F59-9C7B-136AF222726C}"/>
    <dgm:cxn modelId="{09A142F3-DE66-40DB-8BC6-B575B29E473C}" type="presOf" srcId="{8AD24D29-185A-466E-802A-237E0FC0E822}" destId="{D9987EF6-9D0A-46A9-9447-9A4F361E6699}" srcOrd="0" destOrd="0" presId="urn:microsoft.com/office/officeart/2008/layout/LinedList"/>
    <dgm:cxn modelId="{5DF3E1D1-49B3-4FC5-AFA3-224349AB1DFA}" type="presParOf" srcId="{9131FADD-8629-48B6-A582-EA1CBFA640F2}" destId="{5745C999-2951-4D09-8283-7DF817135845}" srcOrd="0" destOrd="0" presId="urn:microsoft.com/office/officeart/2008/layout/LinedList"/>
    <dgm:cxn modelId="{7ABA4613-437D-45D4-A2BD-6909FC6BD710}" type="presParOf" srcId="{9131FADD-8629-48B6-A582-EA1CBFA640F2}" destId="{FAF8DBE8-2918-4F8F-B829-75A0F8DF4A18}" srcOrd="1" destOrd="0" presId="urn:microsoft.com/office/officeart/2008/layout/LinedList"/>
    <dgm:cxn modelId="{06A7CA0A-9E46-4713-BE34-2968DBCA8147}" type="presParOf" srcId="{FAF8DBE8-2918-4F8F-B829-75A0F8DF4A18}" destId="{48D7C438-C911-40CB-9E77-7DE4ADF94640}" srcOrd="0" destOrd="0" presId="urn:microsoft.com/office/officeart/2008/layout/LinedList"/>
    <dgm:cxn modelId="{57D352F3-CBC6-4777-A3FC-D55DF6267A98}" type="presParOf" srcId="{FAF8DBE8-2918-4F8F-B829-75A0F8DF4A18}" destId="{60DB28A3-E553-4A2F-A0E6-98E9EA3051EA}" srcOrd="1" destOrd="0" presId="urn:microsoft.com/office/officeart/2008/layout/LinedList"/>
    <dgm:cxn modelId="{688FB238-C283-4CC8-9FF2-D3B56C8B04D2}" type="presParOf" srcId="{9131FADD-8629-48B6-A582-EA1CBFA640F2}" destId="{5E8C1647-E939-45D6-855B-BFB92E95EB3F}" srcOrd="2" destOrd="0" presId="urn:microsoft.com/office/officeart/2008/layout/LinedList"/>
    <dgm:cxn modelId="{0C8D14CD-C971-43A2-A8CD-04767CF64492}" type="presParOf" srcId="{9131FADD-8629-48B6-A582-EA1CBFA640F2}" destId="{1645073C-D0F0-4768-9242-6444F9AE81D4}" srcOrd="3" destOrd="0" presId="urn:microsoft.com/office/officeart/2008/layout/LinedList"/>
    <dgm:cxn modelId="{CB4CF9D7-EFCB-41E3-87BE-465B89179B02}" type="presParOf" srcId="{1645073C-D0F0-4768-9242-6444F9AE81D4}" destId="{94AB0121-755A-4A05-8574-5AC4DA7911FD}" srcOrd="0" destOrd="0" presId="urn:microsoft.com/office/officeart/2008/layout/LinedList"/>
    <dgm:cxn modelId="{4F78468D-7D3E-4E8D-8041-5D3684D2303A}" type="presParOf" srcId="{1645073C-D0F0-4768-9242-6444F9AE81D4}" destId="{242296C2-3B6B-4F99-8D24-23D9D1785CF3}" srcOrd="1" destOrd="0" presId="urn:microsoft.com/office/officeart/2008/layout/LinedList"/>
    <dgm:cxn modelId="{00AA0700-0674-4867-BFEC-6819E65BF20A}" type="presParOf" srcId="{9131FADD-8629-48B6-A582-EA1CBFA640F2}" destId="{185A0796-2D42-48E3-A769-F5337A315491}" srcOrd="4" destOrd="0" presId="urn:microsoft.com/office/officeart/2008/layout/LinedList"/>
    <dgm:cxn modelId="{B743F0C2-FE30-4B9F-920A-29B4002D2674}" type="presParOf" srcId="{9131FADD-8629-48B6-A582-EA1CBFA640F2}" destId="{4DD98CA6-3AE2-4825-B218-C4844BAD26BE}" srcOrd="5" destOrd="0" presId="urn:microsoft.com/office/officeart/2008/layout/LinedList"/>
    <dgm:cxn modelId="{DF8E8BDC-6563-4EFA-808D-226630B9E7EB}" type="presParOf" srcId="{4DD98CA6-3AE2-4825-B218-C4844BAD26BE}" destId="{D9987EF6-9D0A-46A9-9447-9A4F361E6699}" srcOrd="0" destOrd="0" presId="urn:microsoft.com/office/officeart/2008/layout/LinedList"/>
    <dgm:cxn modelId="{EDC19A44-A269-43DC-8648-0E9CF2D1E044}" type="presParOf" srcId="{4DD98CA6-3AE2-4825-B218-C4844BAD26BE}" destId="{F063243F-AE73-4234-8E44-406C3B59186A}" srcOrd="1" destOrd="0" presId="urn:microsoft.com/office/officeart/2008/layout/LinedList"/>
    <dgm:cxn modelId="{0A5977FC-2856-43FE-A164-CCF901A51F7A}" type="presParOf" srcId="{9131FADD-8629-48B6-A582-EA1CBFA640F2}" destId="{B725E47F-30A5-4C02-807C-D789B8EB0856}" srcOrd="6" destOrd="0" presId="urn:microsoft.com/office/officeart/2008/layout/LinedList"/>
    <dgm:cxn modelId="{391EB99A-3CED-4A45-9B01-2F4A8738B915}" type="presParOf" srcId="{9131FADD-8629-48B6-A582-EA1CBFA640F2}" destId="{E1787FDE-7857-4DB8-AAF2-52B6091965BA}" srcOrd="7" destOrd="0" presId="urn:microsoft.com/office/officeart/2008/layout/LinedList"/>
    <dgm:cxn modelId="{6810DECF-14C9-441B-8FD3-7521254E731A}" type="presParOf" srcId="{E1787FDE-7857-4DB8-AAF2-52B6091965BA}" destId="{3243FF9E-BF79-4705-89EC-4CBA800C9C12}" srcOrd="0" destOrd="0" presId="urn:microsoft.com/office/officeart/2008/layout/LinedList"/>
    <dgm:cxn modelId="{8967890C-F84E-409B-81EB-DB719C0269A5}" type="presParOf" srcId="{E1787FDE-7857-4DB8-AAF2-52B6091965BA}" destId="{3FC75BBC-7B70-446F-86AA-EAA084B78091}" srcOrd="1" destOrd="0" presId="urn:microsoft.com/office/officeart/2008/layout/LinedList"/>
    <dgm:cxn modelId="{99E29697-B429-401D-8972-8EBAA892449E}" type="presParOf" srcId="{9131FADD-8629-48B6-A582-EA1CBFA640F2}" destId="{6E05C502-2917-4C34-BCEF-DD445935C16F}" srcOrd="8" destOrd="0" presId="urn:microsoft.com/office/officeart/2008/layout/LinedList"/>
    <dgm:cxn modelId="{CB28C77B-2F1F-496C-ADC1-0EAD9C72A3F8}" type="presParOf" srcId="{9131FADD-8629-48B6-A582-EA1CBFA640F2}" destId="{40456208-49CD-4CD2-90FE-A481E9B66CFC}" srcOrd="9" destOrd="0" presId="urn:microsoft.com/office/officeart/2008/layout/LinedList"/>
    <dgm:cxn modelId="{EB5F6848-F9F9-45EE-881C-F8CD3DA431EA}" type="presParOf" srcId="{40456208-49CD-4CD2-90FE-A481E9B66CFC}" destId="{B689141C-6E9E-422D-9ADF-F5A9ACA098B4}" srcOrd="0" destOrd="0" presId="urn:microsoft.com/office/officeart/2008/layout/LinedList"/>
    <dgm:cxn modelId="{36A3D221-1D2C-4499-9A3B-90D7EBDFBE09}" type="presParOf" srcId="{40456208-49CD-4CD2-90FE-A481E9B66CFC}" destId="{0BBDEF60-C177-4C63-97AD-39EB2FB626D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10D83B-0E93-4C6A-AC5A-6B622C1EDFA0}"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BA85AD0F-1A29-4878-AFFB-27A10BD275AE}">
      <dgm:prSet/>
      <dgm:spPr/>
      <dgm:t>
        <a:bodyPr/>
        <a:lstStyle/>
        <a:p>
          <a:pPr>
            <a:lnSpc>
              <a:spcPct val="100000"/>
            </a:lnSpc>
          </a:pPr>
          <a:r>
            <a:rPr lang="en-US"/>
            <a:t>we have collected a comprehensive mortality dataset from the Centers for Disease Control and Prevention (CDC).</a:t>
          </a:r>
          <a:r>
            <a:rPr lang="en-US">
              <a:latin typeface="Century Gothic" panose="020B0502020202020204"/>
            </a:rPr>
            <a:t> </a:t>
          </a:r>
          <a:endParaRPr lang="en-US"/>
        </a:p>
      </dgm:t>
    </dgm:pt>
    <dgm:pt modelId="{1AFB2906-CC48-4225-AAE0-86B85ABD863C}" type="parTrans" cxnId="{B70E4084-38C7-4A5C-9D92-1CAB1B5C493C}">
      <dgm:prSet/>
      <dgm:spPr/>
      <dgm:t>
        <a:bodyPr/>
        <a:lstStyle/>
        <a:p>
          <a:endParaRPr lang="en-US"/>
        </a:p>
      </dgm:t>
    </dgm:pt>
    <dgm:pt modelId="{3A7A91B8-9EB8-42B3-8339-110CE322E533}" type="sibTrans" cxnId="{B70E4084-38C7-4A5C-9D92-1CAB1B5C493C}">
      <dgm:prSet/>
      <dgm:spPr/>
      <dgm:t>
        <a:bodyPr/>
        <a:lstStyle/>
        <a:p>
          <a:endParaRPr lang="en-US"/>
        </a:p>
      </dgm:t>
    </dgm:pt>
    <dgm:pt modelId="{EE1C5C7D-ECC0-4F65-BA51-15C0F5CDC7AB}">
      <dgm:prSet/>
      <dgm:spPr/>
      <dgm:t>
        <a:bodyPr/>
        <a:lstStyle/>
        <a:p>
          <a:pPr>
            <a:lnSpc>
              <a:spcPct val="100000"/>
            </a:lnSpc>
          </a:pPr>
          <a:r>
            <a:rPr lang="en-US">
              <a:latin typeface="Century Gothic" panose="020B0502020202020204"/>
            </a:rPr>
            <a:t>We collected</a:t>
          </a:r>
          <a:r>
            <a:rPr lang="en-US"/>
            <a:t> pollution</a:t>
          </a:r>
          <a:r>
            <a:rPr lang="en-US">
              <a:latin typeface="Century Gothic" panose="020B0502020202020204"/>
            </a:rPr>
            <a:t> </a:t>
          </a:r>
          <a:r>
            <a:rPr lang="en-US"/>
            <a:t>from the United States Environmental Protection Agency (EPA</a:t>
          </a:r>
          <a:r>
            <a:rPr lang="en-US">
              <a:latin typeface="Century Gothic" panose="020B0502020202020204"/>
            </a:rPr>
            <a:t>).</a:t>
          </a:r>
          <a:endParaRPr lang="en-US"/>
        </a:p>
      </dgm:t>
    </dgm:pt>
    <dgm:pt modelId="{272E9E03-FE7B-41D2-8207-905E1D47DCC2}" type="parTrans" cxnId="{189143DB-653C-485D-9B9A-AE22D8C7C94E}">
      <dgm:prSet/>
      <dgm:spPr/>
      <dgm:t>
        <a:bodyPr/>
        <a:lstStyle/>
        <a:p>
          <a:endParaRPr lang="en-US"/>
        </a:p>
      </dgm:t>
    </dgm:pt>
    <dgm:pt modelId="{3BD3C6C4-1B34-49FE-9D4C-C388A25A6310}" type="sibTrans" cxnId="{189143DB-653C-485D-9B9A-AE22D8C7C94E}">
      <dgm:prSet/>
      <dgm:spPr/>
      <dgm:t>
        <a:bodyPr/>
        <a:lstStyle/>
        <a:p>
          <a:endParaRPr lang="en-US"/>
        </a:p>
      </dgm:t>
    </dgm:pt>
    <dgm:pt modelId="{A44D2664-975C-4321-AA30-848BFC1D95C3}" type="pres">
      <dgm:prSet presAssocID="{1210D83B-0E93-4C6A-AC5A-6B622C1EDFA0}" presName="root" presStyleCnt="0">
        <dgm:presLayoutVars>
          <dgm:dir/>
          <dgm:resizeHandles val="exact"/>
        </dgm:presLayoutVars>
      </dgm:prSet>
      <dgm:spPr/>
    </dgm:pt>
    <dgm:pt modelId="{F5CA005A-B896-434E-8086-01B358BDE900}" type="pres">
      <dgm:prSet presAssocID="{BA85AD0F-1A29-4878-AFFB-27A10BD275AE}" presName="compNode" presStyleCnt="0"/>
      <dgm:spPr/>
    </dgm:pt>
    <dgm:pt modelId="{88904A67-73E5-4C5A-89EB-B88952517CC8}" type="pres">
      <dgm:prSet presAssocID="{BA85AD0F-1A29-4878-AFFB-27A10BD275AE}" presName="bgRect" presStyleLbl="bgShp" presStyleIdx="0" presStyleCnt="2"/>
      <dgm:spPr/>
    </dgm:pt>
    <dgm:pt modelId="{46B4383B-695F-4FEA-9FAD-E51DCB0A9AE2}" type="pres">
      <dgm:prSet presAssocID="{BA85AD0F-1A29-4878-AFFB-27A10BD275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B5B53FC-D7F7-4272-94CB-995244F774F4}" type="pres">
      <dgm:prSet presAssocID="{BA85AD0F-1A29-4878-AFFB-27A10BD275AE}" presName="spaceRect" presStyleCnt="0"/>
      <dgm:spPr/>
    </dgm:pt>
    <dgm:pt modelId="{28D6ACAA-F390-4FBD-9561-01E0DDDD7C0D}" type="pres">
      <dgm:prSet presAssocID="{BA85AD0F-1A29-4878-AFFB-27A10BD275AE}" presName="parTx" presStyleLbl="revTx" presStyleIdx="0" presStyleCnt="2">
        <dgm:presLayoutVars>
          <dgm:chMax val="0"/>
          <dgm:chPref val="0"/>
        </dgm:presLayoutVars>
      </dgm:prSet>
      <dgm:spPr/>
    </dgm:pt>
    <dgm:pt modelId="{EE460627-2B3A-42DC-98A1-8791DE037A92}" type="pres">
      <dgm:prSet presAssocID="{3A7A91B8-9EB8-42B3-8339-110CE322E533}" presName="sibTrans" presStyleCnt="0"/>
      <dgm:spPr/>
    </dgm:pt>
    <dgm:pt modelId="{E42E4E93-10D1-401D-9ED1-270B9FA2953A}" type="pres">
      <dgm:prSet presAssocID="{EE1C5C7D-ECC0-4F65-BA51-15C0F5CDC7AB}" presName="compNode" presStyleCnt="0"/>
      <dgm:spPr/>
    </dgm:pt>
    <dgm:pt modelId="{16271324-CF0A-4FFB-BB6A-788CCB9248F6}" type="pres">
      <dgm:prSet presAssocID="{EE1C5C7D-ECC0-4F65-BA51-15C0F5CDC7AB}" presName="bgRect" presStyleLbl="bgShp" presStyleIdx="1" presStyleCnt="2"/>
      <dgm:spPr/>
    </dgm:pt>
    <dgm:pt modelId="{C23720C0-0159-4943-B61D-4E6199D1CD73}" type="pres">
      <dgm:prSet presAssocID="{EE1C5C7D-ECC0-4F65-BA51-15C0F5CDC7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0FF392E0-FD09-4056-B090-A63306F65AC2}" type="pres">
      <dgm:prSet presAssocID="{EE1C5C7D-ECC0-4F65-BA51-15C0F5CDC7AB}" presName="spaceRect" presStyleCnt="0"/>
      <dgm:spPr/>
    </dgm:pt>
    <dgm:pt modelId="{CF4CC25B-07A1-452E-9886-740E0BCB42DE}" type="pres">
      <dgm:prSet presAssocID="{EE1C5C7D-ECC0-4F65-BA51-15C0F5CDC7AB}" presName="parTx" presStyleLbl="revTx" presStyleIdx="1" presStyleCnt="2">
        <dgm:presLayoutVars>
          <dgm:chMax val="0"/>
          <dgm:chPref val="0"/>
        </dgm:presLayoutVars>
      </dgm:prSet>
      <dgm:spPr/>
    </dgm:pt>
  </dgm:ptLst>
  <dgm:cxnLst>
    <dgm:cxn modelId="{B3196711-FE85-469F-87C1-147781682AE1}" type="presOf" srcId="{EE1C5C7D-ECC0-4F65-BA51-15C0F5CDC7AB}" destId="{CF4CC25B-07A1-452E-9886-740E0BCB42DE}" srcOrd="0" destOrd="0" presId="urn:microsoft.com/office/officeart/2018/2/layout/IconVerticalSolidList"/>
    <dgm:cxn modelId="{1F57D324-182E-4151-BF9B-AB359E527029}" type="presOf" srcId="{1210D83B-0E93-4C6A-AC5A-6B622C1EDFA0}" destId="{A44D2664-975C-4321-AA30-848BFC1D95C3}" srcOrd="0" destOrd="0" presId="urn:microsoft.com/office/officeart/2018/2/layout/IconVerticalSolidList"/>
    <dgm:cxn modelId="{B70E4084-38C7-4A5C-9D92-1CAB1B5C493C}" srcId="{1210D83B-0E93-4C6A-AC5A-6B622C1EDFA0}" destId="{BA85AD0F-1A29-4878-AFFB-27A10BD275AE}" srcOrd="0" destOrd="0" parTransId="{1AFB2906-CC48-4225-AAE0-86B85ABD863C}" sibTransId="{3A7A91B8-9EB8-42B3-8339-110CE322E533}"/>
    <dgm:cxn modelId="{7C10E3C2-D1B9-45A7-903E-DB83B5EC797F}" type="presOf" srcId="{BA85AD0F-1A29-4878-AFFB-27A10BD275AE}" destId="{28D6ACAA-F390-4FBD-9561-01E0DDDD7C0D}" srcOrd="0" destOrd="0" presId="urn:microsoft.com/office/officeart/2018/2/layout/IconVerticalSolidList"/>
    <dgm:cxn modelId="{189143DB-653C-485D-9B9A-AE22D8C7C94E}" srcId="{1210D83B-0E93-4C6A-AC5A-6B622C1EDFA0}" destId="{EE1C5C7D-ECC0-4F65-BA51-15C0F5CDC7AB}" srcOrd="1" destOrd="0" parTransId="{272E9E03-FE7B-41D2-8207-905E1D47DCC2}" sibTransId="{3BD3C6C4-1B34-49FE-9D4C-C388A25A6310}"/>
    <dgm:cxn modelId="{925BCBF2-2798-4B51-9262-E7C9AEE6B993}" type="presParOf" srcId="{A44D2664-975C-4321-AA30-848BFC1D95C3}" destId="{F5CA005A-B896-434E-8086-01B358BDE900}" srcOrd="0" destOrd="0" presId="urn:microsoft.com/office/officeart/2018/2/layout/IconVerticalSolidList"/>
    <dgm:cxn modelId="{00DE1847-B9F7-40F9-8DE0-B0023BFA2FEB}" type="presParOf" srcId="{F5CA005A-B896-434E-8086-01B358BDE900}" destId="{88904A67-73E5-4C5A-89EB-B88952517CC8}" srcOrd="0" destOrd="0" presId="urn:microsoft.com/office/officeart/2018/2/layout/IconVerticalSolidList"/>
    <dgm:cxn modelId="{3BDD83B9-9778-43DF-A95C-14F2CD039AF2}" type="presParOf" srcId="{F5CA005A-B896-434E-8086-01B358BDE900}" destId="{46B4383B-695F-4FEA-9FAD-E51DCB0A9AE2}" srcOrd="1" destOrd="0" presId="urn:microsoft.com/office/officeart/2018/2/layout/IconVerticalSolidList"/>
    <dgm:cxn modelId="{2FDDB4AE-5883-495B-803C-245038C46927}" type="presParOf" srcId="{F5CA005A-B896-434E-8086-01B358BDE900}" destId="{EB5B53FC-D7F7-4272-94CB-995244F774F4}" srcOrd="2" destOrd="0" presId="urn:microsoft.com/office/officeart/2018/2/layout/IconVerticalSolidList"/>
    <dgm:cxn modelId="{6E056FB4-1E21-4115-AFAC-A7F39DB12144}" type="presParOf" srcId="{F5CA005A-B896-434E-8086-01B358BDE900}" destId="{28D6ACAA-F390-4FBD-9561-01E0DDDD7C0D}" srcOrd="3" destOrd="0" presId="urn:microsoft.com/office/officeart/2018/2/layout/IconVerticalSolidList"/>
    <dgm:cxn modelId="{244C0F9A-1C25-4C43-92CC-CC99F3423879}" type="presParOf" srcId="{A44D2664-975C-4321-AA30-848BFC1D95C3}" destId="{EE460627-2B3A-42DC-98A1-8791DE037A92}" srcOrd="1" destOrd="0" presId="urn:microsoft.com/office/officeart/2018/2/layout/IconVerticalSolidList"/>
    <dgm:cxn modelId="{1DF7FEC1-11DC-4C1B-BE89-D622516B657D}" type="presParOf" srcId="{A44D2664-975C-4321-AA30-848BFC1D95C3}" destId="{E42E4E93-10D1-401D-9ED1-270B9FA2953A}" srcOrd="2" destOrd="0" presId="urn:microsoft.com/office/officeart/2018/2/layout/IconVerticalSolidList"/>
    <dgm:cxn modelId="{FC8497BE-8918-4CF0-A494-7D748998A605}" type="presParOf" srcId="{E42E4E93-10D1-401D-9ED1-270B9FA2953A}" destId="{16271324-CF0A-4FFB-BB6A-788CCB9248F6}" srcOrd="0" destOrd="0" presId="urn:microsoft.com/office/officeart/2018/2/layout/IconVerticalSolidList"/>
    <dgm:cxn modelId="{63BB9A93-93B9-4FC0-B3B8-960779DFFC17}" type="presParOf" srcId="{E42E4E93-10D1-401D-9ED1-270B9FA2953A}" destId="{C23720C0-0159-4943-B61D-4E6199D1CD73}" srcOrd="1" destOrd="0" presId="urn:microsoft.com/office/officeart/2018/2/layout/IconVerticalSolidList"/>
    <dgm:cxn modelId="{C8FBF1DA-7871-415B-A9A1-E74EED844EA8}" type="presParOf" srcId="{E42E4E93-10D1-401D-9ED1-270B9FA2953A}" destId="{0FF392E0-FD09-4056-B090-A63306F65AC2}" srcOrd="2" destOrd="0" presId="urn:microsoft.com/office/officeart/2018/2/layout/IconVerticalSolidList"/>
    <dgm:cxn modelId="{27BA6300-FABC-436D-B786-EFB129A1EF9D}" type="presParOf" srcId="{E42E4E93-10D1-401D-9ED1-270B9FA2953A}" destId="{CF4CC25B-07A1-452E-9886-740E0BCB42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8FE2C2-E2FC-42FE-A03F-797510EC92E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B9C8B3A-3931-4636-82BC-3A9C0FAB9BDE}">
      <dgm:prSet/>
      <dgm:spPr/>
      <dgm:t>
        <a:bodyPr/>
        <a:lstStyle/>
        <a:p>
          <a:pPr>
            <a:lnSpc>
              <a:spcPct val="100000"/>
            </a:lnSpc>
          </a:pPr>
          <a:r>
            <a:rPr lang="en-US"/>
            <a:t>The mortality dataset provides data about deaths rate for various ICD chapters at year, state, urbanization, gender and age group level. </a:t>
          </a:r>
        </a:p>
      </dgm:t>
    </dgm:pt>
    <dgm:pt modelId="{A43ED7A5-7BEA-4BC4-8321-BA027A0E9CFD}" type="parTrans" cxnId="{B4A3CCAE-131A-44D5-8C2C-7D2C7B0A713A}">
      <dgm:prSet/>
      <dgm:spPr/>
      <dgm:t>
        <a:bodyPr/>
        <a:lstStyle/>
        <a:p>
          <a:endParaRPr lang="en-US"/>
        </a:p>
      </dgm:t>
    </dgm:pt>
    <dgm:pt modelId="{73BF39CB-628E-4E9B-8FAA-1D59E1654048}" type="sibTrans" cxnId="{B4A3CCAE-131A-44D5-8C2C-7D2C7B0A713A}">
      <dgm:prSet/>
      <dgm:spPr/>
      <dgm:t>
        <a:bodyPr/>
        <a:lstStyle/>
        <a:p>
          <a:pPr>
            <a:lnSpc>
              <a:spcPct val="100000"/>
            </a:lnSpc>
          </a:pPr>
          <a:endParaRPr lang="en-US"/>
        </a:p>
      </dgm:t>
    </dgm:pt>
    <dgm:pt modelId="{6242D6D3-E698-4F21-9320-9F094716F91D}">
      <dgm:prSet/>
      <dgm:spPr/>
      <dgm:t>
        <a:bodyPr/>
        <a:lstStyle/>
        <a:p>
          <a:pPr>
            <a:lnSpc>
              <a:spcPct val="100000"/>
            </a:lnSpc>
          </a:pPr>
          <a:r>
            <a:rPr lang="en-US"/>
            <a:t>Mortality dataset we collected has data for all the states of United States from year 1999 to 2016.</a:t>
          </a:r>
        </a:p>
      </dgm:t>
    </dgm:pt>
    <dgm:pt modelId="{52BB576B-5ECD-4472-A5B0-BA3BFB82AF60}" type="parTrans" cxnId="{32DAB47E-39D2-41E7-836B-56404CFCDAD0}">
      <dgm:prSet/>
      <dgm:spPr/>
      <dgm:t>
        <a:bodyPr/>
        <a:lstStyle/>
        <a:p>
          <a:endParaRPr lang="en-US"/>
        </a:p>
      </dgm:t>
    </dgm:pt>
    <dgm:pt modelId="{6ACDD0AE-6C73-41DE-BC5C-CCFBDF48B628}" type="sibTrans" cxnId="{32DAB47E-39D2-41E7-836B-56404CFCDAD0}">
      <dgm:prSet/>
      <dgm:spPr/>
      <dgm:t>
        <a:bodyPr/>
        <a:lstStyle/>
        <a:p>
          <a:pPr>
            <a:lnSpc>
              <a:spcPct val="100000"/>
            </a:lnSpc>
          </a:pPr>
          <a:endParaRPr lang="en-US"/>
        </a:p>
      </dgm:t>
    </dgm:pt>
    <dgm:pt modelId="{AE5C42E5-70FF-458A-BDCC-05BCD317663B}">
      <dgm:prSet/>
      <dgm:spPr/>
      <dgm:t>
        <a:bodyPr/>
        <a:lstStyle/>
        <a:p>
          <a:pPr>
            <a:lnSpc>
              <a:spcPct val="100000"/>
            </a:lnSpc>
          </a:pPr>
          <a:r>
            <a:rPr lang="en-US"/>
            <a:t>The pollution data we collected has emission values for various pollutants like CO, Black Carbon, PM10, SO2 and NOX for each state of the USA from 1990 to 2022.</a:t>
          </a:r>
        </a:p>
      </dgm:t>
    </dgm:pt>
    <dgm:pt modelId="{DF093724-0088-4F2F-BA31-05402CAFA3CA}" type="parTrans" cxnId="{3A79288D-B757-42EC-A795-3AFA8EA609F1}">
      <dgm:prSet/>
      <dgm:spPr/>
      <dgm:t>
        <a:bodyPr/>
        <a:lstStyle/>
        <a:p>
          <a:endParaRPr lang="en-US"/>
        </a:p>
      </dgm:t>
    </dgm:pt>
    <dgm:pt modelId="{D92F8B4A-0669-4A83-8B61-621818295A9B}" type="sibTrans" cxnId="{3A79288D-B757-42EC-A795-3AFA8EA609F1}">
      <dgm:prSet/>
      <dgm:spPr/>
      <dgm:t>
        <a:bodyPr/>
        <a:lstStyle/>
        <a:p>
          <a:pPr>
            <a:lnSpc>
              <a:spcPct val="100000"/>
            </a:lnSpc>
          </a:pPr>
          <a:endParaRPr lang="en-US"/>
        </a:p>
      </dgm:t>
    </dgm:pt>
    <dgm:pt modelId="{C04C5497-2DDC-4116-B685-C14BA4AAD509}">
      <dgm:prSet/>
      <dgm:spPr/>
      <dgm:t>
        <a:bodyPr/>
        <a:lstStyle/>
        <a:p>
          <a:pPr>
            <a:lnSpc>
              <a:spcPct val="100000"/>
            </a:lnSpc>
          </a:pPr>
          <a:r>
            <a:rPr lang="en-US"/>
            <a:t>To explore the potential impact of pollution on mortality, we integrated pollution data with mortality data.</a:t>
          </a:r>
        </a:p>
      </dgm:t>
    </dgm:pt>
    <dgm:pt modelId="{341BA041-681F-4265-A25B-6A755F40171B}" type="parTrans" cxnId="{28CB6DCD-C75B-4361-B63B-C178781283EC}">
      <dgm:prSet/>
      <dgm:spPr/>
      <dgm:t>
        <a:bodyPr/>
        <a:lstStyle/>
        <a:p>
          <a:endParaRPr lang="en-US"/>
        </a:p>
      </dgm:t>
    </dgm:pt>
    <dgm:pt modelId="{B31D1BE6-B480-4561-864E-88ACDFE6BC6D}" type="sibTrans" cxnId="{28CB6DCD-C75B-4361-B63B-C178781283EC}">
      <dgm:prSet/>
      <dgm:spPr/>
      <dgm:t>
        <a:bodyPr/>
        <a:lstStyle/>
        <a:p>
          <a:endParaRPr lang="en-US"/>
        </a:p>
      </dgm:t>
    </dgm:pt>
    <dgm:pt modelId="{E244D0B9-C179-4A9A-8D13-416E55F92AB9}" type="pres">
      <dgm:prSet presAssocID="{058FE2C2-E2FC-42FE-A03F-797510EC92EB}" presName="root" presStyleCnt="0">
        <dgm:presLayoutVars>
          <dgm:dir/>
          <dgm:resizeHandles val="exact"/>
        </dgm:presLayoutVars>
      </dgm:prSet>
      <dgm:spPr/>
    </dgm:pt>
    <dgm:pt modelId="{79B1F6DD-B693-4DB6-ADA3-7A3806FBFD4D}" type="pres">
      <dgm:prSet presAssocID="{058FE2C2-E2FC-42FE-A03F-797510EC92EB}" presName="container" presStyleCnt="0">
        <dgm:presLayoutVars>
          <dgm:dir/>
          <dgm:resizeHandles val="exact"/>
        </dgm:presLayoutVars>
      </dgm:prSet>
      <dgm:spPr/>
    </dgm:pt>
    <dgm:pt modelId="{EDA94D69-B384-4624-A1BA-DE3A46E62AC4}" type="pres">
      <dgm:prSet presAssocID="{CB9C8B3A-3931-4636-82BC-3A9C0FAB9BDE}" presName="compNode" presStyleCnt="0"/>
      <dgm:spPr/>
    </dgm:pt>
    <dgm:pt modelId="{39F80565-917E-4A14-9F8B-E8BC9EED5BA3}" type="pres">
      <dgm:prSet presAssocID="{CB9C8B3A-3931-4636-82BC-3A9C0FAB9BDE}" presName="iconBgRect" presStyleLbl="bgShp" presStyleIdx="0" presStyleCnt="4"/>
      <dgm:spPr/>
    </dgm:pt>
    <dgm:pt modelId="{A019EECB-861C-49D4-97CF-0CFC689E95DA}" type="pres">
      <dgm:prSet presAssocID="{CB9C8B3A-3931-4636-82BC-3A9C0FAB9B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EBB1407-32E5-4554-AE11-C1C022E6E01B}" type="pres">
      <dgm:prSet presAssocID="{CB9C8B3A-3931-4636-82BC-3A9C0FAB9BDE}" presName="spaceRect" presStyleCnt="0"/>
      <dgm:spPr/>
    </dgm:pt>
    <dgm:pt modelId="{7658FAE9-DBC3-4F49-AC26-524BBC128441}" type="pres">
      <dgm:prSet presAssocID="{CB9C8B3A-3931-4636-82BC-3A9C0FAB9BDE}" presName="textRect" presStyleLbl="revTx" presStyleIdx="0" presStyleCnt="4">
        <dgm:presLayoutVars>
          <dgm:chMax val="1"/>
          <dgm:chPref val="1"/>
        </dgm:presLayoutVars>
      </dgm:prSet>
      <dgm:spPr/>
    </dgm:pt>
    <dgm:pt modelId="{3D59A58F-120D-40AE-8EF2-800CF27F9185}" type="pres">
      <dgm:prSet presAssocID="{73BF39CB-628E-4E9B-8FAA-1D59E1654048}" presName="sibTrans" presStyleLbl="sibTrans2D1" presStyleIdx="0" presStyleCnt="0"/>
      <dgm:spPr/>
    </dgm:pt>
    <dgm:pt modelId="{AFABEE8A-6756-4CF9-87C4-DC2F8C9CEFE3}" type="pres">
      <dgm:prSet presAssocID="{6242D6D3-E698-4F21-9320-9F094716F91D}" presName="compNode" presStyleCnt="0"/>
      <dgm:spPr/>
    </dgm:pt>
    <dgm:pt modelId="{00102B6F-552B-41E0-AE77-A4B6BDEDCC46}" type="pres">
      <dgm:prSet presAssocID="{6242D6D3-E698-4F21-9320-9F094716F91D}" presName="iconBgRect" presStyleLbl="bgShp" presStyleIdx="1" presStyleCnt="4"/>
      <dgm:spPr/>
    </dgm:pt>
    <dgm:pt modelId="{0B8C2EA6-9F0C-436C-8818-1E9837F0C953}" type="pres">
      <dgm:prSet presAssocID="{6242D6D3-E698-4F21-9320-9F094716F9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954412D-BF43-48F3-98A5-61BA33534317}" type="pres">
      <dgm:prSet presAssocID="{6242D6D3-E698-4F21-9320-9F094716F91D}" presName="spaceRect" presStyleCnt="0"/>
      <dgm:spPr/>
    </dgm:pt>
    <dgm:pt modelId="{24FB27D8-7A2D-47FE-B5EE-A8F4532900AA}" type="pres">
      <dgm:prSet presAssocID="{6242D6D3-E698-4F21-9320-9F094716F91D}" presName="textRect" presStyleLbl="revTx" presStyleIdx="1" presStyleCnt="4">
        <dgm:presLayoutVars>
          <dgm:chMax val="1"/>
          <dgm:chPref val="1"/>
        </dgm:presLayoutVars>
      </dgm:prSet>
      <dgm:spPr/>
    </dgm:pt>
    <dgm:pt modelId="{0F5EAF4D-773B-4747-AE6B-B63B21513A00}" type="pres">
      <dgm:prSet presAssocID="{6ACDD0AE-6C73-41DE-BC5C-CCFBDF48B628}" presName="sibTrans" presStyleLbl="sibTrans2D1" presStyleIdx="0" presStyleCnt="0"/>
      <dgm:spPr/>
    </dgm:pt>
    <dgm:pt modelId="{C94B566C-3D08-47D9-BF00-7E3933F388F0}" type="pres">
      <dgm:prSet presAssocID="{AE5C42E5-70FF-458A-BDCC-05BCD317663B}" presName="compNode" presStyleCnt="0"/>
      <dgm:spPr/>
    </dgm:pt>
    <dgm:pt modelId="{5EAAEFEF-87D9-4F03-8C30-113B990800DA}" type="pres">
      <dgm:prSet presAssocID="{AE5C42E5-70FF-458A-BDCC-05BCD317663B}" presName="iconBgRect" presStyleLbl="bgShp" presStyleIdx="2" presStyleCnt="4"/>
      <dgm:spPr/>
    </dgm:pt>
    <dgm:pt modelId="{2A348F5C-C103-48F0-9435-3641F8482BB5}" type="pres">
      <dgm:prSet presAssocID="{AE5C42E5-70FF-458A-BDCC-05BCD31766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D2E1F578-FC14-47A0-A089-FCA56402E21E}" type="pres">
      <dgm:prSet presAssocID="{AE5C42E5-70FF-458A-BDCC-05BCD317663B}" presName="spaceRect" presStyleCnt="0"/>
      <dgm:spPr/>
    </dgm:pt>
    <dgm:pt modelId="{B9569A01-6815-440C-B4AE-A0B71BF7094B}" type="pres">
      <dgm:prSet presAssocID="{AE5C42E5-70FF-458A-BDCC-05BCD317663B}" presName="textRect" presStyleLbl="revTx" presStyleIdx="2" presStyleCnt="4">
        <dgm:presLayoutVars>
          <dgm:chMax val="1"/>
          <dgm:chPref val="1"/>
        </dgm:presLayoutVars>
      </dgm:prSet>
      <dgm:spPr/>
    </dgm:pt>
    <dgm:pt modelId="{EFE0AF78-76AE-4ED6-BDF5-A2360FFF905F}" type="pres">
      <dgm:prSet presAssocID="{D92F8B4A-0669-4A83-8B61-621818295A9B}" presName="sibTrans" presStyleLbl="sibTrans2D1" presStyleIdx="0" presStyleCnt="0"/>
      <dgm:spPr/>
    </dgm:pt>
    <dgm:pt modelId="{48E0F392-9BDB-4274-8EBD-C5AC2B478BD6}" type="pres">
      <dgm:prSet presAssocID="{C04C5497-2DDC-4116-B685-C14BA4AAD509}" presName="compNode" presStyleCnt="0"/>
      <dgm:spPr/>
    </dgm:pt>
    <dgm:pt modelId="{61DC69A7-963E-45DC-915A-29D995B430A1}" type="pres">
      <dgm:prSet presAssocID="{C04C5497-2DDC-4116-B685-C14BA4AAD509}" presName="iconBgRect" presStyleLbl="bgShp" presStyleIdx="3" presStyleCnt="4"/>
      <dgm:spPr/>
    </dgm:pt>
    <dgm:pt modelId="{A03E266A-3BBD-47B3-91A5-66F307FB7543}" type="pres">
      <dgm:prSet presAssocID="{C04C5497-2DDC-4116-B685-C14BA4AAD50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stainability"/>
        </a:ext>
      </dgm:extLst>
    </dgm:pt>
    <dgm:pt modelId="{E176DF04-4B32-4E94-AF3B-7D9FB0614174}" type="pres">
      <dgm:prSet presAssocID="{C04C5497-2DDC-4116-B685-C14BA4AAD509}" presName="spaceRect" presStyleCnt="0"/>
      <dgm:spPr/>
    </dgm:pt>
    <dgm:pt modelId="{D53C9DBC-F895-425E-A1A6-5D89BB00D019}" type="pres">
      <dgm:prSet presAssocID="{C04C5497-2DDC-4116-B685-C14BA4AAD509}" presName="textRect" presStyleLbl="revTx" presStyleIdx="3" presStyleCnt="4">
        <dgm:presLayoutVars>
          <dgm:chMax val="1"/>
          <dgm:chPref val="1"/>
        </dgm:presLayoutVars>
      </dgm:prSet>
      <dgm:spPr/>
    </dgm:pt>
  </dgm:ptLst>
  <dgm:cxnLst>
    <dgm:cxn modelId="{9F06B606-FCD5-4C19-9FF8-2C8BA2534917}" type="presOf" srcId="{AE5C42E5-70FF-458A-BDCC-05BCD317663B}" destId="{B9569A01-6815-440C-B4AE-A0B71BF7094B}" srcOrd="0" destOrd="0" presId="urn:microsoft.com/office/officeart/2018/2/layout/IconCircleList"/>
    <dgm:cxn modelId="{29C84B1B-D44B-402D-9485-050EC19F5669}" type="presOf" srcId="{C04C5497-2DDC-4116-B685-C14BA4AAD509}" destId="{D53C9DBC-F895-425E-A1A6-5D89BB00D019}" srcOrd="0" destOrd="0" presId="urn:microsoft.com/office/officeart/2018/2/layout/IconCircleList"/>
    <dgm:cxn modelId="{16AF4835-6B6B-444A-A699-10694A1B29EF}" type="presOf" srcId="{CB9C8B3A-3931-4636-82BC-3A9C0FAB9BDE}" destId="{7658FAE9-DBC3-4F49-AC26-524BBC128441}" srcOrd="0" destOrd="0" presId="urn:microsoft.com/office/officeart/2018/2/layout/IconCircleList"/>
    <dgm:cxn modelId="{E2B61965-0425-458F-A568-906D13739CF1}" type="presOf" srcId="{058FE2C2-E2FC-42FE-A03F-797510EC92EB}" destId="{E244D0B9-C179-4A9A-8D13-416E55F92AB9}" srcOrd="0" destOrd="0" presId="urn:microsoft.com/office/officeart/2018/2/layout/IconCircleList"/>
    <dgm:cxn modelId="{EA519658-CB6E-4219-AA7B-3EC6054E8CCC}" type="presOf" srcId="{6242D6D3-E698-4F21-9320-9F094716F91D}" destId="{24FB27D8-7A2D-47FE-B5EE-A8F4532900AA}" srcOrd="0" destOrd="0" presId="urn:microsoft.com/office/officeart/2018/2/layout/IconCircleList"/>
    <dgm:cxn modelId="{32DAB47E-39D2-41E7-836B-56404CFCDAD0}" srcId="{058FE2C2-E2FC-42FE-A03F-797510EC92EB}" destId="{6242D6D3-E698-4F21-9320-9F094716F91D}" srcOrd="1" destOrd="0" parTransId="{52BB576B-5ECD-4472-A5B0-BA3BFB82AF60}" sibTransId="{6ACDD0AE-6C73-41DE-BC5C-CCFBDF48B628}"/>
    <dgm:cxn modelId="{26185F84-A71A-4C9D-8261-7536ABB9B951}" type="presOf" srcId="{73BF39CB-628E-4E9B-8FAA-1D59E1654048}" destId="{3D59A58F-120D-40AE-8EF2-800CF27F9185}" srcOrd="0" destOrd="0" presId="urn:microsoft.com/office/officeart/2018/2/layout/IconCircleList"/>
    <dgm:cxn modelId="{3A79288D-B757-42EC-A795-3AFA8EA609F1}" srcId="{058FE2C2-E2FC-42FE-A03F-797510EC92EB}" destId="{AE5C42E5-70FF-458A-BDCC-05BCD317663B}" srcOrd="2" destOrd="0" parTransId="{DF093724-0088-4F2F-BA31-05402CAFA3CA}" sibTransId="{D92F8B4A-0669-4A83-8B61-621818295A9B}"/>
    <dgm:cxn modelId="{B4A3CCAE-131A-44D5-8C2C-7D2C7B0A713A}" srcId="{058FE2C2-E2FC-42FE-A03F-797510EC92EB}" destId="{CB9C8B3A-3931-4636-82BC-3A9C0FAB9BDE}" srcOrd="0" destOrd="0" parTransId="{A43ED7A5-7BEA-4BC4-8321-BA027A0E9CFD}" sibTransId="{73BF39CB-628E-4E9B-8FAA-1D59E1654048}"/>
    <dgm:cxn modelId="{28CB6DCD-C75B-4361-B63B-C178781283EC}" srcId="{058FE2C2-E2FC-42FE-A03F-797510EC92EB}" destId="{C04C5497-2DDC-4116-B685-C14BA4AAD509}" srcOrd="3" destOrd="0" parTransId="{341BA041-681F-4265-A25B-6A755F40171B}" sibTransId="{B31D1BE6-B480-4561-864E-88ACDFE6BC6D}"/>
    <dgm:cxn modelId="{19F3CDEE-0163-44F3-B026-3DA11D94B53B}" type="presOf" srcId="{D92F8B4A-0669-4A83-8B61-621818295A9B}" destId="{EFE0AF78-76AE-4ED6-BDF5-A2360FFF905F}" srcOrd="0" destOrd="0" presId="urn:microsoft.com/office/officeart/2018/2/layout/IconCircleList"/>
    <dgm:cxn modelId="{3D69D0F9-3E8C-4AA5-AE12-2D2E6FFC431C}" type="presOf" srcId="{6ACDD0AE-6C73-41DE-BC5C-CCFBDF48B628}" destId="{0F5EAF4D-773B-4747-AE6B-B63B21513A00}" srcOrd="0" destOrd="0" presId="urn:microsoft.com/office/officeart/2018/2/layout/IconCircleList"/>
    <dgm:cxn modelId="{1880AAC8-5806-4F27-94EC-4364BF9EB8C7}" type="presParOf" srcId="{E244D0B9-C179-4A9A-8D13-416E55F92AB9}" destId="{79B1F6DD-B693-4DB6-ADA3-7A3806FBFD4D}" srcOrd="0" destOrd="0" presId="urn:microsoft.com/office/officeart/2018/2/layout/IconCircleList"/>
    <dgm:cxn modelId="{F13BC266-767B-43D7-8C92-862732656BA5}" type="presParOf" srcId="{79B1F6DD-B693-4DB6-ADA3-7A3806FBFD4D}" destId="{EDA94D69-B384-4624-A1BA-DE3A46E62AC4}" srcOrd="0" destOrd="0" presId="urn:microsoft.com/office/officeart/2018/2/layout/IconCircleList"/>
    <dgm:cxn modelId="{6E71911C-2B7F-4CBD-8670-187E23097839}" type="presParOf" srcId="{EDA94D69-B384-4624-A1BA-DE3A46E62AC4}" destId="{39F80565-917E-4A14-9F8B-E8BC9EED5BA3}" srcOrd="0" destOrd="0" presId="urn:microsoft.com/office/officeart/2018/2/layout/IconCircleList"/>
    <dgm:cxn modelId="{70E96FCF-ADDB-44A2-BAC1-4046A85E6B8E}" type="presParOf" srcId="{EDA94D69-B384-4624-A1BA-DE3A46E62AC4}" destId="{A019EECB-861C-49D4-97CF-0CFC689E95DA}" srcOrd="1" destOrd="0" presId="urn:microsoft.com/office/officeart/2018/2/layout/IconCircleList"/>
    <dgm:cxn modelId="{8D0FBA53-910F-4022-8E97-F369E34E6051}" type="presParOf" srcId="{EDA94D69-B384-4624-A1BA-DE3A46E62AC4}" destId="{FEBB1407-32E5-4554-AE11-C1C022E6E01B}" srcOrd="2" destOrd="0" presId="urn:microsoft.com/office/officeart/2018/2/layout/IconCircleList"/>
    <dgm:cxn modelId="{93885522-C5B4-450B-A11C-4EBC5463AB18}" type="presParOf" srcId="{EDA94D69-B384-4624-A1BA-DE3A46E62AC4}" destId="{7658FAE9-DBC3-4F49-AC26-524BBC128441}" srcOrd="3" destOrd="0" presId="urn:microsoft.com/office/officeart/2018/2/layout/IconCircleList"/>
    <dgm:cxn modelId="{217B4788-3830-4C65-BBA4-F7810517599B}" type="presParOf" srcId="{79B1F6DD-B693-4DB6-ADA3-7A3806FBFD4D}" destId="{3D59A58F-120D-40AE-8EF2-800CF27F9185}" srcOrd="1" destOrd="0" presId="urn:microsoft.com/office/officeart/2018/2/layout/IconCircleList"/>
    <dgm:cxn modelId="{AF8DC0BA-7A6A-45D8-957E-3E754372019A}" type="presParOf" srcId="{79B1F6DD-B693-4DB6-ADA3-7A3806FBFD4D}" destId="{AFABEE8A-6756-4CF9-87C4-DC2F8C9CEFE3}" srcOrd="2" destOrd="0" presId="urn:microsoft.com/office/officeart/2018/2/layout/IconCircleList"/>
    <dgm:cxn modelId="{3D2DD16A-D4E5-4B30-9CF1-B75FDBF0E986}" type="presParOf" srcId="{AFABEE8A-6756-4CF9-87C4-DC2F8C9CEFE3}" destId="{00102B6F-552B-41E0-AE77-A4B6BDEDCC46}" srcOrd="0" destOrd="0" presId="urn:microsoft.com/office/officeart/2018/2/layout/IconCircleList"/>
    <dgm:cxn modelId="{B030FEAD-8D29-4B5C-9829-7B25ECEACC6B}" type="presParOf" srcId="{AFABEE8A-6756-4CF9-87C4-DC2F8C9CEFE3}" destId="{0B8C2EA6-9F0C-436C-8818-1E9837F0C953}" srcOrd="1" destOrd="0" presId="urn:microsoft.com/office/officeart/2018/2/layout/IconCircleList"/>
    <dgm:cxn modelId="{1A4E229A-B466-4592-BEE0-7A4D5EC3B6B5}" type="presParOf" srcId="{AFABEE8A-6756-4CF9-87C4-DC2F8C9CEFE3}" destId="{C954412D-BF43-48F3-98A5-61BA33534317}" srcOrd="2" destOrd="0" presId="urn:microsoft.com/office/officeart/2018/2/layout/IconCircleList"/>
    <dgm:cxn modelId="{1F405363-ED31-4EB4-8676-158DDC60E9D0}" type="presParOf" srcId="{AFABEE8A-6756-4CF9-87C4-DC2F8C9CEFE3}" destId="{24FB27D8-7A2D-47FE-B5EE-A8F4532900AA}" srcOrd="3" destOrd="0" presId="urn:microsoft.com/office/officeart/2018/2/layout/IconCircleList"/>
    <dgm:cxn modelId="{FCCD15C8-1745-4393-AA4C-532DE16A07EC}" type="presParOf" srcId="{79B1F6DD-B693-4DB6-ADA3-7A3806FBFD4D}" destId="{0F5EAF4D-773B-4747-AE6B-B63B21513A00}" srcOrd="3" destOrd="0" presId="urn:microsoft.com/office/officeart/2018/2/layout/IconCircleList"/>
    <dgm:cxn modelId="{D80976B6-DCF2-4A40-B2A0-4C6649AAC453}" type="presParOf" srcId="{79B1F6DD-B693-4DB6-ADA3-7A3806FBFD4D}" destId="{C94B566C-3D08-47D9-BF00-7E3933F388F0}" srcOrd="4" destOrd="0" presId="urn:microsoft.com/office/officeart/2018/2/layout/IconCircleList"/>
    <dgm:cxn modelId="{D7EBB982-C03F-44BE-90F5-2DCE4DCA48A6}" type="presParOf" srcId="{C94B566C-3D08-47D9-BF00-7E3933F388F0}" destId="{5EAAEFEF-87D9-4F03-8C30-113B990800DA}" srcOrd="0" destOrd="0" presId="urn:microsoft.com/office/officeart/2018/2/layout/IconCircleList"/>
    <dgm:cxn modelId="{5408155A-99DE-4BA8-B21A-0ECED57EF80D}" type="presParOf" srcId="{C94B566C-3D08-47D9-BF00-7E3933F388F0}" destId="{2A348F5C-C103-48F0-9435-3641F8482BB5}" srcOrd="1" destOrd="0" presId="urn:microsoft.com/office/officeart/2018/2/layout/IconCircleList"/>
    <dgm:cxn modelId="{B68382DE-A569-48C7-BB17-819FA12B41C8}" type="presParOf" srcId="{C94B566C-3D08-47D9-BF00-7E3933F388F0}" destId="{D2E1F578-FC14-47A0-A089-FCA56402E21E}" srcOrd="2" destOrd="0" presId="urn:microsoft.com/office/officeart/2018/2/layout/IconCircleList"/>
    <dgm:cxn modelId="{8511D9AD-D40B-4967-BB3B-86F28D92C0D4}" type="presParOf" srcId="{C94B566C-3D08-47D9-BF00-7E3933F388F0}" destId="{B9569A01-6815-440C-B4AE-A0B71BF7094B}" srcOrd="3" destOrd="0" presId="urn:microsoft.com/office/officeart/2018/2/layout/IconCircleList"/>
    <dgm:cxn modelId="{FB1C6F8A-2F3F-4BD6-83C0-3D6635F15D9D}" type="presParOf" srcId="{79B1F6DD-B693-4DB6-ADA3-7A3806FBFD4D}" destId="{EFE0AF78-76AE-4ED6-BDF5-A2360FFF905F}" srcOrd="5" destOrd="0" presId="urn:microsoft.com/office/officeart/2018/2/layout/IconCircleList"/>
    <dgm:cxn modelId="{35ECDA00-2DEE-41EE-A43C-D6A0567C7D89}" type="presParOf" srcId="{79B1F6DD-B693-4DB6-ADA3-7A3806FBFD4D}" destId="{48E0F392-9BDB-4274-8EBD-C5AC2B478BD6}" srcOrd="6" destOrd="0" presId="urn:microsoft.com/office/officeart/2018/2/layout/IconCircleList"/>
    <dgm:cxn modelId="{04E4FC95-65CA-4821-B42B-EC42E65CB765}" type="presParOf" srcId="{48E0F392-9BDB-4274-8EBD-C5AC2B478BD6}" destId="{61DC69A7-963E-45DC-915A-29D995B430A1}" srcOrd="0" destOrd="0" presId="urn:microsoft.com/office/officeart/2018/2/layout/IconCircleList"/>
    <dgm:cxn modelId="{563B89E7-B249-423B-B7A1-39D0B98DC1FC}" type="presParOf" srcId="{48E0F392-9BDB-4274-8EBD-C5AC2B478BD6}" destId="{A03E266A-3BBD-47B3-91A5-66F307FB7543}" srcOrd="1" destOrd="0" presId="urn:microsoft.com/office/officeart/2018/2/layout/IconCircleList"/>
    <dgm:cxn modelId="{795DE00E-26C1-4FD2-83FF-6E976C8440A5}" type="presParOf" srcId="{48E0F392-9BDB-4274-8EBD-C5AC2B478BD6}" destId="{E176DF04-4B32-4E94-AF3B-7D9FB0614174}" srcOrd="2" destOrd="0" presId="urn:microsoft.com/office/officeart/2018/2/layout/IconCircleList"/>
    <dgm:cxn modelId="{8575F1D8-91EA-40D6-A3E4-9BFCF0C8E427}" type="presParOf" srcId="{48E0F392-9BDB-4274-8EBD-C5AC2B478BD6}" destId="{D53C9DBC-F895-425E-A1A6-5D89BB00D01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5C999-2951-4D09-8283-7DF817135845}">
      <dsp:nvSpPr>
        <dsp:cNvPr id="0" name=""/>
        <dsp:cNvSpPr/>
      </dsp:nvSpPr>
      <dsp:spPr>
        <a:xfrm>
          <a:off x="0" y="642"/>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48D7C438-C911-40CB-9E77-7DE4ADF94640}">
      <dsp:nvSpPr>
        <dsp:cNvPr id="0" name=""/>
        <dsp:cNvSpPr/>
      </dsp:nvSpPr>
      <dsp:spPr>
        <a:xfrm>
          <a:off x="0" y="642"/>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Mortality data analysis</a:t>
          </a:r>
          <a:r>
            <a:rPr lang="en-US" sz="2000" kern="1200">
              <a:latin typeface="Century Gothic" panose="020B0502020202020204"/>
            </a:rPr>
            <a:t>: To understand</a:t>
          </a:r>
          <a:r>
            <a:rPr lang="en-US" sz="2000" kern="1200"/>
            <a:t> the trends, patterns, and underlying factors associated with various diseases.</a:t>
          </a:r>
        </a:p>
      </dsp:txBody>
      <dsp:txXfrm>
        <a:off x="0" y="642"/>
        <a:ext cx="6832212" cy="1052698"/>
      </dsp:txXfrm>
    </dsp:sp>
    <dsp:sp modelId="{5E8C1647-E939-45D6-855B-BFB92E95EB3F}">
      <dsp:nvSpPr>
        <dsp:cNvPr id="0" name=""/>
        <dsp:cNvSpPr/>
      </dsp:nvSpPr>
      <dsp:spPr>
        <a:xfrm>
          <a:off x="0" y="1053341"/>
          <a:ext cx="6832212" cy="0"/>
        </a:xfrm>
        <a:prstGeom prst="line">
          <a:avLst/>
        </a:prstGeom>
        <a:gradFill rotWithShape="0">
          <a:gsLst>
            <a:gs pos="0">
              <a:schemeClr val="accent2">
                <a:hueOff val="222396"/>
                <a:satOff val="-4971"/>
                <a:lumOff val="-4706"/>
                <a:alphaOff val="0"/>
                <a:tint val="96000"/>
                <a:lumMod val="104000"/>
              </a:schemeClr>
            </a:gs>
            <a:gs pos="100000">
              <a:schemeClr val="accent2">
                <a:hueOff val="222396"/>
                <a:satOff val="-4971"/>
                <a:lumOff val="-4706"/>
                <a:alphaOff val="0"/>
                <a:shade val="98000"/>
                <a:lumMod val="94000"/>
              </a:schemeClr>
            </a:gs>
          </a:gsLst>
          <a:lin ang="5400000" scaled="0"/>
        </a:gradFill>
        <a:ln w="9525" cap="rnd" cmpd="sng" algn="ctr">
          <a:solidFill>
            <a:schemeClr val="accent2">
              <a:hueOff val="222396"/>
              <a:satOff val="-4971"/>
              <a:lumOff val="-470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4AB0121-755A-4A05-8574-5AC4DA7911FD}">
      <dsp:nvSpPr>
        <dsp:cNvPr id="0" name=""/>
        <dsp:cNvSpPr/>
      </dsp:nvSpPr>
      <dsp:spPr>
        <a:xfrm>
          <a:off x="0" y="1053341"/>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Century Gothic" panose="020B0502020202020204"/>
            </a:rPr>
            <a:t>Gain</a:t>
          </a:r>
          <a:r>
            <a:rPr lang="en-US" sz="2000" kern="1200"/>
            <a:t> valuable insights into public health issues and identify potential interventions.</a:t>
          </a:r>
        </a:p>
      </dsp:txBody>
      <dsp:txXfrm>
        <a:off x="0" y="1053341"/>
        <a:ext cx="6832212" cy="1052698"/>
      </dsp:txXfrm>
    </dsp:sp>
    <dsp:sp modelId="{185A0796-2D42-48E3-A769-F5337A315491}">
      <dsp:nvSpPr>
        <dsp:cNvPr id="0" name=""/>
        <dsp:cNvSpPr/>
      </dsp:nvSpPr>
      <dsp:spPr>
        <a:xfrm>
          <a:off x="0" y="2106040"/>
          <a:ext cx="6832212" cy="0"/>
        </a:xfrm>
        <a:prstGeom prst="line">
          <a:avLst/>
        </a:prstGeom>
        <a:gradFill rotWithShape="0">
          <a:gsLst>
            <a:gs pos="0">
              <a:schemeClr val="accent2">
                <a:hueOff val="444793"/>
                <a:satOff val="-9942"/>
                <a:lumOff val="-9412"/>
                <a:alphaOff val="0"/>
                <a:tint val="96000"/>
                <a:lumMod val="104000"/>
              </a:schemeClr>
            </a:gs>
            <a:gs pos="100000">
              <a:schemeClr val="accent2">
                <a:hueOff val="444793"/>
                <a:satOff val="-9942"/>
                <a:lumOff val="-9412"/>
                <a:alphaOff val="0"/>
                <a:shade val="98000"/>
                <a:lumMod val="94000"/>
              </a:schemeClr>
            </a:gs>
          </a:gsLst>
          <a:lin ang="5400000" scaled="0"/>
        </a:gradFill>
        <a:ln w="9525" cap="rnd" cmpd="sng" algn="ctr">
          <a:solidFill>
            <a:schemeClr val="accent2">
              <a:hueOff val="444793"/>
              <a:satOff val="-9942"/>
              <a:lumOff val="-9412"/>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D9987EF6-9D0A-46A9-9447-9A4F361E6699}">
      <dsp:nvSpPr>
        <dsp:cNvPr id="0" name=""/>
        <dsp:cNvSpPr/>
      </dsp:nvSpPr>
      <dsp:spPr>
        <a:xfrm>
          <a:off x="0" y="2106040"/>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a:latin typeface="Century Gothic"/>
              <a:cs typeface="Calibri"/>
            </a:rPr>
            <a:t> How: Investigate the health risks associated with CO and PM10 pollutants</a:t>
          </a:r>
        </a:p>
      </dsp:txBody>
      <dsp:txXfrm>
        <a:off x="0" y="2106040"/>
        <a:ext cx="6832212" cy="1052698"/>
      </dsp:txXfrm>
    </dsp:sp>
    <dsp:sp modelId="{B725E47F-30A5-4C02-807C-D789B8EB0856}">
      <dsp:nvSpPr>
        <dsp:cNvPr id="0" name=""/>
        <dsp:cNvSpPr/>
      </dsp:nvSpPr>
      <dsp:spPr>
        <a:xfrm>
          <a:off x="0" y="3158738"/>
          <a:ext cx="6832212" cy="0"/>
        </a:xfrm>
        <a:prstGeom prst="line">
          <a:avLst/>
        </a:prstGeom>
        <a:gradFill rotWithShape="0">
          <a:gsLst>
            <a:gs pos="0">
              <a:schemeClr val="accent2">
                <a:hueOff val="667189"/>
                <a:satOff val="-14912"/>
                <a:lumOff val="-14117"/>
                <a:alphaOff val="0"/>
                <a:tint val="96000"/>
                <a:lumMod val="104000"/>
              </a:schemeClr>
            </a:gs>
            <a:gs pos="100000">
              <a:schemeClr val="accent2">
                <a:hueOff val="667189"/>
                <a:satOff val="-14912"/>
                <a:lumOff val="-14117"/>
                <a:alphaOff val="0"/>
                <a:shade val="98000"/>
                <a:lumMod val="94000"/>
              </a:schemeClr>
            </a:gs>
          </a:gsLst>
          <a:lin ang="5400000" scaled="0"/>
        </a:gradFill>
        <a:ln w="9525" cap="rnd" cmpd="sng" algn="ctr">
          <a:solidFill>
            <a:schemeClr val="accent2">
              <a:hueOff val="667189"/>
              <a:satOff val="-14912"/>
              <a:lumOff val="-14117"/>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3243FF9E-BF79-4705-89EC-4CBA800C9C12}">
      <dsp:nvSpPr>
        <dsp:cNvPr id="0" name=""/>
        <dsp:cNvSpPr/>
      </dsp:nvSpPr>
      <dsp:spPr>
        <a:xfrm>
          <a:off x="0" y="3158738"/>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Century Gothic"/>
              <a:cs typeface="Calibri"/>
            </a:rPr>
            <a:t>Goal</a:t>
          </a:r>
          <a:r>
            <a:rPr lang="en-US" sz="2000" kern="1200">
              <a:latin typeface="Century Gothic" panose="020B0502020202020204"/>
            </a:rPr>
            <a:t>: Build</a:t>
          </a:r>
          <a:r>
            <a:rPr lang="en-US" sz="2000" kern="1200"/>
            <a:t> a predictive model that can estimate deaths per 10,000 individuals for circulatory and respiratory diseases</a:t>
          </a:r>
          <a:r>
            <a:rPr lang="en-US" sz="2000" kern="1200">
              <a:latin typeface="Century Gothic" panose="020B0502020202020204"/>
            </a:rPr>
            <a:t>.</a:t>
          </a:r>
          <a:endParaRPr lang="en-US" sz="2000" kern="1200"/>
        </a:p>
      </dsp:txBody>
      <dsp:txXfrm>
        <a:off x="0" y="3158738"/>
        <a:ext cx="6832212" cy="1052698"/>
      </dsp:txXfrm>
    </dsp:sp>
    <dsp:sp modelId="{6E05C502-2917-4C34-BCEF-DD445935C16F}">
      <dsp:nvSpPr>
        <dsp:cNvPr id="0" name=""/>
        <dsp:cNvSpPr/>
      </dsp:nvSpPr>
      <dsp:spPr>
        <a:xfrm>
          <a:off x="0" y="4211437"/>
          <a:ext cx="6832212" cy="0"/>
        </a:xfrm>
        <a:prstGeom prst="line">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w="9525" cap="rnd" cmpd="sng" algn="ctr">
          <a:solidFill>
            <a:schemeClr val="accent2">
              <a:hueOff val="889586"/>
              <a:satOff val="-19883"/>
              <a:lumOff val="-18823"/>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B689141C-6E9E-422D-9ADF-F5A9ACA098B4}">
      <dsp:nvSpPr>
        <dsp:cNvPr id="0" name=""/>
        <dsp:cNvSpPr/>
      </dsp:nvSpPr>
      <dsp:spPr>
        <a:xfrm>
          <a:off x="0" y="4211437"/>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Century Gothic" panose="020B0502020202020204"/>
            </a:rPr>
            <a:t>Why: Advocate</a:t>
          </a:r>
          <a:r>
            <a:rPr lang="en-US" sz="2000" kern="1200"/>
            <a:t> for stricter emission control measures, </a:t>
          </a:r>
          <a:r>
            <a:rPr lang="en-US" sz="2000" kern="1200">
              <a:latin typeface="Century Gothic" panose="020B0502020202020204"/>
            </a:rPr>
            <a:t>promote clean</a:t>
          </a:r>
          <a:r>
            <a:rPr lang="en-US" sz="2000" kern="1200"/>
            <a:t> and sustainable energy sources, and </a:t>
          </a:r>
          <a:r>
            <a:rPr lang="en-US" sz="2000" kern="1200">
              <a:latin typeface="Century Gothic" panose="020B0502020202020204"/>
            </a:rPr>
            <a:t>implement policies</a:t>
          </a:r>
          <a:r>
            <a:rPr lang="en-US" sz="2000" kern="1200"/>
            <a:t> </a:t>
          </a:r>
          <a:r>
            <a:rPr lang="en-US" sz="2000" kern="1200">
              <a:latin typeface="Century Gothic" panose="020B0502020202020204"/>
            </a:rPr>
            <a:t>to protect</a:t>
          </a:r>
          <a:r>
            <a:rPr lang="en-US" sz="2000" kern="1200"/>
            <a:t> public health.</a:t>
          </a:r>
        </a:p>
      </dsp:txBody>
      <dsp:txXfrm>
        <a:off x="0" y="4211437"/>
        <a:ext cx="6832212" cy="1052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04A67-73E5-4C5A-89EB-B88952517CC8}">
      <dsp:nvSpPr>
        <dsp:cNvPr id="0" name=""/>
        <dsp:cNvSpPr/>
      </dsp:nvSpPr>
      <dsp:spPr>
        <a:xfrm>
          <a:off x="0" y="689629"/>
          <a:ext cx="9233210" cy="12731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4383B-695F-4FEA-9FAD-E51DCB0A9AE2}">
      <dsp:nvSpPr>
        <dsp:cNvPr id="0" name=""/>
        <dsp:cNvSpPr/>
      </dsp:nvSpPr>
      <dsp:spPr>
        <a:xfrm>
          <a:off x="385131" y="976091"/>
          <a:ext cx="700239" cy="7002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D6ACAA-F390-4FBD-9561-01E0DDDD7C0D}">
      <dsp:nvSpPr>
        <dsp:cNvPr id="0" name=""/>
        <dsp:cNvSpPr/>
      </dsp:nvSpPr>
      <dsp:spPr>
        <a:xfrm>
          <a:off x="1470503" y="689629"/>
          <a:ext cx="7762706" cy="1273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43" tIns="134743" rIns="134743" bIns="134743" numCol="1" spcCol="1270" anchor="ctr" anchorCtr="0">
          <a:noAutofit/>
        </a:bodyPr>
        <a:lstStyle/>
        <a:p>
          <a:pPr marL="0" lvl="0" indent="0" algn="l" defTabSz="977900">
            <a:lnSpc>
              <a:spcPct val="100000"/>
            </a:lnSpc>
            <a:spcBef>
              <a:spcPct val="0"/>
            </a:spcBef>
            <a:spcAft>
              <a:spcPct val="35000"/>
            </a:spcAft>
            <a:buNone/>
          </a:pPr>
          <a:r>
            <a:rPr lang="en-US" sz="2200" kern="1200"/>
            <a:t>we have collected a comprehensive mortality dataset from the Centers for Disease Control and Prevention (CDC).</a:t>
          </a:r>
          <a:r>
            <a:rPr lang="en-US" sz="2200" kern="1200">
              <a:latin typeface="Century Gothic" panose="020B0502020202020204"/>
            </a:rPr>
            <a:t> </a:t>
          </a:r>
          <a:endParaRPr lang="en-US" sz="2200" kern="1200"/>
        </a:p>
      </dsp:txBody>
      <dsp:txXfrm>
        <a:off x="1470503" y="689629"/>
        <a:ext cx="7762706" cy="1273162"/>
      </dsp:txXfrm>
    </dsp:sp>
    <dsp:sp modelId="{16271324-CF0A-4FFB-BB6A-788CCB9248F6}">
      <dsp:nvSpPr>
        <dsp:cNvPr id="0" name=""/>
        <dsp:cNvSpPr/>
      </dsp:nvSpPr>
      <dsp:spPr>
        <a:xfrm>
          <a:off x="0" y="2281083"/>
          <a:ext cx="9233210" cy="12731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720C0-0159-4943-B61D-4E6199D1CD73}">
      <dsp:nvSpPr>
        <dsp:cNvPr id="0" name=""/>
        <dsp:cNvSpPr/>
      </dsp:nvSpPr>
      <dsp:spPr>
        <a:xfrm>
          <a:off x="385131" y="2567544"/>
          <a:ext cx="700239" cy="700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4CC25B-07A1-452E-9886-740E0BCB42DE}">
      <dsp:nvSpPr>
        <dsp:cNvPr id="0" name=""/>
        <dsp:cNvSpPr/>
      </dsp:nvSpPr>
      <dsp:spPr>
        <a:xfrm>
          <a:off x="1470503" y="2281083"/>
          <a:ext cx="7762706" cy="1273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43" tIns="134743" rIns="134743" bIns="134743" numCol="1" spcCol="1270" anchor="ctr" anchorCtr="0">
          <a:noAutofit/>
        </a:bodyPr>
        <a:lstStyle/>
        <a:p>
          <a:pPr marL="0" lvl="0" indent="0" algn="l" defTabSz="977900">
            <a:lnSpc>
              <a:spcPct val="100000"/>
            </a:lnSpc>
            <a:spcBef>
              <a:spcPct val="0"/>
            </a:spcBef>
            <a:spcAft>
              <a:spcPct val="35000"/>
            </a:spcAft>
            <a:buNone/>
          </a:pPr>
          <a:r>
            <a:rPr lang="en-US" sz="2200" kern="1200">
              <a:latin typeface="Century Gothic" panose="020B0502020202020204"/>
            </a:rPr>
            <a:t>We collected</a:t>
          </a:r>
          <a:r>
            <a:rPr lang="en-US" sz="2200" kern="1200"/>
            <a:t> pollution</a:t>
          </a:r>
          <a:r>
            <a:rPr lang="en-US" sz="2200" kern="1200">
              <a:latin typeface="Century Gothic" panose="020B0502020202020204"/>
            </a:rPr>
            <a:t> </a:t>
          </a:r>
          <a:r>
            <a:rPr lang="en-US" sz="2200" kern="1200"/>
            <a:t>from the United States Environmental Protection Agency (EPA</a:t>
          </a:r>
          <a:r>
            <a:rPr lang="en-US" sz="2200" kern="1200">
              <a:latin typeface="Century Gothic" panose="020B0502020202020204"/>
            </a:rPr>
            <a:t>).</a:t>
          </a:r>
          <a:endParaRPr lang="en-US" sz="2200" kern="1200"/>
        </a:p>
      </dsp:txBody>
      <dsp:txXfrm>
        <a:off x="1470503" y="2281083"/>
        <a:ext cx="7762706" cy="12731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80565-917E-4A14-9F8B-E8BC9EED5BA3}">
      <dsp:nvSpPr>
        <dsp:cNvPr id="0" name=""/>
        <dsp:cNvSpPr/>
      </dsp:nvSpPr>
      <dsp:spPr>
        <a:xfrm>
          <a:off x="705725" y="57023"/>
          <a:ext cx="1172205" cy="117220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9EECB-861C-49D4-97CF-0CFC689E95DA}">
      <dsp:nvSpPr>
        <dsp:cNvPr id="0" name=""/>
        <dsp:cNvSpPr/>
      </dsp:nvSpPr>
      <dsp:spPr>
        <a:xfrm>
          <a:off x="951888" y="303186"/>
          <a:ext cx="679878" cy="6798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58FAE9-DBC3-4F49-AC26-524BBC128441}">
      <dsp:nvSpPr>
        <dsp:cNvPr id="0" name=""/>
        <dsp:cNvSpPr/>
      </dsp:nvSpPr>
      <dsp:spPr>
        <a:xfrm>
          <a:off x="2129117" y="57023"/>
          <a:ext cx="2763054" cy="1172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The mortality dataset provides data about deaths rate for various ICD chapters at year, state, urbanization, gender and age group level. </a:t>
          </a:r>
        </a:p>
      </dsp:txBody>
      <dsp:txXfrm>
        <a:off x="2129117" y="57023"/>
        <a:ext cx="2763054" cy="1172205"/>
      </dsp:txXfrm>
    </dsp:sp>
    <dsp:sp modelId="{00102B6F-552B-41E0-AE77-A4B6BDEDCC46}">
      <dsp:nvSpPr>
        <dsp:cNvPr id="0" name=""/>
        <dsp:cNvSpPr/>
      </dsp:nvSpPr>
      <dsp:spPr>
        <a:xfrm>
          <a:off x="5373613" y="57023"/>
          <a:ext cx="1172205" cy="117220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C2EA6-9F0C-436C-8818-1E9837F0C953}">
      <dsp:nvSpPr>
        <dsp:cNvPr id="0" name=""/>
        <dsp:cNvSpPr/>
      </dsp:nvSpPr>
      <dsp:spPr>
        <a:xfrm>
          <a:off x="5619776" y="303186"/>
          <a:ext cx="679878" cy="6798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FB27D8-7A2D-47FE-B5EE-A8F4532900AA}">
      <dsp:nvSpPr>
        <dsp:cNvPr id="0" name=""/>
        <dsp:cNvSpPr/>
      </dsp:nvSpPr>
      <dsp:spPr>
        <a:xfrm>
          <a:off x="6797005" y="57023"/>
          <a:ext cx="2763054" cy="1172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Mortality dataset we collected has data for all the states of United States from year 1999 to 2016.</a:t>
          </a:r>
        </a:p>
      </dsp:txBody>
      <dsp:txXfrm>
        <a:off x="6797005" y="57023"/>
        <a:ext cx="2763054" cy="1172205"/>
      </dsp:txXfrm>
    </dsp:sp>
    <dsp:sp modelId="{5EAAEFEF-87D9-4F03-8C30-113B990800DA}">
      <dsp:nvSpPr>
        <dsp:cNvPr id="0" name=""/>
        <dsp:cNvSpPr/>
      </dsp:nvSpPr>
      <dsp:spPr>
        <a:xfrm>
          <a:off x="705725" y="1732767"/>
          <a:ext cx="1172205" cy="117220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48F5C-C103-48F0-9435-3641F8482BB5}">
      <dsp:nvSpPr>
        <dsp:cNvPr id="0" name=""/>
        <dsp:cNvSpPr/>
      </dsp:nvSpPr>
      <dsp:spPr>
        <a:xfrm>
          <a:off x="951888" y="1978930"/>
          <a:ext cx="679878" cy="6798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569A01-6815-440C-B4AE-A0B71BF7094B}">
      <dsp:nvSpPr>
        <dsp:cNvPr id="0" name=""/>
        <dsp:cNvSpPr/>
      </dsp:nvSpPr>
      <dsp:spPr>
        <a:xfrm>
          <a:off x="2129117" y="1732767"/>
          <a:ext cx="2763054" cy="1172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The pollution data we collected has emission values for various pollutants like CO, Black Carbon, PM10, SO2 and NOX for each state of the USA from 1990 to 2022.</a:t>
          </a:r>
        </a:p>
      </dsp:txBody>
      <dsp:txXfrm>
        <a:off x="2129117" y="1732767"/>
        <a:ext cx="2763054" cy="1172205"/>
      </dsp:txXfrm>
    </dsp:sp>
    <dsp:sp modelId="{61DC69A7-963E-45DC-915A-29D995B430A1}">
      <dsp:nvSpPr>
        <dsp:cNvPr id="0" name=""/>
        <dsp:cNvSpPr/>
      </dsp:nvSpPr>
      <dsp:spPr>
        <a:xfrm>
          <a:off x="5373613" y="1732767"/>
          <a:ext cx="1172205" cy="117220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3E266A-3BBD-47B3-91A5-66F307FB7543}">
      <dsp:nvSpPr>
        <dsp:cNvPr id="0" name=""/>
        <dsp:cNvSpPr/>
      </dsp:nvSpPr>
      <dsp:spPr>
        <a:xfrm>
          <a:off x="5619776" y="1978930"/>
          <a:ext cx="679878" cy="6798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3C9DBC-F895-425E-A1A6-5D89BB00D019}">
      <dsp:nvSpPr>
        <dsp:cNvPr id="0" name=""/>
        <dsp:cNvSpPr/>
      </dsp:nvSpPr>
      <dsp:spPr>
        <a:xfrm>
          <a:off x="6797005" y="1732767"/>
          <a:ext cx="2763054" cy="1172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To explore the potential impact of pollution on mortality, we integrated pollution data with mortality data.</a:t>
          </a:r>
        </a:p>
      </dsp:txBody>
      <dsp:txXfrm>
        <a:off x="6797005" y="1732767"/>
        <a:ext cx="2763054" cy="11722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BC6AB0-65EC-4784-8F51-6CE1AC88F95D}" type="datetimeFigureOut">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007BF-2E9C-400F-96BF-84854D7C6833}" type="slidenum">
              <a:t>‹#›</a:t>
            </a:fld>
            <a:endParaRPr lang="en-US"/>
          </a:p>
        </p:txBody>
      </p:sp>
    </p:spTree>
    <p:extLst>
      <p:ext uri="{BB962C8B-B14F-4D97-AF65-F5344CB8AC3E}">
        <p14:creationId xmlns:p14="http://schemas.microsoft.com/office/powerpoint/2010/main" val="391336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Mortality data analysis plays a crucial role in understanding the trends, patterns, and underlying factors associated with various diseases.</a:t>
            </a:r>
          </a:p>
          <a:p>
            <a:pPr marL="285750" indent="-285750">
              <a:buFont typeface="Arial"/>
              <a:buChar char="•"/>
            </a:pPr>
            <a:r>
              <a:rPr lang="en-US"/>
              <a:t>By examining mortality rates, we can gain valuable insights into public health issues and identify potential interventions.</a:t>
            </a:r>
            <a:endParaRPr lang="en-US">
              <a:ea typeface="Calibri"/>
              <a:cs typeface="Calibri"/>
            </a:endParaRPr>
          </a:p>
          <a:p>
            <a:pPr marL="285750" indent="-285750">
              <a:buFont typeface="Arial"/>
              <a:buChar char="•"/>
            </a:pPr>
            <a:r>
              <a:rPr lang="en-US"/>
              <a:t>mortality rates can be influenced by various factors, and pollution is one such factor that has gained significant attention in recent years.</a:t>
            </a:r>
            <a:endParaRPr lang="en-US">
              <a:ea typeface="Calibri"/>
              <a:cs typeface="Calibri"/>
            </a:endParaRPr>
          </a:p>
          <a:p>
            <a:pPr marL="285750" indent="-285750">
              <a:buFont typeface="Arial"/>
              <a:buChar char="•"/>
            </a:pPr>
            <a:r>
              <a:rPr lang="en-US"/>
              <a:t>Our primary goal is to build a predictive model that can estimate deaths per 10,000 individuals for circulatory and respiratory diseases based on two key pollutants: carbon monoxide (CO) and particulate matter with a diameter of 10 micrometers or less (PM10).</a:t>
            </a:r>
            <a:endParaRPr lang="en-US">
              <a:ea typeface="Calibri"/>
              <a:cs typeface="Calibri"/>
            </a:endParaRPr>
          </a:p>
          <a:p>
            <a:pPr marL="285750" indent="-285750">
              <a:buFont typeface="Arial"/>
              <a:buChar char="•"/>
            </a:pPr>
            <a:r>
              <a:rPr lang="en-US"/>
              <a:t>By examining the relationship between pollution levels and mortality rates, we aim to provide valuable insights into the health risks associated with these pollutants and inform evidence-based decision-making in public health and environmental policy.</a:t>
            </a:r>
            <a:endParaRPr lang="en-US">
              <a:ea typeface="Calibri"/>
              <a:cs typeface="Calibri"/>
            </a:endParaRPr>
          </a:p>
          <a:p>
            <a:pPr marL="285750" indent="-285750">
              <a:buFont typeface="Arial"/>
              <a:buChar char="•"/>
            </a:pPr>
            <a:r>
              <a:rPr lang="en-US"/>
              <a:t>The findings of this report can serve as a call to action for strengthening environmental regulations related to CO and PM10 emissions.</a:t>
            </a:r>
            <a:endParaRPr lang="en-US">
              <a:ea typeface="Calibri"/>
              <a:cs typeface="Calibri"/>
            </a:endParaRPr>
          </a:p>
          <a:p>
            <a:pPr marL="285750" indent="-285750">
              <a:buFont typeface="Arial"/>
              <a:buChar char="•"/>
            </a:pPr>
            <a:r>
              <a:rPr lang="en-US"/>
              <a:t>Policymakers can use this information to advocate for stricter emission control measures, promoting clean and sustainable energy sources, and implementing policies to reduce pollution levels in order to protect public health.</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114007BF-2E9C-400F-96BF-84854D7C6833}" type="slidenum">
              <a:t>3</a:t>
            </a:fld>
            <a:endParaRPr lang="en-US"/>
          </a:p>
        </p:txBody>
      </p:sp>
    </p:spTree>
    <p:extLst>
      <p:ext uri="{BB962C8B-B14F-4D97-AF65-F5344CB8AC3E}">
        <p14:creationId xmlns:p14="http://schemas.microsoft.com/office/powerpoint/2010/main" val="293598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821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256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38949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7766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372869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02914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5305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304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608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4629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831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5270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8335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9344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444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617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58923035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epa.gov/outdoor-air-quality-data" TargetMode="External"/><Relationship Id="rId2" Type="http://schemas.openxmlformats.org/officeDocument/2006/relationships/hyperlink" Target="https://wonder.cdc.gov/controller/datarequest/D140" TargetMode="External"/><Relationship Id="rId1" Type="http://schemas.openxmlformats.org/officeDocument/2006/relationships/slideLayout" Target="../slideLayouts/slideLayout2.xml"/><Relationship Id="rId4" Type="http://schemas.openxmlformats.org/officeDocument/2006/relationships/hyperlink" Target="https://developers.google.com/public-data/docs/canonical/states_csv"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6634-D88F-E4B8-3D40-DEDFE9B1890B}"/>
              </a:ext>
            </a:extLst>
          </p:cNvPr>
          <p:cNvSpPr>
            <a:spLocks noGrp="1"/>
          </p:cNvSpPr>
          <p:nvPr>
            <p:ph type="ctrTitle"/>
          </p:nvPr>
        </p:nvSpPr>
        <p:spPr>
          <a:xfrm>
            <a:off x="857647" y="2454369"/>
            <a:ext cx="10664609" cy="1175411"/>
          </a:xfrm>
        </p:spPr>
        <p:txBody>
          <a:bodyPr vert="horz" lIns="91440" tIns="45720" rIns="91440" bIns="45720" rtlCol="0" anchor="b">
            <a:normAutofit/>
          </a:bodyPr>
          <a:lstStyle/>
          <a:p>
            <a:pPr>
              <a:lnSpc>
                <a:spcPct val="90000"/>
              </a:lnSpc>
            </a:pPr>
            <a:r>
              <a:rPr lang="en-US" sz="3400" b="1"/>
              <a:t>Mortality Data Analysis: Assessing the Influence of Pollution on Circulatory and Respiratory Disease</a:t>
            </a:r>
          </a:p>
        </p:txBody>
      </p:sp>
      <p:sp>
        <p:nvSpPr>
          <p:cNvPr id="3" name="Subtitle 2">
            <a:extLst>
              <a:ext uri="{FF2B5EF4-FFF2-40B4-BE49-F238E27FC236}">
                <a16:creationId xmlns:a16="http://schemas.microsoft.com/office/drawing/2014/main" id="{B56450FC-B31C-9A04-BE1B-BF817E7DCFAE}"/>
              </a:ext>
            </a:extLst>
          </p:cNvPr>
          <p:cNvSpPr>
            <a:spLocks noGrp="1"/>
          </p:cNvSpPr>
          <p:nvPr>
            <p:ph type="subTitle" idx="1"/>
          </p:nvPr>
        </p:nvSpPr>
        <p:spPr>
          <a:xfrm>
            <a:off x="3859432" y="4454330"/>
            <a:ext cx="4668661" cy="1972528"/>
          </a:xfrm>
        </p:spPr>
        <p:txBody>
          <a:bodyPr vert="horz" lIns="91440" tIns="45720" rIns="91440" bIns="45720" rtlCol="0" anchor="t">
            <a:noAutofit/>
          </a:bodyPr>
          <a:lstStyle/>
          <a:p>
            <a:pPr>
              <a:lnSpc>
                <a:spcPct val="90000"/>
              </a:lnSpc>
            </a:pPr>
            <a:r>
              <a:rPr lang="en-US" sz="2000"/>
              <a:t>Instructor: Prof. Roy Wada</a:t>
            </a:r>
          </a:p>
          <a:p>
            <a:pPr>
              <a:lnSpc>
                <a:spcPct val="90000"/>
              </a:lnSpc>
            </a:pPr>
            <a:r>
              <a:rPr lang="en-US" sz="2000"/>
              <a:t>Group 1: </a:t>
            </a:r>
          </a:p>
          <a:p>
            <a:pPr>
              <a:lnSpc>
                <a:spcPct val="90000"/>
              </a:lnSpc>
            </a:pPr>
            <a:r>
              <a:rPr lang="en-US" sz="2000"/>
              <a:t>Dinesh  </a:t>
            </a:r>
            <a:r>
              <a:rPr lang="en-US" sz="2000" err="1"/>
              <a:t>Chenaramchowdary</a:t>
            </a:r>
            <a:r>
              <a:rPr lang="en-US" sz="2000"/>
              <a:t>, </a:t>
            </a:r>
          </a:p>
          <a:p>
            <a:pPr>
              <a:lnSpc>
                <a:spcPct val="90000"/>
              </a:lnSpc>
            </a:pPr>
            <a:r>
              <a:rPr lang="en-US" sz="2000"/>
              <a:t>Shital Lathiya, </a:t>
            </a:r>
          </a:p>
          <a:p>
            <a:pPr>
              <a:lnSpc>
                <a:spcPct val="90000"/>
              </a:lnSpc>
            </a:pPr>
            <a:r>
              <a:rPr lang="en-US" sz="2000"/>
              <a:t>Paritosh Singh,</a:t>
            </a:r>
          </a:p>
          <a:p>
            <a:pPr>
              <a:lnSpc>
                <a:spcPct val="90000"/>
              </a:lnSpc>
            </a:pPr>
            <a:r>
              <a:rPr lang="en-US" sz="2000"/>
              <a:t>Yash Yadav</a:t>
            </a:r>
          </a:p>
          <a:p>
            <a:pPr>
              <a:lnSpc>
                <a:spcPct val="90000"/>
              </a:lnSpc>
            </a:pPr>
            <a:endParaRPr lang="en-US" sz="1300"/>
          </a:p>
        </p:txBody>
      </p:sp>
      <p:sp>
        <p:nvSpPr>
          <p:cNvPr id="4" name="TextBox 3">
            <a:extLst>
              <a:ext uri="{FF2B5EF4-FFF2-40B4-BE49-F238E27FC236}">
                <a16:creationId xmlns:a16="http://schemas.microsoft.com/office/drawing/2014/main" id="{8A06AD7B-B39D-3B26-785A-408ACEF2C395}"/>
              </a:ext>
            </a:extLst>
          </p:cNvPr>
          <p:cNvSpPr txBox="1"/>
          <p:nvPr/>
        </p:nvSpPr>
        <p:spPr>
          <a:xfrm>
            <a:off x="853690" y="3743560"/>
            <a:ext cx="11267246"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02336">
              <a:spcAft>
                <a:spcPts val="600"/>
              </a:spcAft>
            </a:pPr>
            <a:r>
              <a:rPr lang="en-US" sz="2800" kern="1200">
                <a:solidFill>
                  <a:srgbClr val="595959"/>
                </a:solidFill>
                <a:latin typeface="+mn-lt"/>
                <a:ea typeface="+mn-ea"/>
                <a:cs typeface="+mn-cs"/>
              </a:rPr>
              <a:t>ALY6150: Healthcare/</a:t>
            </a:r>
            <a:r>
              <a:rPr lang="en-US" sz="2800">
                <a:solidFill>
                  <a:srgbClr val="595959"/>
                </a:solidFill>
              </a:rPr>
              <a:t>Pharmaceutical Data</a:t>
            </a:r>
            <a:r>
              <a:rPr lang="en-US" sz="2800" kern="1200">
                <a:solidFill>
                  <a:srgbClr val="595959"/>
                </a:solidFill>
                <a:latin typeface="+mn-lt"/>
                <a:ea typeface="+mn-ea"/>
                <a:cs typeface="+mn-cs"/>
              </a:rPr>
              <a:t> and Applications</a:t>
            </a:r>
          </a:p>
          <a:p>
            <a:pPr algn="l">
              <a:spcAft>
                <a:spcPts val="600"/>
              </a:spcAft>
            </a:pPr>
            <a:endParaRPr lang="en-US"/>
          </a:p>
        </p:txBody>
      </p:sp>
      <p:pic>
        <p:nvPicPr>
          <p:cNvPr id="5" name="Graphic 6">
            <a:extLst>
              <a:ext uri="{FF2B5EF4-FFF2-40B4-BE49-F238E27FC236}">
                <a16:creationId xmlns:a16="http://schemas.microsoft.com/office/drawing/2014/main" id="{FD51069F-4A08-C97B-4F99-FDA1AC7C20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4714" y="187347"/>
            <a:ext cx="5862570" cy="1911304"/>
          </a:xfrm>
          <a:prstGeom prst="rect">
            <a:avLst/>
          </a:prstGeom>
        </p:spPr>
      </p:pic>
    </p:spTree>
    <p:extLst>
      <p:ext uri="{BB962C8B-B14F-4D97-AF65-F5344CB8AC3E}">
        <p14:creationId xmlns:p14="http://schemas.microsoft.com/office/powerpoint/2010/main" val="2358484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0E91-389D-5352-53E7-E5C47B595CCD}"/>
              </a:ext>
            </a:extLst>
          </p:cNvPr>
          <p:cNvSpPr>
            <a:spLocks noGrp="1"/>
          </p:cNvSpPr>
          <p:nvPr>
            <p:ph type="title"/>
          </p:nvPr>
        </p:nvSpPr>
        <p:spPr/>
        <p:txBody>
          <a:bodyPr/>
          <a:lstStyle/>
          <a:p>
            <a:r>
              <a:rPr lang="en-US"/>
              <a:t>EDA: Mortality rate trends in USA</a:t>
            </a:r>
          </a:p>
        </p:txBody>
      </p:sp>
      <p:pic>
        <p:nvPicPr>
          <p:cNvPr id="5" name="Picture 5" descr="Chart, line chart&#10;&#10;Description automatically generated">
            <a:extLst>
              <a:ext uri="{FF2B5EF4-FFF2-40B4-BE49-F238E27FC236}">
                <a16:creationId xmlns:a16="http://schemas.microsoft.com/office/drawing/2014/main" id="{B84A51D1-4D6D-C06C-E30C-FFC70C1371B7}"/>
              </a:ext>
            </a:extLst>
          </p:cNvPr>
          <p:cNvPicPr>
            <a:picLocks noGrp="1" noChangeAspect="1"/>
          </p:cNvPicPr>
          <p:nvPr>
            <p:ph sz="half" idx="1"/>
          </p:nvPr>
        </p:nvPicPr>
        <p:blipFill>
          <a:blip r:embed="rId2"/>
          <a:stretch>
            <a:fillRect/>
          </a:stretch>
        </p:blipFill>
        <p:spPr>
          <a:xfrm>
            <a:off x="798882" y="1592278"/>
            <a:ext cx="5371786" cy="4357197"/>
          </a:xfrm>
        </p:spPr>
      </p:pic>
      <p:pic>
        <p:nvPicPr>
          <p:cNvPr id="6" name="Picture 6" descr="Chart, line chart&#10;&#10;Description automatically generated">
            <a:extLst>
              <a:ext uri="{FF2B5EF4-FFF2-40B4-BE49-F238E27FC236}">
                <a16:creationId xmlns:a16="http://schemas.microsoft.com/office/drawing/2014/main" id="{9CDB98C9-3026-ABFB-DCE2-1DC57AF39AB3}"/>
              </a:ext>
            </a:extLst>
          </p:cNvPr>
          <p:cNvPicPr>
            <a:picLocks noGrp="1" noChangeAspect="1"/>
          </p:cNvPicPr>
          <p:nvPr>
            <p:ph sz="half" idx="2"/>
          </p:nvPr>
        </p:nvPicPr>
        <p:blipFill>
          <a:blip r:embed="rId3"/>
          <a:stretch>
            <a:fillRect/>
          </a:stretch>
        </p:blipFill>
        <p:spPr>
          <a:xfrm>
            <a:off x="6613698" y="1595477"/>
            <a:ext cx="5438368" cy="4358239"/>
          </a:xfrm>
        </p:spPr>
      </p:pic>
      <p:sp>
        <p:nvSpPr>
          <p:cNvPr id="8" name="Content Placeholder 2">
            <a:extLst>
              <a:ext uri="{FF2B5EF4-FFF2-40B4-BE49-F238E27FC236}">
                <a16:creationId xmlns:a16="http://schemas.microsoft.com/office/drawing/2014/main" id="{BD8A0739-A1CF-1275-06A5-3B62C9A17887}"/>
              </a:ext>
            </a:extLst>
          </p:cNvPr>
          <p:cNvSpPr txBox="1">
            <a:spLocks/>
          </p:cNvSpPr>
          <p:nvPr/>
        </p:nvSpPr>
        <p:spPr>
          <a:xfrm>
            <a:off x="1597872" y="6010182"/>
            <a:ext cx="8915400" cy="78880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While total deaths increased, death rate decreased over the years.</a:t>
            </a:r>
          </a:p>
          <a:p>
            <a:endParaRPr lang="en-US"/>
          </a:p>
        </p:txBody>
      </p:sp>
    </p:spTree>
    <p:extLst>
      <p:ext uri="{BB962C8B-B14F-4D97-AF65-F5344CB8AC3E}">
        <p14:creationId xmlns:p14="http://schemas.microsoft.com/office/powerpoint/2010/main" val="120146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FD94-9377-7952-591A-1635247C0AE4}"/>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3400">
                <a:solidFill>
                  <a:schemeClr val="accent2"/>
                </a:solidFill>
              </a:rPr>
              <a:t>Circulatory System Diseases: Mean Deaths vs Mean Emissions</a:t>
            </a:r>
          </a:p>
          <a:p>
            <a:endParaRPr lang="en-US" sz="3400">
              <a:solidFill>
                <a:srgbClr val="FEFFFF"/>
              </a:solidFill>
            </a:endParaRPr>
          </a:p>
        </p:txBody>
      </p:sp>
      <p:pic>
        <p:nvPicPr>
          <p:cNvPr id="5" name="Picture 5" descr="Chart, scatter chart&#10;&#10;Description automatically generated">
            <a:extLst>
              <a:ext uri="{FF2B5EF4-FFF2-40B4-BE49-F238E27FC236}">
                <a16:creationId xmlns:a16="http://schemas.microsoft.com/office/drawing/2014/main" id="{53C42AD8-EB59-BF5C-23B2-D9B424CCA1AE}"/>
              </a:ext>
            </a:extLst>
          </p:cNvPr>
          <p:cNvPicPr>
            <a:picLocks noChangeAspect="1"/>
          </p:cNvPicPr>
          <p:nvPr/>
        </p:nvPicPr>
        <p:blipFill>
          <a:blip r:embed="rId2"/>
          <a:stretch>
            <a:fillRect/>
          </a:stretch>
        </p:blipFill>
        <p:spPr>
          <a:xfrm>
            <a:off x="5403640" y="857675"/>
            <a:ext cx="6537694" cy="4756661"/>
          </a:xfrm>
          <a:prstGeom prst="rect">
            <a:avLst/>
          </a:prstGeom>
        </p:spPr>
      </p:pic>
    </p:spTree>
    <p:extLst>
      <p:ext uri="{BB962C8B-B14F-4D97-AF65-F5344CB8AC3E}">
        <p14:creationId xmlns:p14="http://schemas.microsoft.com/office/powerpoint/2010/main" val="412385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3039-77FB-F616-4EAD-67F8A8AADE94}"/>
              </a:ext>
            </a:extLst>
          </p:cNvPr>
          <p:cNvSpPr>
            <a:spLocks noGrp="1"/>
          </p:cNvSpPr>
          <p:nvPr>
            <p:ph type="title"/>
          </p:nvPr>
        </p:nvSpPr>
        <p:spPr/>
        <p:txBody>
          <a:bodyPr/>
          <a:lstStyle/>
          <a:p>
            <a:r>
              <a:rPr lang="en-US"/>
              <a:t>Death trends over time by Gender</a:t>
            </a:r>
          </a:p>
        </p:txBody>
      </p:sp>
      <p:pic>
        <p:nvPicPr>
          <p:cNvPr id="9" name="Picture 9" descr="Chart, line chart&#10;&#10;Description automatically generated">
            <a:extLst>
              <a:ext uri="{FF2B5EF4-FFF2-40B4-BE49-F238E27FC236}">
                <a16:creationId xmlns:a16="http://schemas.microsoft.com/office/drawing/2014/main" id="{2E8217CA-4D94-6CCB-8812-4E8BCDD4A306}"/>
              </a:ext>
            </a:extLst>
          </p:cNvPr>
          <p:cNvPicPr>
            <a:picLocks noGrp="1" noChangeAspect="1"/>
          </p:cNvPicPr>
          <p:nvPr>
            <p:ph idx="1"/>
          </p:nvPr>
        </p:nvPicPr>
        <p:blipFill>
          <a:blip r:embed="rId2"/>
          <a:stretch>
            <a:fillRect/>
          </a:stretch>
        </p:blipFill>
        <p:spPr>
          <a:xfrm>
            <a:off x="1354714" y="1814051"/>
            <a:ext cx="5558782" cy="4134041"/>
          </a:xfrm>
        </p:spPr>
      </p:pic>
      <p:pic>
        <p:nvPicPr>
          <p:cNvPr id="5" name="Picture 5" descr="Chart&#10;&#10;Description automatically generated">
            <a:extLst>
              <a:ext uri="{FF2B5EF4-FFF2-40B4-BE49-F238E27FC236}">
                <a16:creationId xmlns:a16="http://schemas.microsoft.com/office/drawing/2014/main" id="{A0BD9200-AC1B-AF75-07EC-7C2307DC7810}"/>
              </a:ext>
            </a:extLst>
          </p:cNvPr>
          <p:cNvPicPr>
            <a:picLocks noChangeAspect="1"/>
          </p:cNvPicPr>
          <p:nvPr/>
        </p:nvPicPr>
        <p:blipFill>
          <a:blip r:embed="rId3"/>
          <a:stretch>
            <a:fillRect/>
          </a:stretch>
        </p:blipFill>
        <p:spPr>
          <a:xfrm>
            <a:off x="6703144" y="1906412"/>
            <a:ext cx="5287294" cy="4052982"/>
          </a:xfrm>
          <a:prstGeom prst="rect">
            <a:avLst/>
          </a:prstGeom>
        </p:spPr>
      </p:pic>
      <p:sp>
        <p:nvSpPr>
          <p:cNvPr id="6" name="TextBox 5">
            <a:extLst>
              <a:ext uri="{FF2B5EF4-FFF2-40B4-BE49-F238E27FC236}">
                <a16:creationId xmlns:a16="http://schemas.microsoft.com/office/drawing/2014/main" id="{4854C27C-2BD3-C0CC-6EB3-37A192303788}"/>
              </a:ext>
            </a:extLst>
          </p:cNvPr>
          <p:cNvSpPr txBox="1"/>
          <p:nvPr/>
        </p:nvSpPr>
        <p:spPr>
          <a:xfrm>
            <a:off x="2476500" y="6059129"/>
            <a:ext cx="4132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Circulatory  System Diseases</a:t>
            </a:r>
          </a:p>
        </p:txBody>
      </p:sp>
      <p:sp>
        <p:nvSpPr>
          <p:cNvPr id="7" name="TextBox 6">
            <a:extLst>
              <a:ext uri="{FF2B5EF4-FFF2-40B4-BE49-F238E27FC236}">
                <a16:creationId xmlns:a16="http://schemas.microsoft.com/office/drawing/2014/main" id="{7EB35DFF-CAA2-6DF9-A992-D49B888A71B6}"/>
              </a:ext>
            </a:extLst>
          </p:cNvPr>
          <p:cNvSpPr txBox="1"/>
          <p:nvPr/>
        </p:nvSpPr>
        <p:spPr>
          <a:xfrm>
            <a:off x="7908821" y="6059129"/>
            <a:ext cx="38124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Respiratory System Diseases</a:t>
            </a:r>
          </a:p>
        </p:txBody>
      </p:sp>
    </p:spTree>
    <p:extLst>
      <p:ext uri="{BB962C8B-B14F-4D97-AF65-F5344CB8AC3E}">
        <p14:creationId xmlns:p14="http://schemas.microsoft.com/office/powerpoint/2010/main" val="211027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5"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21733-7253-5AB8-943A-83303A6E0B56}"/>
              </a:ext>
            </a:extLst>
          </p:cNvPr>
          <p:cNvSpPr>
            <a:spLocks noGrp="1"/>
          </p:cNvSpPr>
          <p:nvPr>
            <p:ph type="title"/>
          </p:nvPr>
        </p:nvSpPr>
        <p:spPr>
          <a:xfrm>
            <a:off x="2589213" y="4775200"/>
            <a:ext cx="8915399" cy="823448"/>
          </a:xfrm>
        </p:spPr>
        <p:txBody>
          <a:bodyPr vert="horz" lIns="91440" tIns="45720" rIns="91440" bIns="45720" rtlCol="0" anchor="b">
            <a:normAutofit/>
          </a:bodyPr>
          <a:lstStyle/>
          <a:p>
            <a:pPr>
              <a:lnSpc>
                <a:spcPct val="90000"/>
              </a:lnSpc>
            </a:pPr>
            <a:r>
              <a:rPr lang="en-US" sz="3100" dirty="0">
                <a:solidFill>
                  <a:srgbClr val="5C3553"/>
                </a:solidFill>
              </a:rPr>
              <a:t> Diseases of Respiratory system</a:t>
            </a:r>
          </a:p>
          <a:p>
            <a:pPr>
              <a:lnSpc>
                <a:spcPct val="90000"/>
              </a:lnSpc>
            </a:pPr>
            <a:endParaRPr lang="en-US" sz="3100">
              <a:solidFill>
                <a:srgbClr val="5C3553"/>
              </a:solidFill>
            </a:endParaRPr>
          </a:p>
        </p:txBody>
      </p:sp>
      <p:sp>
        <p:nvSpPr>
          <p:cNvPr id="44" name="Rectangle 43">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C3553"/>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5" descr="Table&#10;&#10;Description automatically generated">
            <a:extLst>
              <a:ext uri="{FF2B5EF4-FFF2-40B4-BE49-F238E27FC236}">
                <a16:creationId xmlns:a16="http://schemas.microsoft.com/office/drawing/2014/main" id="{B44B5A1C-2AF1-B39E-C46A-ADD97E389E70}"/>
              </a:ext>
            </a:extLst>
          </p:cNvPr>
          <p:cNvPicPr>
            <a:picLocks noChangeAspect="1"/>
          </p:cNvPicPr>
          <p:nvPr/>
        </p:nvPicPr>
        <p:blipFill>
          <a:blip r:embed="rId2"/>
          <a:stretch>
            <a:fillRect/>
          </a:stretch>
        </p:blipFill>
        <p:spPr>
          <a:xfrm>
            <a:off x="2589212" y="1525563"/>
            <a:ext cx="8915400" cy="2964370"/>
          </a:xfrm>
          <a:prstGeom prst="rect">
            <a:avLst/>
          </a:prstGeom>
        </p:spPr>
      </p:pic>
    </p:spTree>
    <p:extLst>
      <p:ext uri="{BB962C8B-B14F-4D97-AF65-F5344CB8AC3E}">
        <p14:creationId xmlns:p14="http://schemas.microsoft.com/office/powerpoint/2010/main" val="188469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21733-7253-5AB8-943A-83303A6E0B56}"/>
              </a:ext>
            </a:extLst>
          </p:cNvPr>
          <p:cNvSpPr>
            <a:spLocks noGrp="1"/>
          </p:cNvSpPr>
          <p:nvPr>
            <p:ph type="title"/>
          </p:nvPr>
        </p:nvSpPr>
        <p:spPr>
          <a:xfrm>
            <a:off x="2589213" y="4775200"/>
            <a:ext cx="8915399" cy="823448"/>
          </a:xfrm>
        </p:spPr>
        <p:txBody>
          <a:bodyPr vert="horz" lIns="91440" tIns="45720" rIns="91440" bIns="45720" rtlCol="0" anchor="b">
            <a:normAutofit/>
          </a:bodyPr>
          <a:lstStyle/>
          <a:p>
            <a:pPr>
              <a:lnSpc>
                <a:spcPct val="90000"/>
              </a:lnSpc>
            </a:pPr>
            <a:r>
              <a:rPr lang="en-US" sz="3100" dirty="0">
                <a:solidFill>
                  <a:srgbClr val="433263"/>
                </a:solidFill>
              </a:rPr>
              <a:t>Diseases of Circulatory system</a:t>
            </a:r>
          </a:p>
          <a:p>
            <a:pPr>
              <a:lnSpc>
                <a:spcPct val="90000"/>
              </a:lnSpc>
            </a:pPr>
            <a:endParaRPr lang="en-US" sz="3100">
              <a:solidFill>
                <a:srgbClr val="433263"/>
              </a:solidFill>
            </a:endParaRPr>
          </a:p>
        </p:txBody>
      </p:sp>
      <p:sp>
        <p:nvSpPr>
          <p:cNvPr id="42" name="Rectangle 41">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33263"/>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 name="Picture 3" descr="Table&#10;&#10;Description automatically generated">
            <a:extLst>
              <a:ext uri="{FF2B5EF4-FFF2-40B4-BE49-F238E27FC236}">
                <a16:creationId xmlns:a16="http://schemas.microsoft.com/office/drawing/2014/main" id="{E85EBBF6-DE3C-9578-A8BF-631A4264C803}"/>
              </a:ext>
            </a:extLst>
          </p:cNvPr>
          <p:cNvPicPr>
            <a:picLocks noChangeAspect="1"/>
          </p:cNvPicPr>
          <p:nvPr/>
        </p:nvPicPr>
        <p:blipFill>
          <a:blip r:embed="rId2"/>
          <a:stretch>
            <a:fillRect/>
          </a:stretch>
        </p:blipFill>
        <p:spPr>
          <a:xfrm>
            <a:off x="2471156" y="1528860"/>
            <a:ext cx="9033456" cy="2961074"/>
          </a:xfrm>
          <a:prstGeom prst="rect">
            <a:avLst/>
          </a:prstGeom>
        </p:spPr>
      </p:pic>
    </p:spTree>
    <p:extLst>
      <p:ext uri="{BB962C8B-B14F-4D97-AF65-F5344CB8AC3E}">
        <p14:creationId xmlns:p14="http://schemas.microsoft.com/office/powerpoint/2010/main" val="3138197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E6F3-BF4C-F7BF-FFF8-07B924E150E3}"/>
              </a:ext>
            </a:extLst>
          </p:cNvPr>
          <p:cNvSpPr>
            <a:spLocks noGrp="1"/>
          </p:cNvSpPr>
          <p:nvPr>
            <p:ph type="title"/>
          </p:nvPr>
        </p:nvSpPr>
        <p:spPr/>
        <p:txBody>
          <a:bodyPr/>
          <a:lstStyle/>
          <a:p>
            <a:r>
              <a:rPr lang="en-US"/>
              <a:t>Findings</a:t>
            </a:r>
          </a:p>
        </p:txBody>
      </p:sp>
      <p:sp>
        <p:nvSpPr>
          <p:cNvPr id="3" name="Content Placeholder 2">
            <a:extLst>
              <a:ext uri="{FF2B5EF4-FFF2-40B4-BE49-F238E27FC236}">
                <a16:creationId xmlns:a16="http://schemas.microsoft.com/office/drawing/2014/main" id="{5761D1C2-B9FC-4B8D-8130-B779E8C777DA}"/>
              </a:ext>
            </a:extLst>
          </p:cNvPr>
          <p:cNvSpPr>
            <a:spLocks noGrp="1"/>
          </p:cNvSpPr>
          <p:nvPr>
            <p:ph idx="1"/>
          </p:nvPr>
        </p:nvSpPr>
        <p:spPr>
          <a:xfrm>
            <a:off x="1642485" y="1625600"/>
            <a:ext cx="8915400" cy="3777622"/>
          </a:xfrm>
        </p:spPr>
        <p:txBody>
          <a:bodyPr vert="horz" lIns="91440" tIns="45720" rIns="91440" bIns="45720" rtlCol="0" anchor="t">
            <a:normAutofit/>
          </a:bodyPr>
          <a:lstStyle/>
          <a:p>
            <a:r>
              <a:rPr lang="en-US"/>
              <a:t>Data set is hugely non-linear, in other words, every variable is not following normal distributions and due to non-linearity, we are facing narrower confidence Intervals of every variable</a:t>
            </a:r>
          </a:p>
        </p:txBody>
      </p:sp>
      <p:pic>
        <p:nvPicPr>
          <p:cNvPr id="4" name="Picture 4" descr="Chart, histogram&#10;&#10;Description automatically generated">
            <a:extLst>
              <a:ext uri="{FF2B5EF4-FFF2-40B4-BE49-F238E27FC236}">
                <a16:creationId xmlns:a16="http://schemas.microsoft.com/office/drawing/2014/main" id="{85BD21AD-A5B7-BD50-408F-B0FECE152909}"/>
              </a:ext>
            </a:extLst>
          </p:cNvPr>
          <p:cNvPicPr>
            <a:picLocks noChangeAspect="1"/>
          </p:cNvPicPr>
          <p:nvPr/>
        </p:nvPicPr>
        <p:blipFill>
          <a:blip r:embed="rId2"/>
          <a:stretch>
            <a:fillRect/>
          </a:stretch>
        </p:blipFill>
        <p:spPr>
          <a:xfrm>
            <a:off x="198583" y="2731903"/>
            <a:ext cx="3879045" cy="2755093"/>
          </a:xfrm>
          <a:prstGeom prst="rect">
            <a:avLst/>
          </a:prstGeom>
        </p:spPr>
      </p:pic>
      <p:pic>
        <p:nvPicPr>
          <p:cNvPr id="5" name="Picture 5" descr="Chart, histogram&#10;&#10;Description automatically generated">
            <a:extLst>
              <a:ext uri="{FF2B5EF4-FFF2-40B4-BE49-F238E27FC236}">
                <a16:creationId xmlns:a16="http://schemas.microsoft.com/office/drawing/2014/main" id="{F8C669E8-3094-F757-AC3F-43EE3DF5D0F9}"/>
              </a:ext>
            </a:extLst>
          </p:cNvPr>
          <p:cNvPicPr>
            <a:picLocks noChangeAspect="1"/>
          </p:cNvPicPr>
          <p:nvPr/>
        </p:nvPicPr>
        <p:blipFill>
          <a:blip r:embed="rId3"/>
          <a:stretch>
            <a:fillRect/>
          </a:stretch>
        </p:blipFill>
        <p:spPr>
          <a:xfrm>
            <a:off x="4255916" y="4061465"/>
            <a:ext cx="3874166" cy="2833543"/>
          </a:xfrm>
          <a:prstGeom prst="rect">
            <a:avLst/>
          </a:prstGeom>
        </p:spPr>
      </p:pic>
      <p:pic>
        <p:nvPicPr>
          <p:cNvPr id="6" name="Picture 6" descr="Chart, histogram&#10;&#10;Description automatically generated">
            <a:extLst>
              <a:ext uri="{FF2B5EF4-FFF2-40B4-BE49-F238E27FC236}">
                <a16:creationId xmlns:a16="http://schemas.microsoft.com/office/drawing/2014/main" id="{826BE3A0-3181-DE25-FADB-B286BF35FC4A}"/>
              </a:ext>
            </a:extLst>
          </p:cNvPr>
          <p:cNvPicPr>
            <a:picLocks noChangeAspect="1"/>
          </p:cNvPicPr>
          <p:nvPr/>
        </p:nvPicPr>
        <p:blipFill>
          <a:blip r:embed="rId4"/>
          <a:stretch>
            <a:fillRect/>
          </a:stretch>
        </p:blipFill>
        <p:spPr>
          <a:xfrm>
            <a:off x="8313249" y="2733048"/>
            <a:ext cx="3818715" cy="2677678"/>
          </a:xfrm>
          <a:prstGeom prst="rect">
            <a:avLst/>
          </a:prstGeom>
        </p:spPr>
      </p:pic>
    </p:spTree>
    <p:extLst>
      <p:ext uri="{BB962C8B-B14F-4D97-AF65-F5344CB8AC3E}">
        <p14:creationId xmlns:p14="http://schemas.microsoft.com/office/powerpoint/2010/main" val="274880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CE6FF-CD79-3FE3-F0F0-A72FD15ADDDD}"/>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Feature Selection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44FA3976-4B1C-BACF-929E-A72804003683}"/>
              </a:ext>
            </a:extLst>
          </p:cNvPr>
          <p:cNvSpPr>
            <a:spLocks noGrp="1"/>
          </p:cNvSpPr>
          <p:nvPr>
            <p:ph idx="1"/>
          </p:nvPr>
        </p:nvSpPr>
        <p:spPr>
          <a:xfrm>
            <a:off x="5049062" y="942108"/>
            <a:ext cx="6455549" cy="4969114"/>
          </a:xfrm>
        </p:spPr>
        <p:txBody>
          <a:bodyPr vert="horz" lIns="91440" tIns="45720" rIns="91440" bIns="45720" rtlCol="0" anchor="ctr">
            <a:normAutofit/>
          </a:bodyPr>
          <a:lstStyle/>
          <a:p>
            <a:r>
              <a:rPr lang="en-US">
                <a:solidFill>
                  <a:schemeClr val="tx2">
                    <a:lumMod val="75000"/>
                  </a:schemeClr>
                </a:solidFill>
              </a:rPr>
              <a:t>From all the above features, we have narrowed down our feature space to 5 features: </a:t>
            </a:r>
          </a:p>
          <a:p>
            <a:pPr lvl="1">
              <a:buFont typeface="Arial" charset="2"/>
              <a:buChar char="•"/>
            </a:pPr>
            <a:r>
              <a:rPr lang="en-US">
                <a:solidFill>
                  <a:schemeClr val="tx2">
                    <a:lumMod val="75000"/>
                  </a:schemeClr>
                </a:solidFill>
              </a:rPr>
              <a:t>ICD Chapter</a:t>
            </a:r>
          </a:p>
          <a:p>
            <a:pPr lvl="1">
              <a:buFont typeface="Arial" charset="2"/>
              <a:buChar char="•"/>
            </a:pPr>
            <a:r>
              <a:rPr lang="en-US">
                <a:solidFill>
                  <a:schemeClr val="tx2">
                    <a:lumMod val="75000"/>
                  </a:schemeClr>
                </a:solidFill>
              </a:rPr>
              <a:t>Year</a:t>
            </a:r>
          </a:p>
          <a:p>
            <a:pPr lvl="1">
              <a:buFont typeface="Arial" charset="2"/>
              <a:buChar char="•"/>
            </a:pPr>
            <a:r>
              <a:rPr lang="en-US">
                <a:solidFill>
                  <a:schemeClr val="tx2">
                    <a:lumMod val="75000"/>
                  </a:schemeClr>
                </a:solidFill>
              </a:rPr>
              <a:t>State</a:t>
            </a:r>
          </a:p>
          <a:p>
            <a:pPr lvl="1">
              <a:buFont typeface="Arial" charset="2"/>
              <a:buChar char="•"/>
            </a:pPr>
            <a:r>
              <a:rPr lang="en-US">
                <a:solidFill>
                  <a:schemeClr val="tx2">
                    <a:lumMod val="75000"/>
                  </a:schemeClr>
                </a:solidFill>
              </a:rPr>
              <a:t>Gender</a:t>
            </a:r>
          </a:p>
          <a:p>
            <a:pPr lvl="1">
              <a:buFont typeface="Arial" charset="2"/>
              <a:buChar char="•"/>
            </a:pPr>
            <a:r>
              <a:rPr lang="en-US">
                <a:solidFill>
                  <a:schemeClr val="tx2">
                    <a:lumMod val="75000"/>
                  </a:schemeClr>
                </a:solidFill>
              </a:rPr>
              <a:t>Age</a:t>
            </a:r>
          </a:p>
          <a:p>
            <a:pPr lvl="1">
              <a:buFont typeface="Arial" charset="2"/>
              <a:buChar char="•"/>
            </a:pPr>
            <a:r>
              <a:rPr lang="en-US">
                <a:solidFill>
                  <a:schemeClr val="tx2">
                    <a:lumMod val="75000"/>
                  </a:schemeClr>
                </a:solidFill>
              </a:rPr>
              <a:t>Emissions of CO</a:t>
            </a:r>
          </a:p>
          <a:p>
            <a:pPr lvl="1">
              <a:buFont typeface="Arial" charset="2"/>
              <a:buChar char="•"/>
            </a:pPr>
            <a:r>
              <a:rPr lang="en-US">
                <a:solidFill>
                  <a:schemeClr val="tx2">
                    <a:lumMod val="75000"/>
                  </a:schemeClr>
                </a:solidFill>
              </a:rPr>
              <a:t>Emissions of Pm10</a:t>
            </a:r>
          </a:p>
        </p:txBody>
      </p:sp>
    </p:spTree>
    <p:extLst>
      <p:ext uri="{BB962C8B-B14F-4D97-AF65-F5344CB8AC3E}">
        <p14:creationId xmlns:p14="http://schemas.microsoft.com/office/powerpoint/2010/main" val="334330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1FDD9-AD4D-6F56-7AFA-A4CE00A635A0}"/>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Model Building </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63A9C9-EC40-D81A-C4A2-BCB0A0612846}"/>
              </a:ext>
            </a:extLst>
          </p:cNvPr>
          <p:cNvSpPr>
            <a:spLocks noGrp="1"/>
          </p:cNvSpPr>
          <p:nvPr>
            <p:ph idx="1"/>
          </p:nvPr>
        </p:nvSpPr>
        <p:spPr>
          <a:xfrm>
            <a:off x="4706578" y="589722"/>
            <a:ext cx="6798033" cy="5321500"/>
          </a:xfrm>
        </p:spPr>
        <p:txBody>
          <a:bodyPr vert="horz" lIns="91440" tIns="45720" rIns="91440" bIns="45720" rtlCol="0" anchor="ctr">
            <a:normAutofit/>
          </a:bodyPr>
          <a:lstStyle/>
          <a:p>
            <a:r>
              <a:rPr lang="en-US">
                <a:ea typeface="+mn-lt"/>
                <a:cs typeface="+mn-lt"/>
              </a:rPr>
              <a:t>Instead of using linear models, consider non-parametric models that can capture complex non-linear relationships without assuming a specific functional form. </a:t>
            </a:r>
          </a:p>
          <a:p>
            <a:r>
              <a:rPr lang="en-US">
                <a:ea typeface="+mn-lt"/>
                <a:cs typeface="+mn-lt"/>
              </a:rPr>
              <a:t>Non-Linear Transformations didn't work, because the non-linear relationship is not captured by generally used non-linear transformations</a:t>
            </a:r>
          </a:p>
          <a:p>
            <a:r>
              <a:rPr lang="en-US">
                <a:ea typeface="+mn-lt"/>
                <a:cs typeface="+mn-lt"/>
              </a:rPr>
              <a:t>Decision Tree(</a:t>
            </a:r>
            <a:r>
              <a:rPr lang="en-US" b="1">
                <a:latin typeface="Consolas"/>
                <a:ea typeface="+mn-lt"/>
                <a:cs typeface="+mn-lt"/>
              </a:rPr>
              <a:t>criterion = '</a:t>
            </a:r>
            <a:r>
              <a:rPr lang="en-US" b="1" err="1">
                <a:latin typeface="Consolas"/>
                <a:ea typeface="+mn-lt"/>
                <a:cs typeface="+mn-lt"/>
              </a:rPr>
              <a:t>friedman_mse</a:t>
            </a:r>
            <a:r>
              <a:rPr lang="en-US" b="1">
                <a:latin typeface="Consolas"/>
                <a:ea typeface="+mn-lt"/>
                <a:cs typeface="+mn-lt"/>
              </a:rPr>
              <a:t>', </a:t>
            </a:r>
            <a:r>
              <a:rPr lang="en-US" b="1" err="1">
                <a:latin typeface="Consolas"/>
                <a:ea typeface="+mn-lt"/>
                <a:cs typeface="+mn-lt"/>
              </a:rPr>
              <a:t>min_samples_split</a:t>
            </a:r>
            <a:r>
              <a:rPr lang="en-US" b="1">
                <a:latin typeface="Consolas"/>
                <a:ea typeface="+mn-lt"/>
                <a:cs typeface="+mn-lt"/>
              </a:rPr>
              <a:t> = 150,       </a:t>
            </a:r>
            <a:r>
              <a:rPr lang="en-US" b="1" err="1">
                <a:latin typeface="Consolas"/>
                <a:ea typeface="+mn-lt"/>
                <a:cs typeface="+mn-lt"/>
              </a:rPr>
              <a:t>min_samples_leaf</a:t>
            </a:r>
            <a:r>
              <a:rPr lang="en-US" b="1">
                <a:latin typeface="Consolas"/>
                <a:ea typeface="+mn-lt"/>
                <a:cs typeface="+mn-lt"/>
              </a:rPr>
              <a:t> = 2, </a:t>
            </a:r>
            <a:r>
              <a:rPr lang="en-US" b="1" err="1">
                <a:latin typeface="Consolas"/>
                <a:ea typeface="+mn-lt"/>
                <a:cs typeface="+mn-lt"/>
              </a:rPr>
              <a:t>max_depth</a:t>
            </a:r>
            <a:r>
              <a:rPr lang="en-US" b="1">
                <a:latin typeface="Consolas"/>
                <a:ea typeface="+mn-lt"/>
                <a:cs typeface="+mn-lt"/>
              </a:rPr>
              <a:t> = 5, </a:t>
            </a:r>
            <a:r>
              <a:rPr lang="en-US" b="1" err="1">
                <a:latin typeface="Consolas"/>
                <a:ea typeface="+mn-lt"/>
                <a:cs typeface="+mn-lt"/>
              </a:rPr>
              <a:t>min_impurity_decrease</a:t>
            </a:r>
            <a:r>
              <a:rPr lang="en-US" b="1">
                <a:latin typeface="Consolas"/>
                <a:ea typeface="+mn-lt"/>
                <a:cs typeface="+mn-lt"/>
              </a:rPr>
              <a:t> = 0.2</a:t>
            </a:r>
            <a:r>
              <a:rPr lang="en-US">
                <a:ea typeface="+mn-lt"/>
                <a:cs typeface="+mn-lt"/>
              </a:rPr>
              <a:t>)</a:t>
            </a:r>
            <a:endParaRPr lang="en-US"/>
          </a:p>
          <a:p>
            <a:r>
              <a:rPr lang="en-US">
                <a:ea typeface="+mn-lt"/>
                <a:cs typeface="+mn-lt"/>
              </a:rPr>
              <a:t>Random forest (</a:t>
            </a:r>
            <a:r>
              <a:rPr lang="en-US" b="1" err="1">
                <a:latin typeface="Consolas"/>
                <a:ea typeface="+mn-lt"/>
                <a:cs typeface="+mn-lt"/>
              </a:rPr>
              <a:t>max_depth</a:t>
            </a:r>
            <a:r>
              <a:rPr lang="en-US" b="1">
                <a:latin typeface="Consolas"/>
                <a:ea typeface="+mn-lt"/>
                <a:cs typeface="+mn-lt"/>
              </a:rPr>
              <a:t> = 7, </a:t>
            </a:r>
            <a:r>
              <a:rPr lang="en-US" b="1" err="1">
                <a:latin typeface="Consolas"/>
                <a:ea typeface="+mn-lt"/>
                <a:cs typeface="+mn-lt"/>
              </a:rPr>
              <a:t>n_estimators</a:t>
            </a:r>
            <a:r>
              <a:rPr lang="en-US" b="1">
                <a:latin typeface="Consolas"/>
                <a:ea typeface="+mn-lt"/>
                <a:cs typeface="+mn-lt"/>
              </a:rPr>
              <a:t> = 500, verbose = 1, </a:t>
            </a:r>
            <a:r>
              <a:rPr lang="en-US" b="1" err="1">
                <a:latin typeface="Consolas"/>
                <a:ea typeface="+mn-lt"/>
                <a:cs typeface="+mn-lt"/>
              </a:rPr>
              <a:t>n_jobs</a:t>
            </a:r>
            <a:r>
              <a:rPr lang="en-US" b="1">
                <a:latin typeface="Consolas"/>
                <a:ea typeface="+mn-lt"/>
                <a:cs typeface="+mn-lt"/>
              </a:rPr>
              <a:t> = -1</a:t>
            </a:r>
            <a:r>
              <a:rPr lang="en-US">
                <a:ea typeface="+mn-lt"/>
                <a:cs typeface="+mn-lt"/>
              </a:rPr>
              <a:t>)</a:t>
            </a:r>
          </a:p>
          <a:p>
            <a:r>
              <a:rPr lang="en-US">
                <a:ea typeface="+mn-lt"/>
                <a:cs typeface="+mn-lt"/>
              </a:rPr>
              <a:t>SVR (</a:t>
            </a:r>
            <a:r>
              <a:rPr lang="en-US" b="1">
                <a:latin typeface="Consolas"/>
                <a:ea typeface="+mn-lt"/>
                <a:cs typeface="+mn-lt"/>
              </a:rPr>
              <a:t>kernel = 'poly', degree = 2, gamma = 'auto', C = 2</a:t>
            </a:r>
            <a:r>
              <a:rPr lang="en-US">
                <a:ea typeface="+mn-lt"/>
                <a:cs typeface="+mn-lt"/>
              </a:rPr>
              <a:t>)</a:t>
            </a:r>
          </a:p>
        </p:txBody>
      </p:sp>
    </p:spTree>
    <p:extLst>
      <p:ext uri="{BB962C8B-B14F-4D97-AF65-F5344CB8AC3E}">
        <p14:creationId xmlns:p14="http://schemas.microsoft.com/office/powerpoint/2010/main" val="39772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7"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8"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9"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0"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1"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2"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3"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4"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5"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6"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7"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8"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FA41FDD9-AD4D-6F56-7AFA-A4CE00A635A0}"/>
              </a:ext>
            </a:extLst>
          </p:cNvPr>
          <p:cNvSpPr>
            <a:spLocks noGrp="1"/>
          </p:cNvSpPr>
          <p:nvPr>
            <p:ph type="title"/>
          </p:nvPr>
        </p:nvSpPr>
        <p:spPr>
          <a:xfrm>
            <a:off x="2589213" y="4529540"/>
            <a:ext cx="8915399" cy="1162423"/>
          </a:xfrm>
        </p:spPr>
        <p:txBody>
          <a:bodyPr vert="horz" lIns="91440" tIns="45720" rIns="91440" bIns="45720" rtlCol="0" anchor="b">
            <a:normAutofit/>
          </a:bodyPr>
          <a:lstStyle/>
          <a:p>
            <a:pPr>
              <a:lnSpc>
                <a:spcPct val="90000"/>
              </a:lnSpc>
            </a:pPr>
            <a:r>
              <a:rPr lang="en-US" sz="3800" dirty="0">
                <a:solidFill>
                  <a:schemeClr val="tx1">
                    <a:lumMod val="85000"/>
                    <a:lumOff val="15000"/>
                  </a:schemeClr>
                </a:solidFill>
              </a:rPr>
              <a:t>Performances For Respiratory and Circulatory Diseases</a:t>
            </a:r>
          </a:p>
        </p:txBody>
      </p:sp>
      <p:grpSp>
        <p:nvGrpSpPr>
          <p:cNvPr id="60" name="Group 59">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1"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2"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3"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4"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5"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6"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7"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8"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9"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0"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1"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2"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4" name="Rectangle 73">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graphicFrame>
        <p:nvGraphicFramePr>
          <p:cNvPr id="7" name="Table 7">
            <a:extLst>
              <a:ext uri="{FF2B5EF4-FFF2-40B4-BE49-F238E27FC236}">
                <a16:creationId xmlns:a16="http://schemas.microsoft.com/office/drawing/2014/main" id="{9F95618F-5B2C-D5CB-8CD2-8B8F5E90D0E8}"/>
              </a:ext>
            </a:extLst>
          </p:cNvPr>
          <p:cNvGraphicFramePr>
            <a:graphicFrameLocks noGrp="1"/>
          </p:cNvGraphicFramePr>
          <p:nvPr>
            <p:extLst>
              <p:ext uri="{D42A27DB-BD31-4B8C-83A1-F6EECF244321}">
                <p14:modId xmlns:p14="http://schemas.microsoft.com/office/powerpoint/2010/main" val="4219794784"/>
              </p:ext>
            </p:extLst>
          </p:nvPr>
        </p:nvGraphicFramePr>
        <p:xfrm>
          <a:off x="2589212" y="1306294"/>
          <a:ext cx="8962713" cy="2270311"/>
        </p:xfrm>
        <a:graphic>
          <a:graphicData uri="http://schemas.openxmlformats.org/drawingml/2006/table">
            <a:tbl>
              <a:tblPr firstRow="1" bandRow="1">
                <a:tableStyleId>{5C22544A-7EE6-4342-B048-85BDC9FD1C3A}</a:tableStyleId>
              </a:tblPr>
              <a:tblGrid>
                <a:gridCol w="1043897">
                  <a:extLst>
                    <a:ext uri="{9D8B030D-6E8A-4147-A177-3AD203B41FA5}">
                      <a16:colId xmlns:a16="http://schemas.microsoft.com/office/drawing/2014/main" val="1869514055"/>
                    </a:ext>
                  </a:extLst>
                </a:gridCol>
                <a:gridCol w="1209440">
                  <a:extLst>
                    <a:ext uri="{9D8B030D-6E8A-4147-A177-3AD203B41FA5}">
                      <a16:colId xmlns:a16="http://schemas.microsoft.com/office/drawing/2014/main" val="1230338244"/>
                    </a:ext>
                  </a:extLst>
                </a:gridCol>
                <a:gridCol w="1539136">
                  <a:extLst>
                    <a:ext uri="{9D8B030D-6E8A-4147-A177-3AD203B41FA5}">
                      <a16:colId xmlns:a16="http://schemas.microsoft.com/office/drawing/2014/main" val="3842741554"/>
                    </a:ext>
                  </a:extLst>
                </a:gridCol>
                <a:gridCol w="1155187">
                  <a:extLst>
                    <a:ext uri="{9D8B030D-6E8A-4147-A177-3AD203B41FA5}">
                      <a16:colId xmlns:a16="http://schemas.microsoft.com/office/drawing/2014/main" val="1433555209"/>
                    </a:ext>
                  </a:extLst>
                </a:gridCol>
                <a:gridCol w="1155187">
                  <a:extLst>
                    <a:ext uri="{9D8B030D-6E8A-4147-A177-3AD203B41FA5}">
                      <a16:colId xmlns:a16="http://schemas.microsoft.com/office/drawing/2014/main" val="721890152"/>
                    </a:ext>
                  </a:extLst>
                </a:gridCol>
                <a:gridCol w="1704679">
                  <a:extLst>
                    <a:ext uri="{9D8B030D-6E8A-4147-A177-3AD203B41FA5}">
                      <a16:colId xmlns:a16="http://schemas.microsoft.com/office/drawing/2014/main" val="679642892"/>
                    </a:ext>
                  </a:extLst>
                </a:gridCol>
                <a:gridCol w="1155187">
                  <a:extLst>
                    <a:ext uri="{9D8B030D-6E8A-4147-A177-3AD203B41FA5}">
                      <a16:colId xmlns:a16="http://schemas.microsoft.com/office/drawing/2014/main" val="3873253588"/>
                    </a:ext>
                  </a:extLst>
                </a:gridCol>
              </a:tblGrid>
              <a:tr h="352566">
                <a:tc rowSpan="2">
                  <a:txBody>
                    <a:bodyPr/>
                    <a:lstStyle/>
                    <a:p>
                      <a:pPr lvl="0" algn="ctr">
                        <a:buNone/>
                      </a:pPr>
                      <a:r>
                        <a:rPr lang="en-US" sz="1600"/>
                        <a:t>Model</a:t>
                      </a:r>
                    </a:p>
                  </a:txBody>
                  <a:tcPr marL="80129" marR="80129" marT="40064" marB="40064"/>
                </a:tc>
                <a:tc gridSpan="3">
                  <a:txBody>
                    <a:bodyPr/>
                    <a:lstStyle/>
                    <a:p>
                      <a:pPr algn="ctr"/>
                      <a:r>
                        <a:rPr lang="en-US" sz="1600"/>
                        <a:t>Respiratory</a:t>
                      </a:r>
                    </a:p>
                  </a:txBody>
                  <a:tcPr marL="80129" marR="80129" marT="40064" marB="40064"/>
                </a:tc>
                <a:tc hMerge="1">
                  <a:txBody>
                    <a:bodyPr/>
                    <a:lstStyle/>
                    <a:p>
                      <a:endParaRPr lang="en-US"/>
                    </a:p>
                  </a:txBody>
                  <a:tcPr/>
                </a:tc>
                <a:tc hMerge="1">
                  <a:txBody>
                    <a:bodyPr/>
                    <a:lstStyle/>
                    <a:p>
                      <a:endParaRPr lang="en-US"/>
                    </a:p>
                  </a:txBody>
                  <a:tcPr/>
                </a:tc>
                <a:tc gridSpan="3">
                  <a:txBody>
                    <a:bodyPr/>
                    <a:lstStyle/>
                    <a:p>
                      <a:pPr algn="ctr"/>
                      <a:r>
                        <a:rPr lang="en-US" sz="1600"/>
                        <a:t>Circulatory</a:t>
                      </a:r>
                    </a:p>
                  </a:txBody>
                  <a:tcPr marL="80129" marR="80129" marT="40064" marB="40064"/>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56074767"/>
                  </a:ext>
                </a:extLst>
              </a:tr>
              <a:tr h="379275">
                <a:tc vMerge="1">
                  <a:txBody>
                    <a:bodyPr/>
                    <a:lstStyle/>
                    <a:p>
                      <a:endParaRPr lang="en-US"/>
                    </a:p>
                  </a:txBody>
                  <a:tcPr/>
                </a:tc>
                <a:tc>
                  <a:txBody>
                    <a:bodyPr/>
                    <a:lstStyle/>
                    <a:p>
                      <a:r>
                        <a:rPr lang="en-US" sz="1600"/>
                        <a:t>R</a:t>
                      </a:r>
                      <a:r>
                        <a:rPr lang="en-US" sz="1600" baseline="30000"/>
                        <a:t>2</a:t>
                      </a:r>
                    </a:p>
                  </a:txBody>
                  <a:tcPr marL="80129" marR="80129" marT="40064" marB="40064"/>
                </a:tc>
                <a:tc>
                  <a:txBody>
                    <a:bodyPr/>
                    <a:lstStyle/>
                    <a:p>
                      <a:pPr lvl="0">
                        <a:buNone/>
                      </a:pPr>
                      <a:r>
                        <a:rPr lang="en-US" sz="1600"/>
                        <a:t>MSE</a:t>
                      </a:r>
                    </a:p>
                  </a:txBody>
                  <a:tcPr marL="80129" marR="80129" marT="40064" marB="40064"/>
                </a:tc>
                <a:tc>
                  <a:txBody>
                    <a:bodyPr/>
                    <a:lstStyle/>
                    <a:p>
                      <a:pPr lvl="0">
                        <a:buNone/>
                      </a:pPr>
                      <a:r>
                        <a:rPr lang="en-US" sz="1600"/>
                        <a:t>Adj. R</a:t>
                      </a:r>
                      <a:r>
                        <a:rPr lang="en-US" sz="1600" baseline="30000"/>
                        <a:t>2</a:t>
                      </a:r>
                    </a:p>
                  </a:txBody>
                  <a:tcPr marL="80129" marR="80129" marT="40064" marB="40064"/>
                </a:tc>
                <a:tc>
                  <a:txBody>
                    <a:bodyPr/>
                    <a:lstStyle/>
                    <a:p>
                      <a:pPr lvl="0">
                        <a:buNone/>
                      </a:pPr>
                      <a:r>
                        <a:rPr lang="en-US" sz="1600" b="0" i="0" u="none" strike="noStrike" noProof="0">
                          <a:solidFill>
                            <a:srgbClr val="000000"/>
                          </a:solidFill>
                          <a:latin typeface="Century Gothic"/>
                        </a:rPr>
                        <a:t>R</a:t>
                      </a:r>
                      <a:r>
                        <a:rPr lang="en-US" sz="1800" b="0" i="0" u="none" strike="noStrike" baseline="30000" noProof="0">
                          <a:solidFill>
                            <a:srgbClr val="000000"/>
                          </a:solidFill>
                          <a:latin typeface="Century Gothic"/>
                        </a:rPr>
                        <a:t>2</a:t>
                      </a:r>
                      <a:endParaRPr lang="en-US" sz="1800"/>
                    </a:p>
                  </a:txBody>
                  <a:tcPr marL="80129" marR="80129" marT="40064" marB="40064"/>
                </a:tc>
                <a:tc>
                  <a:txBody>
                    <a:bodyPr/>
                    <a:lstStyle/>
                    <a:p>
                      <a:pPr lvl="0">
                        <a:buNone/>
                      </a:pPr>
                      <a:r>
                        <a:rPr lang="en-US" sz="1600" b="0" i="0" u="none" strike="noStrike" noProof="0">
                          <a:solidFill>
                            <a:srgbClr val="000000"/>
                          </a:solidFill>
                          <a:latin typeface="Century Gothic"/>
                        </a:rPr>
                        <a:t>MSE</a:t>
                      </a:r>
                      <a:endParaRPr lang="en-US" sz="1600"/>
                    </a:p>
                  </a:txBody>
                  <a:tcPr marL="80129" marR="80129" marT="40064" marB="40064"/>
                </a:tc>
                <a:tc>
                  <a:txBody>
                    <a:bodyPr/>
                    <a:lstStyle/>
                    <a:p>
                      <a:pPr lvl="0">
                        <a:buNone/>
                      </a:pPr>
                      <a:r>
                        <a:rPr lang="en-US" sz="1600" b="0" i="0" u="none" strike="noStrike" noProof="0">
                          <a:solidFill>
                            <a:srgbClr val="000000"/>
                          </a:solidFill>
                          <a:latin typeface="Century Gothic"/>
                        </a:rPr>
                        <a:t>Adj. R</a:t>
                      </a:r>
                      <a:r>
                        <a:rPr lang="en-US" sz="1800" b="0" i="0" u="none" strike="noStrike" baseline="30000" noProof="0">
                          <a:solidFill>
                            <a:srgbClr val="000000"/>
                          </a:solidFill>
                          <a:latin typeface="Century Gothic"/>
                        </a:rPr>
                        <a:t>2</a:t>
                      </a:r>
                      <a:endParaRPr lang="en-US" sz="1800"/>
                    </a:p>
                  </a:txBody>
                  <a:tcPr marL="80129" marR="80129" marT="40064" marB="40064"/>
                </a:tc>
                <a:extLst>
                  <a:ext uri="{0D108BD9-81ED-4DB2-BD59-A6C34878D82A}">
                    <a16:rowId xmlns:a16="http://schemas.microsoft.com/office/drawing/2014/main" val="305552152"/>
                  </a:ext>
                </a:extLst>
              </a:tr>
              <a:tr h="592952">
                <a:tc>
                  <a:txBody>
                    <a:bodyPr/>
                    <a:lstStyle/>
                    <a:p>
                      <a:pPr algn="ctr"/>
                      <a:r>
                        <a:rPr lang="en-US" sz="1600"/>
                        <a:t>Decision Tree</a:t>
                      </a:r>
                    </a:p>
                  </a:txBody>
                  <a:tcPr marL="80129" marR="80129" marT="40064" marB="40064"/>
                </a:tc>
                <a:tc>
                  <a:txBody>
                    <a:bodyPr/>
                    <a:lstStyle/>
                    <a:p>
                      <a:pPr lvl="0" algn="ctr">
                        <a:buNone/>
                      </a:pPr>
                      <a:r>
                        <a:rPr lang="en-US" sz="1600" b="0" i="0" u="none" strike="noStrike" noProof="0">
                          <a:latin typeface="Consolas"/>
                        </a:rPr>
                        <a:t>0.962870</a:t>
                      </a:r>
                    </a:p>
                  </a:txBody>
                  <a:tcPr marL="80129" marR="80129" marT="40064" marB="40064"/>
                </a:tc>
                <a:tc>
                  <a:txBody>
                    <a:bodyPr/>
                    <a:lstStyle/>
                    <a:p>
                      <a:pPr lvl="0" algn="ctr">
                        <a:buNone/>
                      </a:pPr>
                      <a:r>
                        <a:rPr lang="en-US" sz="1600" b="0" i="0" u="none" strike="noStrike" noProof="0">
                          <a:latin typeface="Consolas"/>
                        </a:rPr>
                        <a:t>127.8105149</a:t>
                      </a:r>
                    </a:p>
                  </a:txBody>
                  <a:tcPr marL="80129" marR="80129" marT="40064" marB="40064"/>
                </a:tc>
                <a:tc>
                  <a:txBody>
                    <a:bodyPr/>
                    <a:lstStyle/>
                    <a:p>
                      <a:pPr lvl="0" algn="ctr">
                        <a:buNone/>
                      </a:pPr>
                      <a:r>
                        <a:rPr lang="en-US" sz="1600" b="0" i="0" u="none" strike="noStrike" noProof="0">
                          <a:latin typeface="Consolas"/>
                        </a:rPr>
                        <a:t>0.961536</a:t>
                      </a:r>
                      <a:endParaRPr lang="en-US" sz="1600"/>
                    </a:p>
                  </a:txBody>
                  <a:tcPr marL="80129" marR="80129" marT="40064" marB="40064"/>
                </a:tc>
                <a:tc>
                  <a:txBody>
                    <a:bodyPr/>
                    <a:lstStyle/>
                    <a:p>
                      <a:pPr lvl="0" algn="ctr">
                        <a:buNone/>
                      </a:pPr>
                      <a:r>
                        <a:rPr lang="en-US" sz="1600" b="0" i="0" u="none" strike="noStrike" noProof="0">
                          <a:latin typeface="Consolas"/>
                        </a:rPr>
                        <a:t>0.986460</a:t>
                      </a:r>
                      <a:endParaRPr lang="en-US" sz="1600"/>
                    </a:p>
                  </a:txBody>
                  <a:tcPr marL="80129" marR="80129" marT="40064" marB="40064"/>
                </a:tc>
                <a:tc>
                  <a:txBody>
                    <a:bodyPr/>
                    <a:lstStyle/>
                    <a:p>
                      <a:pPr lvl="0" algn="ctr">
                        <a:buNone/>
                      </a:pPr>
                      <a:r>
                        <a:rPr lang="en-US" sz="1600" b="0" i="0" u="none" strike="noStrike" noProof="0">
                          <a:latin typeface="Consolas"/>
                        </a:rPr>
                        <a:t>464.6271162</a:t>
                      </a:r>
                      <a:endParaRPr lang="en-US" sz="1600"/>
                    </a:p>
                  </a:txBody>
                  <a:tcPr marL="80129" marR="80129" marT="40064" marB="40064"/>
                </a:tc>
                <a:tc>
                  <a:txBody>
                    <a:bodyPr/>
                    <a:lstStyle/>
                    <a:p>
                      <a:pPr lvl="0" algn="ctr">
                        <a:buNone/>
                      </a:pPr>
                      <a:r>
                        <a:rPr lang="en-US" sz="1600" b="0" i="0" u="none" strike="noStrike" noProof="0">
                          <a:latin typeface="Consolas"/>
                        </a:rPr>
                        <a:t>0.986070</a:t>
                      </a:r>
                      <a:endParaRPr lang="en-US" sz="1600"/>
                    </a:p>
                  </a:txBody>
                  <a:tcPr marL="80129" marR="80129" marT="40064" marB="40064"/>
                </a:tc>
                <a:extLst>
                  <a:ext uri="{0D108BD9-81ED-4DB2-BD59-A6C34878D82A}">
                    <a16:rowId xmlns:a16="http://schemas.microsoft.com/office/drawing/2014/main" val="3842852479"/>
                  </a:ext>
                </a:extLst>
              </a:tr>
              <a:tr h="592952">
                <a:tc>
                  <a:txBody>
                    <a:bodyPr/>
                    <a:lstStyle/>
                    <a:p>
                      <a:pPr algn="ctr"/>
                      <a:r>
                        <a:rPr lang="en-US" sz="1600"/>
                        <a:t>Random Forest</a:t>
                      </a:r>
                    </a:p>
                  </a:txBody>
                  <a:tcPr marL="80129" marR="80129" marT="40064" marB="40064"/>
                </a:tc>
                <a:tc>
                  <a:txBody>
                    <a:bodyPr/>
                    <a:lstStyle/>
                    <a:p>
                      <a:pPr lvl="0" algn="ctr">
                        <a:buNone/>
                      </a:pPr>
                      <a:r>
                        <a:rPr lang="en-US" sz="1600" b="0" i="0" u="none" strike="noStrike" noProof="0">
                          <a:latin typeface="Consolas"/>
                        </a:rPr>
                        <a:t>0.982744</a:t>
                      </a:r>
                    </a:p>
                  </a:txBody>
                  <a:tcPr marL="80129" marR="80129" marT="40064" marB="40064"/>
                </a:tc>
                <a:tc>
                  <a:txBody>
                    <a:bodyPr/>
                    <a:lstStyle/>
                    <a:p>
                      <a:pPr lvl="0" algn="ctr">
                        <a:buNone/>
                      </a:pPr>
                      <a:r>
                        <a:rPr lang="en-US" sz="1600" b="0" i="0" u="none" strike="noStrike" noProof="0">
                          <a:latin typeface="Consolas"/>
                        </a:rPr>
                        <a:t>59.4056327</a:t>
                      </a:r>
                      <a:endParaRPr lang="en-US" sz="1600"/>
                    </a:p>
                  </a:txBody>
                  <a:tcPr marL="80129" marR="80129" marT="40064" marB="40064"/>
                </a:tc>
                <a:tc>
                  <a:txBody>
                    <a:bodyPr/>
                    <a:lstStyle/>
                    <a:p>
                      <a:pPr lvl="0" algn="ctr">
                        <a:buNone/>
                      </a:pPr>
                      <a:r>
                        <a:rPr lang="en-US" sz="1600" b="0" i="0" u="none" strike="noStrike" noProof="0">
                          <a:latin typeface="Consolas"/>
                        </a:rPr>
                        <a:t>0.982076</a:t>
                      </a:r>
                      <a:endParaRPr lang="en-US" sz="1600"/>
                    </a:p>
                  </a:txBody>
                  <a:tcPr marL="80129" marR="80129" marT="40064" marB="40064"/>
                </a:tc>
                <a:tc>
                  <a:txBody>
                    <a:bodyPr/>
                    <a:lstStyle/>
                    <a:p>
                      <a:pPr lvl="0" algn="ctr">
                        <a:buNone/>
                      </a:pPr>
                      <a:r>
                        <a:rPr lang="en-US" sz="1600" b="0" i="0" u="none" strike="noStrike" noProof="0">
                          <a:latin typeface="Consolas"/>
                        </a:rPr>
                        <a:t>0.978558</a:t>
                      </a:r>
                      <a:endParaRPr lang="en-US" sz="1600"/>
                    </a:p>
                  </a:txBody>
                  <a:tcPr marL="80129" marR="80129" marT="40064" marB="40064"/>
                </a:tc>
                <a:tc>
                  <a:txBody>
                    <a:bodyPr/>
                    <a:lstStyle/>
                    <a:p>
                      <a:pPr lvl="0" algn="ctr">
                        <a:buNone/>
                      </a:pPr>
                      <a:r>
                        <a:rPr lang="en-US" sz="1600" b="0" i="0" u="none" strike="noStrike" noProof="0">
                          <a:latin typeface="Consolas"/>
                        </a:rPr>
                        <a:t>735.7844684</a:t>
                      </a:r>
                      <a:endParaRPr lang="en-US" sz="1600"/>
                    </a:p>
                  </a:txBody>
                  <a:tcPr marL="80129" marR="80129" marT="40064" marB="40064"/>
                </a:tc>
                <a:tc>
                  <a:txBody>
                    <a:bodyPr/>
                    <a:lstStyle/>
                    <a:p>
                      <a:pPr lvl="0" algn="ctr">
                        <a:buNone/>
                      </a:pPr>
                      <a:r>
                        <a:rPr lang="en-US" sz="1600" b="0" i="0" u="none" strike="noStrike" noProof="0">
                          <a:latin typeface="Consolas"/>
                        </a:rPr>
                        <a:t>0.977962</a:t>
                      </a:r>
                      <a:endParaRPr lang="en-US" sz="1600"/>
                    </a:p>
                  </a:txBody>
                  <a:tcPr marL="80129" marR="80129" marT="40064" marB="40064"/>
                </a:tc>
                <a:extLst>
                  <a:ext uri="{0D108BD9-81ED-4DB2-BD59-A6C34878D82A}">
                    <a16:rowId xmlns:a16="http://schemas.microsoft.com/office/drawing/2014/main" val="220200941"/>
                  </a:ext>
                </a:extLst>
              </a:tr>
              <a:tr h="352566">
                <a:tc>
                  <a:txBody>
                    <a:bodyPr/>
                    <a:lstStyle/>
                    <a:p>
                      <a:pPr algn="ctr"/>
                      <a:r>
                        <a:rPr lang="en-US" sz="1600"/>
                        <a:t>SVR</a:t>
                      </a:r>
                    </a:p>
                  </a:txBody>
                  <a:tcPr marL="80129" marR="80129" marT="40064" marB="40064"/>
                </a:tc>
                <a:tc>
                  <a:txBody>
                    <a:bodyPr/>
                    <a:lstStyle/>
                    <a:p>
                      <a:pPr lvl="0" algn="ctr">
                        <a:buNone/>
                      </a:pPr>
                      <a:r>
                        <a:rPr lang="en-US" sz="1600" b="0" i="0" u="none" strike="noStrike" noProof="0">
                          <a:latin typeface="Consolas"/>
                        </a:rPr>
                        <a:t>0.798890</a:t>
                      </a:r>
                      <a:endParaRPr lang="en-US" sz="1600"/>
                    </a:p>
                  </a:txBody>
                  <a:tcPr marL="80129" marR="80129" marT="40064" marB="40064"/>
                </a:tc>
                <a:tc>
                  <a:txBody>
                    <a:bodyPr/>
                    <a:lstStyle/>
                    <a:p>
                      <a:pPr lvl="0" algn="ctr">
                        <a:buNone/>
                      </a:pPr>
                      <a:r>
                        <a:rPr lang="en-US" sz="1600" b="0" i="0" u="none" strike="noStrike" noProof="0">
                          <a:latin typeface="Consolas"/>
                        </a:rPr>
                        <a:t>692.3304030</a:t>
                      </a:r>
                      <a:endParaRPr lang="en-US" sz="1600"/>
                    </a:p>
                  </a:txBody>
                  <a:tcPr marL="80129" marR="80129" marT="40064" marB="40064"/>
                </a:tc>
                <a:tc>
                  <a:txBody>
                    <a:bodyPr/>
                    <a:lstStyle/>
                    <a:p>
                      <a:pPr lvl="0" algn="ctr">
                        <a:buNone/>
                      </a:pPr>
                      <a:r>
                        <a:rPr lang="en-US" sz="1600" b="0" i="0" u="none" strike="noStrike" noProof="0">
                          <a:latin typeface="Consolas"/>
                        </a:rPr>
                        <a:t>0.791648</a:t>
                      </a:r>
                      <a:endParaRPr lang="en-US" sz="1600"/>
                    </a:p>
                  </a:txBody>
                  <a:tcPr marL="80129" marR="80129" marT="40064" marB="40064"/>
                </a:tc>
                <a:tc>
                  <a:txBody>
                    <a:bodyPr/>
                    <a:lstStyle/>
                    <a:p>
                      <a:pPr lvl="0" algn="ctr">
                        <a:buNone/>
                      </a:pPr>
                      <a:r>
                        <a:rPr lang="en-US" sz="1600" b="0" i="0" u="none" strike="noStrike" noProof="0">
                          <a:latin typeface="Consolas"/>
                        </a:rPr>
                        <a:t>0.659507</a:t>
                      </a:r>
                      <a:endParaRPr lang="en-US" sz="1600"/>
                    </a:p>
                  </a:txBody>
                  <a:tcPr marL="80129" marR="80129" marT="40064" marB="40064"/>
                </a:tc>
                <a:tc>
                  <a:txBody>
                    <a:bodyPr/>
                    <a:lstStyle/>
                    <a:p>
                      <a:pPr lvl="0" algn="ctr">
                        <a:buNone/>
                      </a:pPr>
                      <a:r>
                        <a:rPr lang="en-US" sz="1600" b="0" i="0" u="none" strike="noStrike" noProof="0">
                          <a:latin typeface="Consolas"/>
                        </a:rPr>
                        <a:t>11684.1639919</a:t>
                      </a:r>
                      <a:endParaRPr lang="en-US" sz="1600"/>
                    </a:p>
                  </a:txBody>
                  <a:tcPr marL="80129" marR="80129" marT="40064" marB="40064"/>
                </a:tc>
                <a:tc>
                  <a:txBody>
                    <a:bodyPr/>
                    <a:lstStyle/>
                    <a:p>
                      <a:pPr lvl="0" algn="ctr">
                        <a:buNone/>
                      </a:pPr>
                      <a:r>
                        <a:rPr lang="en-US" sz="1600" b="0" i="0" u="none" strike="noStrike" noProof="0">
                          <a:latin typeface="Consolas"/>
                        </a:rPr>
                        <a:t>0.649719</a:t>
                      </a:r>
                      <a:endParaRPr lang="en-US" sz="1600"/>
                    </a:p>
                  </a:txBody>
                  <a:tcPr marL="80129" marR="80129" marT="40064" marB="40064"/>
                </a:tc>
                <a:extLst>
                  <a:ext uri="{0D108BD9-81ED-4DB2-BD59-A6C34878D82A}">
                    <a16:rowId xmlns:a16="http://schemas.microsoft.com/office/drawing/2014/main" val="2497852305"/>
                  </a:ext>
                </a:extLst>
              </a:tr>
            </a:tbl>
          </a:graphicData>
        </a:graphic>
      </p:graphicFrame>
    </p:spTree>
    <p:extLst>
      <p:ext uri="{BB962C8B-B14F-4D97-AF65-F5344CB8AC3E}">
        <p14:creationId xmlns:p14="http://schemas.microsoft.com/office/powerpoint/2010/main" val="1910955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52AF-3877-AE01-4A2B-E94A56102ED5}"/>
              </a:ext>
            </a:extLst>
          </p:cNvPr>
          <p:cNvSpPr>
            <a:spLocks noGrp="1"/>
          </p:cNvSpPr>
          <p:nvPr>
            <p:ph type="title"/>
          </p:nvPr>
        </p:nvSpPr>
        <p:spPr>
          <a:xfrm>
            <a:off x="5167561" y="612565"/>
            <a:ext cx="1868960" cy="726709"/>
          </a:xfrm>
        </p:spPr>
        <p:txBody>
          <a:bodyPr/>
          <a:lstStyle/>
          <a:p>
            <a:pPr algn="ctr"/>
            <a:r>
              <a:rPr lang="en-US"/>
              <a:t>Results</a:t>
            </a:r>
          </a:p>
        </p:txBody>
      </p:sp>
      <p:sp>
        <p:nvSpPr>
          <p:cNvPr id="6" name="TextBox 5">
            <a:extLst>
              <a:ext uri="{FF2B5EF4-FFF2-40B4-BE49-F238E27FC236}">
                <a16:creationId xmlns:a16="http://schemas.microsoft.com/office/drawing/2014/main" id="{F59857F8-C7E7-9522-34FA-253AE425AD0F}"/>
              </a:ext>
            </a:extLst>
          </p:cNvPr>
          <p:cNvSpPr txBox="1"/>
          <p:nvPr/>
        </p:nvSpPr>
        <p:spPr>
          <a:xfrm>
            <a:off x="1529366" y="2065986"/>
            <a:ext cx="30587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Circulatory Diseases Mortality Rate per 10,000 Predictions for 2014-2016</a:t>
            </a:r>
          </a:p>
        </p:txBody>
      </p:sp>
      <p:pic>
        <p:nvPicPr>
          <p:cNvPr id="7" name="Picture 7" descr="Chart, scatter chart&#10;&#10;Description automatically generated">
            <a:extLst>
              <a:ext uri="{FF2B5EF4-FFF2-40B4-BE49-F238E27FC236}">
                <a16:creationId xmlns:a16="http://schemas.microsoft.com/office/drawing/2014/main" id="{4DFD5262-A362-0F11-915C-18A80D486B38}"/>
              </a:ext>
            </a:extLst>
          </p:cNvPr>
          <p:cNvPicPr>
            <a:picLocks noChangeAspect="1"/>
          </p:cNvPicPr>
          <p:nvPr/>
        </p:nvPicPr>
        <p:blipFill>
          <a:blip r:embed="rId2"/>
          <a:stretch>
            <a:fillRect/>
          </a:stretch>
        </p:blipFill>
        <p:spPr>
          <a:xfrm>
            <a:off x="879764" y="3202538"/>
            <a:ext cx="4694381" cy="3373923"/>
          </a:xfrm>
          <a:prstGeom prst="rect">
            <a:avLst/>
          </a:prstGeom>
        </p:spPr>
      </p:pic>
      <p:pic>
        <p:nvPicPr>
          <p:cNvPr id="8" name="Picture 8" descr="Chart, scatter chart&#10;&#10;Description automatically generated">
            <a:extLst>
              <a:ext uri="{FF2B5EF4-FFF2-40B4-BE49-F238E27FC236}">
                <a16:creationId xmlns:a16="http://schemas.microsoft.com/office/drawing/2014/main" id="{89B12A73-0D1A-C204-942B-639AD5B89DBE}"/>
              </a:ext>
            </a:extLst>
          </p:cNvPr>
          <p:cNvPicPr>
            <a:picLocks noChangeAspect="1"/>
          </p:cNvPicPr>
          <p:nvPr/>
        </p:nvPicPr>
        <p:blipFill>
          <a:blip r:embed="rId3"/>
          <a:stretch>
            <a:fillRect/>
          </a:stretch>
        </p:blipFill>
        <p:spPr>
          <a:xfrm>
            <a:off x="6814127" y="3199908"/>
            <a:ext cx="4694381" cy="3379183"/>
          </a:xfrm>
          <a:prstGeom prst="rect">
            <a:avLst/>
          </a:prstGeom>
        </p:spPr>
      </p:pic>
      <p:sp>
        <p:nvSpPr>
          <p:cNvPr id="9" name="TextBox 8">
            <a:extLst>
              <a:ext uri="{FF2B5EF4-FFF2-40B4-BE49-F238E27FC236}">
                <a16:creationId xmlns:a16="http://schemas.microsoft.com/office/drawing/2014/main" id="{CB90C933-5D54-B85F-A58E-E861421AB503}"/>
              </a:ext>
            </a:extLst>
          </p:cNvPr>
          <p:cNvSpPr txBox="1"/>
          <p:nvPr/>
        </p:nvSpPr>
        <p:spPr>
          <a:xfrm>
            <a:off x="7636911" y="2065986"/>
            <a:ext cx="30587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Respiratory Diseases Mortality Rate per 10,000 Predictions for 2014-2016</a:t>
            </a:r>
          </a:p>
        </p:txBody>
      </p:sp>
    </p:spTree>
    <p:extLst>
      <p:ext uri="{BB962C8B-B14F-4D97-AF65-F5344CB8AC3E}">
        <p14:creationId xmlns:p14="http://schemas.microsoft.com/office/powerpoint/2010/main" val="152900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D705-27D7-5043-E2E7-FA8A33FC5066}"/>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3FA3232D-4A08-D6AC-FEC6-9AEEB5579196}"/>
              </a:ext>
            </a:extLst>
          </p:cNvPr>
          <p:cNvSpPr>
            <a:spLocks noGrp="1"/>
          </p:cNvSpPr>
          <p:nvPr>
            <p:ph idx="1"/>
          </p:nvPr>
        </p:nvSpPr>
        <p:spPr/>
        <p:txBody>
          <a:bodyPr vert="horz" lIns="91440" tIns="45720" rIns="91440" bIns="45720" rtlCol="0" anchor="t">
            <a:normAutofit/>
          </a:bodyPr>
          <a:lstStyle/>
          <a:p>
            <a:r>
              <a:rPr lang="en-US"/>
              <a:t>INTRODUCTION </a:t>
            </a:r>
          </a:p>
          <a:p>
            <a:r>
              <a:rPr lang="en-US"/>
              <a:t>DATASET </a:t>
            </a:r>
          </a:p>
          <a:p>
            <a:r>
              <a:rPr lang="en-US"/>
              <a:t>ANALYSIS </a:t>
            </a:r>
          </a:p>
          <a:p>
            <a:r>
              <a:rPr lang="en-US"/>
              <a:t>MODELING</a:t>
            </a:r>
          </a:p>
          <a:p>
            <a:r>
              <a:rPr lang="en-US"/>
              <a:t>CONCLUSION</a:t>
            </a:r>
          </a:p>
          <a:p>
            <a:r>
              <a:rPr lang="en-US"/>
              <a:t>REFERENCES</a:t>
            </a:r>
          </a:p>
          <a:p>
            <a:endParaRPr lang="en-US"/>
          </a:p>
          <a:p>
            <a:endParaRPr lang="en-US"/>
          </a:p>
          <a:p>
            <a:endParaRPr lang="en-US"/>
          </a:p>
          <a:p>
            <a:endParaRPr lang="en-US"/>
          </a:p>
        </p:txBody>
      </p:sp>
    </p:spTree>
    <p:extLst>
      <p:ext uri="{BB962C8B-B14F-4D97-AF65-F5344CB8AC3E}">
        <p14:creationId xmlns:p14="http://schemas.microsoft.com/office/powerpoint/2010/main" val="230328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Graph on document with pen">
            <a:extLst>
              <a:ext uri="{FF2B5EF4-FFF2-40B4-BE49-F238E27FC236}">
                <a16:creationId xmlns:a16="http://schemas.microsoft.com/office/drawing/2014/main" id="{BCB75934-E5E7-854D-6367-13DA3A316D80}"/>
              </a:ext>
            </a:extLst>
          </p:cNvPr>
          <p:cNvPicPr>
            <a:picLocks noChangeAspect="1"/>
          </p:cNvPicPr>
          <p:nvPr/>
        </p:nvPicPr>
        <p:blipFill rotWithShape="1">
          <a:blip r:embed="rId2">
            <a:alphaModFix amt="35000"/>
          </a:blip>
          <a:srcRect t="983" r="-2" b="14619"/>
          <a:stretch/>
        </p:blipFill>
        <p:spPr>
          <a:xfrm>
            <a:off x="-8825" y="10"/>
            <a:ext cx="12192000" cy="6857990"/>
          </a:xfrm>
          <a:prstGeom prst="rect">
            <a:avLst/>
          </a:prstGeom>
        </p:spPr>
      </p:pic>
      <p:sp>
        <p:nvSpPr>
          <p:cNvPr id="2" name="Title 1">
            <a:extLst>
              <a:ext uri="{FF2B5EF4-FFF2-40B4-BE49-F238E27FC236}">
                <a16:creationId xmlns:a16="http://schemas.microsoft.com/office/drawing/2014/main" id="{21BE175E-4741-ED7F-9420-C2FF689F9A34}"/>
              </a:ext>
            </a:extLst>
          </p:cNvPr>
          <p:cNvSpPr>
            <a:spLocks noGrp="1"/>
          </p:cNvSpPr>
          <p:nvPr>
            <p:ph type="title"/>
          </p:nvPr>
        </p:nvSpPr>
        <p:spPr>
          <a:xfrm>
            <a:off x="1935513" y="624110"/>
            <a:ext cx="8911687" cy="1280890"/>
          </a:xfrm>
        </p:spPr>
        <p:txBody>
          <a:bodyPr>
            <a:normAutofit/>
          </a:bodyPr>
          <a:lstStyle/>
          <a:p>
            <a:r>
              <a:rPr lang="en-US">
                <a:solidFill>
                  <a:schemeClr val="tx1"/>
                </a:solidFill>
              </a:rPr>
              <a:t>Model Evaluation</a:t>
            </a:r>
          </a:p>
        </p:txBody>
      </p:sp>
      <p:sp>
        <p:nvSpPr>
          <p:cNvPr id="17" name="Content Placeholder 2">
            <a:extLst>
              <a:ext uri="{FF2B5EF4-FFF2-40B4-BE49-F238E27FC236}">
                <a16:creationId xmlns:a16="http://schemas.microsoft.com/office/drawing/2014/main" id="{6B81350D-591B-A173-D010-46FC35AD7A14}"/>
              </a:ext>
            </a:extLst>
          </p:cNvPr>
          <p:cNvSpPr>
            <a:spLocks noGrp="1"/>
          </p:cNvSpPr>
          <p:nvPr>
            <p:ph idx="1"/>
          </p:nvPr>
        </p:nvSpPr>
        <p:spPr>
          <a:xfrm>
            <a:off x="1931800" y="2133600"/>
            <a:ext cx="8915400" cy="3777622"/>
          </a:xfrm>
        </p:spPr>
        <p:txBody>
          <a:bodyPr vert="horz" lIns="91440" tIns="45720" rIns="91440" bIns="45720" rtlCol="0" anchor="t">
            <a:normAutofit/>
          </a:bodyPr>
          <a:lstStyle/>
          <a:p>
            <a:r>
              <a:rPr lang="en-US" sz="1700" b="1">
                <a:ea typeface="+mn-lt"/>
                <a:cs typeface="+mn-lt"/>
              </a:rPr>
              <a:t>R-squared score</a:t>
            </a:r>
            <a:r>
              <a:rPr lang="en-US" sz="1700">
                <a:ea typeface="+mn-lt"/>
                <a:cs typeface="+mn-lt"/>
              </a:rPr>
              <a:t> - common evaluation metric for goodness of fit of a regression model. It measures the proportion of the variance in the dependent variable that is predictable from the independent variables. </a:t>
            </a:r>
          </a:p>
          <a:p>
            <a:endParaRPr lang="en-US" sz="1700">
              <a:ea typeface="+mn-lt"/>
              <a:cs typeface="+mn-lt"/>
            </a:endParaRPr>
          </a:p>
          <a:p>
            <a:r>
              <a:rPr lang="en-US" sz="1700" b="1">
                <a:ea typeface="+mn-lt"/>
                <a:cs typeface="+mn-lt"/>
              </a:rPr>
              <a:t>Adjusted R-squared</a:t>
            </a:r>
            <a:r>
              <a:rPr lang="en-US" sz="1700">
                <a:ea typeface="+mn-lt"/>
                <a:cs typeface="+mn-lt"/>
              </a:rPr>
              <a:t> - penalizes the inclusion of irrelevant predictors</a:t>
            </a:r>
            <a:endParaRPr lang="en-US" sz="1700"/>
          </a:p>
          <a:p>
            <a:endParaRPr lang="en-US" sz="1700"/>
          </a:p>
          <a:p>
            <a:r>
              <a:rPr lang="en-US" sz="1700"/>
              <a:t>Results: Prediction of death rate caused by Respiratory Disease, the best model was </a:t>
            </a:r>
            <a:r>
              <a:rPr lang="en-US" sz="1700" b="1"/>
              <a:t>Random Forest</a:t>
            </a:r>
            <a:r>
              <a:rPr lang="en-US" sz="1700"/>
              <a:t> with adjusted R-squared score </a:t>
            </a:r>
            <a:r>
              <a:rPr lang="en-US" sz="1700" b="1"/>
              <a:t>98.2%</a:t>
            </a:r>
          </a:p>
          <a:p>
            <a:endParaRPr lang="en-US" sz="1700" b="1"/>
          </a:p>
          <a:p>
            <a:r>
              <a:rPr lang="en-US" sz="1700"/>
              <a:t>Results: Prediction</a:t>
            </a:r>
            <a:r>
              <a:rPr lang="en-US" sz="1700">
                <a:ea typeface="+mn-lt"/>
                <a:cs typeface="+mn-lt"/>
              </a:rPr>
              <a:t> of death rate</a:t>
            </a:r>
            <a:r>
              <a:rPr lang="en-US" sz="1700"/>
              <a:t> caused by Circulatory Disease, the best model was </a:t>
            </a:r>
            <a:r>
              <a:rPr lang="en-US" sz="1700" b="1"/>
              <a:t>Decision Tree</a:t>
            </a:r>
            <a:r>
              <a:rPr lang="en-US" sz="1700"/>
              <a:t> with adjusted R-squared score </a:t>
            </a:r>
            <a:r>
              <a:rPr lang="en-US" sz="1700" b="1"/>
              <a:t>98.6%</a:t>
            </a:r>
          </a:p>
          <a:p>
            <a:endParaRPr lang="en-US" sz="1700"/>
          </a:p>
        </p:txBody>
      </p:sp>
    </p:spTree>
    <p:extLst>
      <p:ext uri="{BB962C8B-B14F-4D97-AF65-F5344CB8AC3E}">
        <p14:creationId xmlns:p14="http://schemas.microsoft.com/office/powerpoint/2010/main" val="412359874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4A965-AF38-23EA-8650-DE7D12D9D4A3}"/>
              </a:ext>
            </a:extLst>
          </p:cNvPr>
          <p:cNvSpPr>
            <a:spLocks noGrp="1"/>
          </p:cNvSpPr>
          <p:nvPr>
            <p:ph type="title"/>
          </p:nvPr>
        </p:nvSpPr>
        <p:spPr>
          <a:xfrm>
            <a:off x="1794897" y="624110"/>
            <a:ext cx="9712998" cy="1280890"/>
          </a:xfrm>
        </p:spPr>
        <p:txBody>
          <a:bodyPr>
            <a:normAutofit/>
          </a:bodyPr>
          <a:lstStyle/>
          <a:p>
            <a:r>
              <a:rPr lang="en-US"/>
              <a:t>Conclusion</a:t>
            </a:r>
          </a:p>
        </p:txBody>
      </p:sp>
      <p:sp>
        <p:nvSpPr>
          <p:cNvPr id="13" name="Rectangle 12">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FF98670-328B-9FF2-571A-3DF662A7BA32}"/>
              </a:ext>
            </a:extLst>
          </p:cNvPr>
          <p:cNvSpPr>
            <a:spLocks noGrp="1"/>
          </p:cNvSpPr>
          <p:nvPr>
            <p:ph idx="1"/>
          </p:nvPr>
        </p:nvSpPr>
        <p:spPr>
          <a:xfrm>
            <a:off x="1833002" y="2222983"/>
            <a:ext cx="4466730" cy="3653941"/>
          </a:xfrm>
        </p:spPr>
        <p:txBody>
          <a:bodyPr vert="horz" lIns="91440" tIns="45720" rIns="91440" bIns="45720" rtlCol="0" anchor="t">
            <a:normAutofit/>
          </a:bodyPr>
          <a:lstStyle/>
          <a:p>
            <a:pPr marL="329184" indent="-329184" defTabSz="438912">
              <a:spcBef>
                <a:spcPts val="960"/>
              </a:spcBef>
            </a:pPr>
            <a:r>
              <a:rPr lang="en-US" sz="1728" kern="1200">
                <a:solidFill>
                  <a:schemeClr val="tx1">
                    <a:lumMod val="75000"/>
                    <a:lumOff val="25000"/>
                  </a:schemeClr>
                </a:solidFill>
                <a:latin typeface="+mn-lt"/>
                <a:ea typeface="+mn-ea"/>
                <a:cs typeface="+mn-cs"/>
              </a:rPr>
              <a:t>Feature Importance Top 4 features:</a:t>
            </a:r>
          </a:p>
          <a:p>
            <a:pPr marL="329184" indent="-329184" defTabSz="438912">
              <a:spcBef>
                <a:spcPts val="960"/>
              </a:spcBef>
            </a:pPr>
            <a:endParaRPr lang="en-US" sz="1728" kern="1200">
              <a:solidFill>
                <a:schemeClr val="tx1">
                  <a:lumMod val="75000"/>
                  <a:lumOff val="25000"/>
                </a:schemeClr>
              </a:solidFill>
              <a:latin typeface="+mn-lt"/>
              <a:ea typeface="+mn-ea"/>
              <a:cs typeface="+mn-cs"/>
            </a:endParaRPr>
          </a:p>
          <a:p>
            <a:pPr marL="713232" lvl="1" indent="-274320" defTabSz="438912">
              <a:spcBef>
                <a:spcPts val="960"/>
              </a:spcBef>
            </a:pPr>
            <a:r>
              <a:rPr lang="en-US" sz="1536" kern="1200">
                <a:solidFill>
                  <a:schemeClr val="tx1">
                    <a:lumMod val="75000"/>
                    <a:lumOff val="25000"/>
                  </a:schemeClr>
                </a:solidFill>
                <a:latin typeface="+mn-lt"/>
                <a:ea typeface="+mn-ea"/>
                <a:cs typeface="+mn-cs"/>
              </a:rPr>
              <a:t>Respiratory Analysis:</a:t>
            </a:r>
          </a:p>
          <a:p>
            <a:pPr marL="1645920" lvl="3" indent="-219456" defTabSz="438912">
              <a:spcBef>
                <a:spcPts val="960"/>
              </a:spcBef>
              <a:buFont typeface="Wingdings 3" charset="2"/>
              <a:buAutoNum type="arabicPeriod"/>
            </a:pPr>
            <a:r>
              <a:rPr lang="en-US" sz="1536" kern="1200">
                <a:solidFill>
                  <a:schemeClr val="tx1">
                    <a:lumMod val="75000"/>
                    <a:lumOff val="25000"/>
                  </a:schemeClr>
                </a:solidFill>
                <a:latin typeface="+mn-lt"/>
                <a:ea typeface="+mn-ea"/>
                <a:cs typeface="+mn-cs"/>
              </a:rPr>
              <a:t>Age Group = 89.24%</a:t>
            </a:r>
          </a:p>
          <a:p>
            <a:pPr marL="1645920" lvl="3" indent="-219456" defTabSz="438912">
              <a:spcBef>
                <a:spcPts val="960"/>
              </a:spcBef>
              <a:buFont typeface="Wingdings 3" charset="2"/>
              <a:buAutoNum type="arabicPeriod"/>
            </a:pPr>
            <a:r>
              <a:rPr lang="en-US" sz="1536" kern="1200">
                <a:solidFill>
                  <a:schemeClr val="tx1">
                    <a:lumMod val="75000"/>
                    <a:lumOff val="25000"/>
                  </a:schemeClr>
                </a:solidFill>
                <a:latin typeface="+mn-lt"/>
                <a:ea typeface="+mn-ea"/>
                <a:cs typeface="+mn-cs"/>
              </a:rPr>
              <a:t>Gender = 6.35%</a:t>
            </a:r>
          </a:p>
          <a:p>
            <a:pPr marL="1645920" lvl="3" indent="-219456" defTabSz="438912">
              <a:spcBef>
                <a:spcPts val="960"/>
              </a:spcBef>
              <a:buFont typeface="Wingdings 3" charset="2"/>
              <a:buAutoNum type="arabicPeriod"/>
            </a:pPr>
            <a:r>
              <a:rPr lang="en-US" sz="1536" kern="1200">
                <a:solidFill>
                  <a:schemeClr val="tx1">
                    <a:lumMod val="75000"/>
                    <a:lumOff val="25000"/>
                  </a:schemeClr>
                </a:solidFill>
                <a:latin typeface="+mn-lt"/>
                <a:ea typeface="+mn-ea"/>
                <a:cs typeface="+mn-cs"/>
              </a:rPr>
              <a:t>Emissions of CO = 1.74%</a:t>
            </a:r>
          </a:p>
          <a:p>
            <a:pPr marL="1645920" lvl="3" indent="-219456" defTabSz="438912">
              <a:spcBef>
                <a:spcPts val="960"/>
              </a:spcBef>
              <a:buFont typeface="Wingdings 3" charset="2"/>
              <a:buAutoNum type="arabicPeriod"/>
            </a:pPr>
            <a:r>
              <a:rPr lang="en-US" sz="1536" kern="1200">
                <a:solidFill>
                  <a:schemeClr val="tx1">
                    <a:lumMod val="75000"/>
                    <a:lumOff val="25000"/>
                  </a:schemeClr>
                </a:solidFill>
                <a:latin typeface="+mn-lt"/>
                <a:ea typeface="+mn-ea"/>
                <a:cs typeface="+mn-cs"/>
              </a:rPr>
              <a:t>Emissions of Pm10 = 0.91%</a:t>
            </a:r>
          </a:p>
          <a:p>
            <a:pPr lvl="1"/>
            <a:endParaRPr lang="en-US"/>
          </a:p>
        </p:txBody>
      </p:sp>
      <p:sp>
        <p:nvSpPr>
          <p:cNvPr id="6" name="Content Placeholder 2">
            <a:extLst>
              <a:ext uri="{FF2B5EF4-FFF2-40B4-BE49-F238E27FC236}">
                <a16:creationId xmlns:a16="http://schemas.microsoft.com/office/drawing/2014/main" id="{4012935E-9EF5-44DF-BA09-4DC577F57622}"/>
              </a:ext>
            </a:extLst>
          </p:cNvPr>
          <p:cNvSpPr txBox="1">
            <a:spLocks/>
          </p:cNvSpPr>
          <p:nvPr/>
        </p:nvSpPr>
        <p:spPr>
          <a:xfrm>
            <a:off x="6600334" y="2225209"/>
            <a:ext cx="4143862" cy="340900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29184" indent="-329184" defTabSz="438912">
              <a:spcBef>
                <a:spcPts val="960"/>
              </a:spcBef>
            </a:pPr>
            <a:endParaRPr lang="en-US" sz="1728" kern="1200">
              <a:solidFill>
                <a:schemeClr val="tx1">
                  <a:lumMod val="75000"/>
                  <a:lumOff val="25000"/>
                </a:schemeClr>
              </a:solidFill>
              <a:latin typeface="+mn-lt"/>
              <a:ea typeface="+mn-ea"/>
              <a:cs typeface="+mn-cs"/>
            </a:endParaRPr>
          </a:p>
          <a:p>
            <a:pPr marL="329184" indent="-329184" defTabSz="438912">
              <a:spcBef>
                <a:spcPts val="960"/>
              </a:spcBef>
            </a:pPr>
            <a:endParaRPr lang="en-US" sz="1728" kern="1200">
              <a:solidFill>
                <a:schemeClr val="tx1">
                  <a:lumMod val="75000"/>
                  <a:lumOff val="25000"/>
                </a:schemeClr>
              </a:solidFill>
              <a:latin typeface="+mn-lt"/>
              <a:ea typeface="+mn-ea"/>
              <a:cs typeface="+mn-cs"/>
            </a:endParaRPr>
          </a:p>
          <a:p>
            <a:pPr marL="713232" lvl="1" indent="-274320" defTabSz="438912">
              <a:spcBef>
                <a:spcPts val="960"/>
              </a:spcBef>
            </a:pPr>
            <a:r>
              <a:rPr lang="en-US" sz="1536" kern="1200">
                <a:solidFill>
                  <a:schemeClr val="tx1">
                    <a:lumMod val="75000"/>
                    <a:lumOff val="25000"/>
                  </a:schemeClr>
                </a:solidFill>
                <a:latin typeface="+mn-lt"/>
                <a:ea typeface="+mn-ea"/>
                <a:cs typeface="+mn-cs"/>
              </a:rPr>
              <a:t>Circulatory Analysis: </a:t>
            </a:r>
          </a:p>
          <a:p>
            <a:pPr marL="1536192" lvl="3" indent="-219456" defTabSz="438912">
              <a:spcBef>
                <a:spcPts val="960"/>
              </a:spcBef>
              <a:buFont typeface="Wingdings 3" charset="2"/>
              <a:buAutoNum type="arabicPeriod"/>
            </a:pPr>
            <a:r>
              <a:rPr lang="en-US" sz="1536" kern="1200">
                <a:solidFill>
                  <a:schemeClr val="tx1">
                    <a:lumMod val="75000"/>
                    <a:lumOff val="25000"/>
                  </a:schemeClr>
                </a:solidFill>
                <a:latin typeface="+mn-lt"/>
                <a:ea typeface="+mn-ea"/>
                <a:cs typeface="+mn-cs"/>
              </a:rPr>
              <a:t>Age Group = 96.52%</a:t>
            </a:r>
          </a:p>
          <a:p>
            <a:pPr marL="1536192" lvl="3" indent="-219456" defTabSz="438912">
              <a:spcBef>
                <a:spcPts val="960"/>
              </a:spcBef>
              <a:buFont typeface="Wingdings 3" charset="2"/>
              <a:buAutoNum type="arabicPeriod"/>
            </a:pPr>
            <a:r>
              <a:rPr lang="en-US" sz="1536" kern="1200">
                <a:solidFill>
                  <a:schemeClr val="tx1">
                    <a:lumMod val="75000"/>
                    <a:lumOff val="25000"/>
                  </a:schemeClr>
                </a:solidFill>
                <a:latin typeface="+mn-lt"/>
                <a:ea typeface="+mn-ea"/>
                <a:cs typeface="+mn-cs"/>
              </a:rPr>
              <a:t>Emissions of CO = 1.94%</a:t>
            </a:r>
          </a:p>
          <a:p>
            <a:pPr marL="1536192" lvl="3" indent="-219456" defTabSz="438912">
              <a:spcBef>
                <a:spcPts val="960"/>
              </a:spcBef>
              <a:buFont typeface="Wingdings 3" charset="2"/>
              <a:buAutoNum type="arabicPeriod"/>
            </a:pPr>
            <a:r>
              <a:rPr lang="en-US" sz="1536" kern="1200">
                <a:solidFill>
                  <a:schemeClr val="tx1">
                    <a:lumMod val="75000"/>
                    <a:lumOff val="25000"/>
                  </a:schemeClr>
                </a:solidFill>
                <a:latin typeface="+mn-lt"/>
                <a:ea typeface="+mn-ea"/>
                <a:cs typeface="+mn-cs"/>
              </a:rPr>
              <a:t>Gender = 0.57%</a:t>
            </a:r>
          </a:p>
          <a:p>
            <a:pPr marL="1536192" lvl="3" indent="-219456" defTabSz="438912">
              <a:spcBef>
                <a:spcPts val="960"/>
              </a:spcBef>
              <a:buFont typeface="Wingdings 3" charset="2"/>
              <a:buAutoNum type="arabicPeriod"/>
            </a:pPr>
            <a:r>
              <a:rPr lang="en-US" sz="1536" kern="1200">
                <a:solidFill>
                  <a:schemeClr val="tx1">
                    <a:lumMod val="75000"/>
                    <a:lumOff val="25000"/>
                  </a:schemeClr>
                </a:solidFill>
                <a:latin typeface="+mn-lt"/>
                <a:ea typeface="+mn-ea"/>
                <a:cs typeface="+mn-cs"/>
              </a:rPr>
              <a:t>Emissions of Pm10 = 0.3%</a:t>
            </a:r>
            <a:endParaRPr lang="en-US" sz="1600"/>
          </a:p>
        </p:txBody>
      </p:sp>
    </p:spTree>
    <p:extLst>
      <p:ext uri="{BB962C8B-B14F-4D97-AF65-F5344CB8AC3E}">
        <p14:creationId xmlns:p14="http://schemas.microsoft.com/office/powerpoint/2010/main" val="141594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04CB8-6E4D-E5A9-44C6-33CBC5A6752F}"/>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References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3EEA26-0446-5A5D-208A-3DA4A7FA07C9}"/>
              </a:ext>
            </a:extLst>
          </p:cNvPr>
          <p:cNvSpPr>
            <a:spLocks noGrp="1"/>
          </p:cNvSpPr>
          <p:nvPr>
            <p:ph idx="1"/>
          </p:nvPr>
        </p:nvSpPr>
        <p:spPr>
          <a:xfrm>
            <a:off x="4706578" y="589722"/>
            <a:ext cx="6798033" cy="5321500"/>
          </a:xfrm>
        </p:spPr>
        <p:txBody>
          <a:bodyPr vert="horz" lIns="91440" tIns="45720" rIns="91440" bIns="45720" rtlCol="0" anchor="ctr">
            <a:normAutofit/>
          </a:bodyPr>
          <a:lstStyle/>
          <a:p>
            <a:r>
              <a:rPr lang="en-US">
                <a:ea typeface="+mn-lt"/>
                <a:cs typeface="+mn-lt"/>
              </a:rPr>
              <a:t>Centers for Disease Control and Prevention. (n.d.). Centers for Disease Control and Prevention </a:t>
            </a:r>
            <a:r>
              <a:rPr lang="en-US">
                <a:ea typeface="+mn-lt"/>
                <a:cs typeface="+mn-lt"/>
                <a:hlinkClick r:id="rId2"/>
              </a:rPr>
              <a:t>https://wonder.cdc.gov/controller/datarequest/D140</a:t>
            </a:r>
            <a:r>
              <a:rPr lang="en-US">
                <a:ea typeface="+mn-lt"/>
                <a:cs typeface="+mn-lt"/>
              </a:rPr>
              <a:t> </a:t>
            </a:r>
            <a:endParaRPr lang="en-US"/>
          </a:p>
          <a:p>
            <a:r>
              <a:rPr lang="en-US" i="1">
                <a:ea typeface="+mn-lt"/>
                <a:cs typeface="+mn-lt"/>
              </a:rPr>
              <a:t>Air Data: Air Quality Data Collected at Outdoor Monitors Across the US | US EPA</a:t>
            </a:r>
            <a:r>
              <a:rPr lang="en-US">
                <a:ea typeface="+mn-lt"/>
                <a:cs typeface="+mn-lt"/>
              </a:rPr>
              <a:t>. (2022, October 13). US EPA. </a:t>
            </a:r>
            <a:r>
              <a:rPr lang="en-US">
                <a:ea typeface="+mn-lt"/>
                <a:cs typeface="+mn-lt"/>
                <a:hlinkClick r:id="rId3"/>
              </a:rPr>
              <a:t>https://www.epa.gov/outdoor-air-quality-data</a:t>
            </a:r>
            <a:r>
              <a:rPr lang="en-US">
                <a:ea typeface="+mn-lt"/>
                <a:cs typeface="+mn-lt"/>
              </a:rPr>
              <a:t> </a:t>
            </a:r>
            <a:endParaRPr lang="en-US"/>
          </a:p>
          <a:p>
            <a:r>
              <a:rPr lang="en-US">
                <a:ea typeface="+mn-lt"/>
                <a:cs typeface="+mn-lt"/>
              </a:rPr>
              <a:t>Google. (n.d.). </a:t>
            </a:r>
            <a:r>
              <a:rPr lang="en-US" i="1">
                <a:ea typeface="+mn-lt"/>
                <a:cs typeface="+mn-lt"/>
              </a:rPr>
              <a:t>States.csv | dataset publishing language | google for developers</a:t>
            </a:r>
            <a:r>
              <a:rPr lang="en-US">
                <a:ea typeface="+mn-lt"/>
                <a:cs typeface="+mn-lt"/>
              </a:rPr>
              <a:t>. Google. </a:t>
            </a:r>
            <a:r>
              <a:rPr lang="en-US">
                <a:ea typeface="+mn-lt"/>
                <a:cs typeface="+mn-lt"/>
                <a:hlinkClick r:id="rId4"/>
              </a:rPr>
              <a:t>https://developers.google.com/public-data/docs/canonical/states_csv</a:t>
            </a:r>
            <a:r>
              <a:rPr lang="en-US">
                <a:ea typeface="+mn-lt"/>
                <a:cs typeface="+mn-lt"/>
              </a:rPr>
              <a:t> </a:t>
            </a:r>
            <a:endParaRPr lang="en-US"/>
          </a:p>
          <a:p>
            <a:endParaRPr lang="en-US"/>
          </a:p>
        </p:txBody>
      </p:sp>
    </p:spTree>
    <p:extLst>
      <p:ext uri="{BB962C8B-B14F-4D97-AF65-F5344CB8AC3E}">
        <p14:creationId xmlns:p14="http://schemas.microsoft.com/office/powerpoint/2010/main" val="367630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8" name="Rectangle 36">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58263-F069-0664-4A53-DCE4BCAFD866}"/>
              </a:ext>
            </a:extLst>
          </p:cNvPr>
          <p:cNvSpPr>
            <a:spLocks noGrp="1"/>
          </p:cNvSpPr>
          <p:nvPr>
            <p:ph type="title"/>
          </p:nvPr>
        </p:nvSpPr>
        <p:spPr>
          <a:xfrm>
            <a:off x="1259893" y="3101093"/>
            <a:ext cx="2454052" cy="3029344"/>
          </a:xfrm>
        </p:spPr>
        <p:txBody>
          <a:bodyPr>
            <a:normAutofit/>
          </a:bodyPr>
          <a:lstStyle/>
          <a:p>
            <a:r>
              <a:rPr lang="en-US" sz="3000">
                <a:solidFill>
                  <a:schemeClr val="bg1"/>
                </a:solidFill>
              </a:rPr>
              <a:t>Introduction</a:t>
            </a:r>
          </a:p>
        </p:txBody>
      </p:sp>
      <p:sp>
        <p:nvSpPr>
          <p:cNvPr id="59"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60" name="Rectangle 40">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Content Placeholder 2">
            <a:extLst>
              <a:ext uri="{FF2B5EF4-FFF2-40B4-BE49-F238E27FC236}">
                <a16:creationId xmlns:a16="http://schemas.microsoft.com/office/drawing/2014/main" id="{B3A2E2AD-4222-54F7-D695-AC05A78BE55C}"/>
              </a:ext>
            </a:extLst>
          </p:cNvPr>
          <p:cNvGraphicFramePr>
            <a:graphicFrameLocks noGrp="1"/>
          </p:cNvGraphicFramePr>
          <p:nvPr>
            <p:ph idx="1"/>
            <p:extLst>
              <p:ext uri="{D42A27DB-BD31-4B8C-83A1-F6EECF244321}">
                <p14:modId xmlns:p14="http://schemas.microsoft.com/office/powerpoint/2010/main" val="314621054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976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5D45-135E-FA32-A1E1-8E972BDE6FC4}"/>
              </a:ext>
            </a:extLst>
          </p:cNvPr>
          <p:cNvSpPr>
            <a:spLocks noGrp="1"/>
          </p:cNvSpPr>
          <p:nvPr>
            <p:ph type="title"/>
          </p:nvPr>
        </p:nvSpPr>
        <p:spPr>
          <a:xfrm>
            <a:off x="1794897" y="624110"/>
            <a:ext cx="9712998" cy="1280890"/>
          </a:xfrm>
        </p:spPr>
        <p:txBody>
          <a:bodyPr>
            <a:normAutofit/>
          </a:bodyPr>
          <a:lstStyle/>
          <a:p>
            <a:r>
              <a:rPr lang="en-US"/>
              <a:t>Data Collection</a:t>
            </a:r>
          </a:p>
        </p:txBody>
      </p:sp>
      <p:graphicFrame>
        <p:nvGraphicFramePr>
          <p:cNvPr id="5" name="Content Placeholder 2">
            <a:extLst>
              <a:ext uri="{FF2B5EF4-FFF2-40B4-BE49-F238E27FC236}">
                <a16:creationId xmlns:a16="http://schemas.microsoft.com/office/drawing/2014/main" id="{1A4179D0-179E-0060-9D85-B0646F9C90BB}"/>
              </a:ext>
            </a:extLst>
          </p:cNvPr>
          <p:cNvGraphicFramePr>
            <a:graphicFrameLocks noGrp="1"/>
          </p:cNvGraphicFramePr>
          <p:nvPr>
            <p:ph idx="1"/>
            <p:extLst>
              <p:ext uri="{D42A27DB-BD31-4B8C-83A1-F6EECF244321}">
                <p14:modId xmlns:p14="http://schemas.microsoft.com/office/powerpoint/2010/main" val="3537003435"/>
              </p:ext>
            </p:extLst>
          </p:nvPr>
        </p:nvGraphicFramePr>
        <p:xfrm>
          <a:off x="1794897" y="1633048"/>
          <a:ext cx="9233210" cy="4243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298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78F6A7-2CBB-FB5B-C064-B8146B71D58F}"/>
              </a:ext>
            </a:extLst>
          </p:cNvPr>
          <p:cNvSpPr>
            <a:spLocks noGrp="1"/>
          </p:cNvSpPr>
          <p:nvPr>
            <p:ph type="title"/>
          </p:nvPr>
        </p:nvSpPr>
        <p:spPr>
          <a:xfrm>
            <a:off x="1843391" y="624110"/>
            <a:ext cx="9383408" cy="1280890"/>
          </a:xfrm>
        </p:spPr>
        <p:txBody>
          <a:bodyPr>
            <a:normAutofit/>
          </a:bodyPr>
          <a:lstStyle/>
          <a:p>
            <a:r>
              <a:rPr lang="en-US">
                <a:solidFill>
                  <a:schemeClr val="bg1"/>
                </a:solidFill>
              </a:rPr>
              <a:t>Dataset</a:t>
            </a:r>
          </a:p>
        </p:txBody>
      </p:sp>
      <p:sp>
        <p:nvSpPr>
          <p:cNvPr id="37"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28" name="Content Placeholder 2">
            <a:extLst>
              <a:ext uri="{FF2B5EF4-FFF2-40B4-BE49-F238E27FC236}">
                <a16:creationId xmlns:a16="http://schemas.microsoft.com/office/drawing/2014/main" id="{5B754EBC-123A-93F7-8192-2E6F9299FA33}"/>
              </a:ext>
            </a:extLst>
          </p:cNvPr>
          <p:cNvGraphicFramePr>
            <a:graphicFrameLocks noGrp="1"/>
          </p:cNvGraphicFramePr>
          <p:nvPr>
            <p:ph idx="1"/>
            <p:extLst>
              <p:ext uri="{D42A27DB-BD31-4B8C-83A1-F6EECF244321}">
                <p14:modId xmlns:p14="http://schemas.microsoft.com/office/powerpoint/2010/main" val="3742023635"/>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8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5E29-858A-8157-1E2D-9342915CC084}"/>
              </a:ext>
            </a:extLst>
          </p:cNvPr>
          <p:cNvSpPr>
            <a:spLocks noGrp="1"/>
          </p:cNvSpPr>
          <p:nvPr>
            <p:ph type="title"/>
          </p:nvPr>
        </p:nvSpPr>
        <p:spPr>
          <a:xfrm>
            <a:off x="1632450" y="681977"/>
            <a:ext cx="8932491" cy="1259894"/>
          </a:xfrm>
        </p:spPr>
        <p:txBody>
          <a:bodyPr>
            <a:normAutofit/>
          </a:bodyPr>
          <a:lstStyle/>
          <a:p>
            <a:r>
              <a:rPr lang="en-US"/>
              <a:t>Descriptive statistics: Dataset</a:t>
            </a:r>
          </a:p>
        </p:txBody>
      </p:sp>
      <p:graphicFrame>
        <p:nvGraphicFramePr>
          <p:cNvPr id="9" name="Table 8">
            <a:extLst>
              <a:ext uri="{FF2B5EF4-FFF2-40B4-BE49-F238E27FC236}">
                <a16:creationId xmlns:a16="http://schemas.microsoft.com/office/drawing/2014/main" id="{63E6F0BD-2A96-1A19-121E-C8442670772A}"/>
              </a:ext>
            </a:extLst>
          </p:cNvPr>
          <p:cNvGraphicFramePr>
            <a:graphicFrameLocks noGrp="1"/>
          </p:cNvGraphicFramePr>
          <p:nvPr>
            <p:extLst>
              <p:ext uri="{D42A27DB-BD31-4B8C-83A1-F6EECF244321}">
                <p14:modId xmlns:p14="http://schemas.microsoft.com/office/powerpoint/2010/main" val="174632407"/>
              </p:ext>
            </p:extLst>
          </p:nvPr>
        </p:nvGraphicFramePr>
        <p:xfrm>
          <a:off x="970935" y="1634612"/>
          <a:ext cx="11059933" cy="5103443"/>
        </p:xfrm>
        <a:graphic>
          <a:graphicData uri="http://schemas.openxmlformats.org/drawingml/2006/table">
            <a:tbl>
              <a:tblPr firstRow="1" bandRow="1">
                <a:tableStyleId>{5C22544A-7EE6-4342-B048-85BDC9FD1C3A}</a:tableStyleId>
              </a:tblPr>
              <a:tblGrid>
                <a:gridCol w="924872">
                  <a:extLst>
                    <a:ext uri="{9D8B030D-6E8A-4147-A177-3AD203B41FA5}">
                      <a16:colId xmlns:a16="http://schemas.microsoft.com/office/drawing/2014/main" val="3073773002"/>
                    </a:ext>
                  </a:extLst>
                </a:gridCol>
                <a:gridCol w="1252429">
                  <a:extLst>
                    <a:ext uri="{9D8B030D-6E8A-4147-A177-3AD203B41FA5}">
                      <a16:colId xmlns:a16="http://schemas.microsoft.com/office/drawing/2014/main" val="1153535138"/>
                    </a:ext>
                  </a:extLst>
                </a:gridCol>
                <a:gridCol w="1252429">
                  <a:extLst>
                    <a:ext uri="{9D8B030D-6E8A-4147-A177-3AD203B41FA5}">
                      <a16:colId xmlns:a16="http://schemas.microsoft.com/office/drawing/2014/main" val="1384956906"/>
                    </a:ext>
                  </a:extLst>
                </a:gridCol>
                <a:gridCol w="1252429">
                  <a:extLst>
                    <a:ext uri="{9D8B030D-6E8A-4147-A177-3AD203B41FA5}">
                      <a16:colId xmlns:a16="http://schemas.microsoft.com/office/drawing/2014/main" val="2379271128"/>
                    </a:ext>
                  </a:extLst>
                </a:gridCol>
                <a:gridCol w="1883380">
                  <a:extLst>
                    <a:ext uri="{9D8B030D-6E8A-4147-A177-3AD203B41FA5}">
                      <a16:colId xmlns:a16="http://schemas.microsoft.com/office/drawing/2014/main" val="2829653890"/>
                    </a:ext>
                  </a:extLst>
                </a:gridCol>
                <a:gridCol w="1292828">
                  <a:extLst>
                    <a:ext uri="{9D8B030D-6E8A-4147-A177-3AD203B41FA5}">
                      <a16:colId xmlns:a16="http://schemas.microsoft.com/office/drawing/2014/main" val="1293810132"/>
                    </a:ext>
                  </a:extLst>
                </a:gridCol>
                <a:gridCol w="1532242">
                  <a:extLst>
                    <a:ext uri="{9D8B030D-6E8A-4147-A177-3AD203B41FA5}">
                      <a16:colId xmlns:a16="http://schemas.microsoft.com/office/drawing/2014/main" val="224926662"/>
                    </a:ext>
                  </a:extLst>
                </a:gridCol>
                <a:gridCol w="1669324">
                  <a:extLst>
                    <a:ext uri="{9D8B030D-6E8A-4147-A177-3AD203B41FA5}">
                      <a16:colId xmlns:a16="http://schemas.microsoft.com/office/drawing/2014/main" val="480248426"/>
                    </a:ext>
                  </a:extLst>
                </a:gridCol>
              </a:tblGrid>
              <a:tr h="923147">
                <a:tc>
                  <a:txBody>
                    <a:bodyPr/>
                    <a:lstStyle/>
                    <a:p>
                      <a:endParaRPr lang="en-US" sz="1600">
                        <a:effectLst/>
                      </a:endParaRPr>
                    </a:p>
                  </a:txBody>
                  <a:tcPr marL="0" marR="0" marT="0" marB="0" anchor="ctr"/>
                </a:tc>
                <a:tc>
                  <a:txBody>
                    <a:bodyPr/>
                    <a:lstStyle/>
                    <a:p>
                      <a:pPr algn="ctr"/>
                      <a:r>
                        <a:rPr lang="en-US" sz="1600">
                          <a:effectLst/>
                        </a:rPr>
                        <a:t>Year</a:t>
                      </a:r>
                    </a:p>
                  </a:txBody>
                  <a:tcPr marL="0" marR="0" marT="0" marB="0" anchor="ctr"/>
                </a:tc>
                <a:tc>
                  <a:txBody>
                    <a:bodyPr/>
                    <a:lstStyle/>
                    <a:p>
                      <a:pPr algn="ctr"/>
                      <a:r>
                        <a:rPr lang="en-US" sz="1600">
                          <a:effectLst/>
                        </a:rPr>
                        <a:t>Year Code</a:t>
                      </a:r>
                    </a:p>
                  </a:txBody>
                  <a:tcPr marL="0" marR="0" marT="0" marB="0" anchor="ctr"/>
                </a:tc>
                <a:tc>
                  <a:txBody>
                    <a:bodyPr/>
                    <a:lstStyle/>
                    <a:p>
                      <a:pPr algn="ctr"/>
                      <a:r>
                        <a:rPr lang="en-US" sz="1600">
                          <a:effectLst/>
                        </a:rPr>
                        <a:t>State Code</a:t>
                      </a:r>
                    </a:p>
                  </a:txBody>
                  <a:tcPr marL="0" marR="0" marT="0" marB="0" anchor="ctr"/>
                </a:tc>
                <a:tc>
                  <a:txBody>
                    <a:bodyPr/>
                    <a:lstStyle/>
                    <a:p>
                      <a:pPr algn="ctr"/>
                      <a:r>
                        <a:rPr lang="en-US" sz="1600">
                          <a:effectLst/>
                        </a:rPr>
                        <a:t>2013 Urbanization Code</a:t>
                      </a:r>
                    </a:p>
                  </a:txBody>
                  <a:tcPr marL="0" marR="0" marT="0" marB="0" anchor="ctr"/>
                </a:tc>
                <a:tc>
                  <a:txBody>
                    <a:bodyPr/>
                    <a:lstStyle/>
                    <a:p>
                      <a:pPr algn="ctr"/>
                      <a:r>
                        <a:rPr lang="en-US" sz="1600">
                          <a:effectLst/>
                        </a:rPr>
                        <a:t>Deaths</a:t>
                      </a:r>
                    </a:p>
                  </a:txBody>
                  <a:tcPr marL="0" marR="0" marT="0" marB="0" anchor="ctr"/>
                </a:tc>
                <a:tc>
                  <a:txBody>
                    <a:bodyPr/>
                    <a:lstStyle/>
                    <a:p>
                      <a:pPr algn="ctr"/>
                      <a:r>
                        <a:rPr lang="en-US" sz="1600" err="1">
                          <a:effectLst/>
                        </a:rPr>
                        <a:t>Emissions_CO</a:t>
                      </a:r>
                    </a:p>
                  </a:txBody>
                  <a:tcPr marL="0" marR="0" marT="0" marB="0" anchor="ctr"/>
                </a:tc>
                <a:tc>
                  <a:txBody>
                    <a:bodyPr/>
                    <a:lstStyle/>
                    <a:p>
                      <a:pPr algn="ctr"/>
                      <a:r>
                        <a:rPr lang="en-US" sz="1600">
                          <a:effectLst/>
                        </a:rPr>
                        <a:t>Emissions_PM10</a:t>
                      </a:r>
                    </a:p>
                  </a:txBody>
                  <a:tcPr marL="0" marR="0" marT="0" marB="0" anchor="ctr"/>
                </a:tc>
                <a:extLst>
                  <a:ext uri="{0D108BD9-81ED-4DB2-BD59-A6C34878D82A}">
                    <a16:rowId xmlns:a16="http://schemas.microsoft.com/office/drawing/2014/main" val="2503910657"/>
                  </a:ext>
                </a:extLst>
              </a:tr>
              <a:tr h="522537">
                <a:tc>
                  <a:txBody>
                    <a:bodyPr/>
                    <a:lstStyle/>
                    <a:p>
                      <a:pPr algn="ctr"/>
                      <a:r>
                        <a:rPr lang="en-US" sz="1600" b="1">
                          <a:effectLst/>
                        </a:rPr>
                        <a:t>count</a:t>
                      </a:r>
                    </a:p>
                  </a:txBody>
                  <a:tcPr marL="0" marR="0" marT="0" marB="0" anchor="ctr"/>
                </a:tc>
                <a:tc>
                  <a:txBody>
                    <a:bodyPr/>
                    <a:lstStyle/>
                    <a:p>
                      <a:pPr algn="ctr"/>
                      <a:r>
                        <a:rPr lang="en-US" sz="1600"/>
                        <a:t>419356</a:t>
                      </a:r>
                    </a:p>
                  </a:txBody>
                  <a:tcPr marL="0" marR="0" marT="0" marB="0" anchor="ctr"/>
                </a:tc>
                <a:tc>
                  <a:txBody>
                    <a:bodyPr/>
                    <a:lstStyle/>
                    <a:p>
                      <a:pPr algn="ctr"/>
                      <a:r>
                        <a:rPr lang="en-US" sz="1600"/>
                        <a:t>419356</a:t>
                      </a:r>
                    </a:p>
                  </a:txBody>
                  <a:tcPr marL="0" marR="0" marT="0" marB="0" anchor="ctr"/>
                </a:tc>
                <a:tc>
                  <a:txBody>
                    <a:bodyPr/>
                    <a:lstStyle/>
                    <a:p>
                      <a:pPr algn="ctr"/>
                      <a:r>
                        <a:rPr lang="en-US" sz="1600"/>
                        <a:t>419356</a:t>
                      </a:r>
                    </a:p>
                  </a:txBody>
                  <a:tcPr marL="0" marR="0" marT="0" marB="0" anchor="ctr"/>
                </a:tc>
                <a:tc>
                  <a:txBody>
                    <a:bodyPr/>
                    <a:lstStyle/>
                    <a:p>
                      <a:pPr algn="ctr"/>
                      <a:r>
                        <a:rPr lang="en-US" sz="1600"/>
                        <a:t>419356</a:t>
                      </a:r>
                    </a:p>
                  </a:txBody>
                  <a:tcPr marL="0" marR="0" marT="0" marB="0" anchor="ctr"/>
                </a:tc>
                <a:tc>
                  <a:txBody>
                    <a:bodyPr/>
                    <a:lstStyle/>
                    <a:p>
                      <a:pPr algn="ctr"/>
                      <a:r>
                        <a:rPr lang="en-US" sz="1600"/>
                        <a:t>419356</a:t>
                      </a:r>
                    </a:p>
                  </a:txBody>
                  <a:tcPr marL="0" marR="0" marT="0" marB="0" anchor="ctr"/>
                </a:tc>
                <a:tc>
                  <a:txBody>
                    <a:bodyPr/>
                    <a:lstStyle/>
                    <a:p>
                      <a:pPr algn="ctr"/>
                      <a:r>
                        <a:rPr lang="en-US" sz="1600"/>
                        <a:t>419356</a:t>
                      </a:r>
                    </a:p>
                  </a:txBody>
                  <a:tcPr marL="0" marR="0" marT="0" marB="0" anchor="ctr"/>
                </a:tc>
                <a:tc>
                  <a:txBody>
                    <a:bodyPr/>
                    <a:lstStyle/>
                    <a:p>
                      <a:pPr algn="ctr"/>
                      <a:r>
                        <a:rPr lang="en-US" sz="1600"/>
                        <a:t>419356</a:t>
                      </a:r>
                    </a:p>
                  </a:txBody>
                  <a:tcPr marL="0" marR="0" marT="0" marB="0" anchor="ctr"/>
                </a:tc>
                <a:extLst>
                  <a:ext uri="{0D108BD9-81ED-4DB2-BD59-A6C34878D82A}">
                    <a16:rowId xmlns:a16="http://schemas.microsoft.com/office/drawing/2014/main" val="3776902997"/>
                  </a:ext>
                </a:extLst>
              </a:tr>
              <a:tr h="522537">
                <a:tc>
                  <a:txBody>
                    <a:bodyPr/>
                    <a:lstStyle/>
                    <a:p>
                      <a:pPr algn="ctr"/>
                      <a:r>
                        <a:rPr lang="en-US" sz="1600" b="1">
                          <a:effectLst/>
                        </a:rPr>
                        <a:t>mean</a:t>
                      </a:r>
                    </a:p>
                  </a:txBody>
                  <a:tcPr marL="0" marR="0" marT="0" marB="0" anchor="ctr"/>
                </a:tc>
                <a:tc>
                  <a:txBody>
                    <a:bodyPr/>
                    <a:lstStyle/>
                    <a:p>
                      <a:pPr algn="ctr"/>
                      <a:r>
                        <a:rPr lang="en-US" sz="1600"/>
                        <a:t>2007.67</a:t>
                      </a:r>
                    </a:p>
                  </a:txBody>
                  <a:tcPr marL="0" marR="0" marT="0" marB="0" anchor="ctr"/>
                </a:tc>
                <a:tc>
                  <a:txBody>
                    <a:bodyPr/>
                    <a:lstStyle/>
                    <a:p>
                      <a:pPr algn="ctr"/>
                      <a:r>
                        <a:rPr lang="en-US" sz="1600"/>
                        <a:t>2007.67</a:t>
                      </a:r>
                    </a:p>
                  </a:txBody>
                  <a:tcPr marL="0" marR="0" marT="0" marB="0" anchor="ctr"/>
                </a:tc>
                <a:tc>
                  <a:txBody>
                    <a:bodyPr/>
                    <a:lstStyle/>
                    <a:p>
                      <a:pPr algn="ctr"/>
                      <a:r>
                        <a:rPr lang="en-US" sz="1600"/>
                        <a:t>28.90</a:t>
                      </a:r>
                    </a:p>
                  </a:txBody>
                  <a:tcPr marL="0" marR="0" marT="0" marB="0" anchor="ctr"/>
                </a:tc>
                <a:tc>
                  <a:txBody>
                    <a:bodyPr/>
                    <a:lstStyle/>
                    <a:p>
                      <a:pPr algn="ctr"/>
                      <a:r>
                        <a:rPr lang="en-US" sz="1600"/>
                        <a:t>3.35</a:t>
                      </a:r>
                    </a:p>
                  </a:txBody>
                  <a:tcPr marL="0" marR="0" marT="0" marB="0" anchor="ctr"/>
                </a:tc>
                <a:tc>
                  <a:txBody>
                    <a:bodyPr/>
                    <a:lstStyle/>
                    <a:p>
                      <a:pPr algn="ctr"/>
                      <a:r>
                        <a:rPr lang="en-US" sz="1600"/>
                        <a:t>102.95</a:t>
                      </a:r>
                    </a:p>
                  </a:txBody>
                  <a:tcPr marL="0" marR="0" marT="0" marB="0" anchor="ctr"/>
                </a:tc>
                <a:tc>
                  <a:txBody>
                    <a:bodyPr/>
                    <a:lstStyle/>
                    <a:p>
                      <a:pPr algn="ctr"/>
                      <a:r>
                        <a:rPr lang="en-US" sz="1600"/>
                        <a:t>1797.75</a:t>
                      </a:r>
                    </a:p>
                  </a:txBody>
                  <a:tcPr marL="0" marR="0" marT="0" marB="0" anchor="ctr"/>
                </a:tc>
                <a:tc>
                  <a:txBody>
                    <a:bodyPr/>
                    <a:lstStyle/>
                    <a:p>
                      <a:pPr algn="ctr"/>
                      <a:r>
                        <a:rPr lang="en-US" sz="1600"/>
                        <a:t>370.55</a:t>
                      </a:r>
                    </a:p>
                  </a:txBody>
                  <a:tcPr marL="0" marR="0" marT="0" marB="0" anchor="ctr"/>
                </a:tc>
                <a:extLst>
                  <a:ext uri="{0D108BD9-81ED-4DB2-BD59-A6C34878D82A}">
                    <a16:rowId xmlns:a16="http://schemas.microsoft.com/office/drawing/2014/main" val="134289566"/>
                  </a:ext>
                </a:extLst>
              </a:tr>
              <a:tr h="522537">
                <a:tc>
                  <a:txBody>
                    <a:bodyPr/>
                    <a:lstStyle/>
                    <a:p>
                      <a:pPr algn="ctr"/>
                      <a:r>
                        <a:rPr lang="en-US" sz="1600" b="1">
                          <a:effectLst/>
                        </a:rPr>
                        <a:t>std</a:t>
                      </a:r>
                    </a:p>
                  </a:txBody>
                  <a:tcPr marL="0" marR="0" marT="0" marB="0" anchor="ctr"/>
                </a:tc>
                <a:tc>
                  <a:txBody>
                    <a:bodyPr/>
                    <a:lstStyle/>
                    <a:p>
                      <a:pPr algn="ctr"/>
                      <a:r>
                        <a:rPr lang="en-US" sz="1600"/>
                        <a:t>5.18</a:t>
                      </a:r>
                    </a:p>
                  </a:txBody>
                  <a:tcPr marL="0" marR="0" marT="0" marB="0" anchor="ctr"/>
                </a:tc>
                <a:tc>
                  <a:txBody>
                    <a:bodyPr/>
                    <a:lstStyle/>
                    <a:p>
                      <a:pPr algn="ctr"/>
                      <a:r>
                        <a:rPr lang="en-US" sz="1600"/>
                        <a:t>5.18</a:t>
                      </a:r>
                    </a:p>
                  </a:txBody>
                  <a:tcPr marL="0" marR="0" marT="0" marB="0" anchor="ctr"/>
                </a:tc>
                <a:tc>
                  <a:txBody>
                    <a:bodyPr/>
                    <a:lstStyle/>
                    <a:p>
                      <a:pPr algn="ctr"/>
                      <a:r>
                        <a:rPr lang="en-US" sz="1600"/>
                        <a:t>15.51</a:t>
                      </a:r>
                    </a:p>
                  </a:txBody>
                  <a:tcPr marL="0" marR="0" marT="0" marB="0" anchor="ctr"/>
                </a:tc>
                <a:tc>
                  <a:txBody>
                    <a:bodyPr/>
                    <a:lstStyle/>
                    <a:p>
                      <a:pPr algn="ctr"/>
                      <a:r>
                        <a:rPr lang="en-US" sz="1600"/>
                        <a:t>1.66</a:t>
                      </a:r>
                    </a:p>
                  </a:txBody>
                  <a:tcPr marL="0" marR="0" marT="0" marB="0" anchor="ctr"/>
                </a:tc>
                <a:tc>
                  <a:txBody>
                    <a:bodyPr/>
                    <a:lstStyle/>
                    <a:p>
                      <a:pPr algn="ctr"/>
                      <a:r>
                        <a:rPr lang="en-US" sz="1600"/>
                        <a:t>277.15</a:t>
                      </a:r>
                    </a:p>
                  </a:txBody>
                  <a:tcPr marL="0" marR="0" marT="0" marB="0" anchor="ctr"/>
                </a:tc>
                <a:tc>
                  <a:txBody>
                    <a:bodyPr/>
                    <a:lstStyle/>
                    <a:p>
                      <a:pPr algn="ctr"/>
                      <a:r>
                        <a:rPr lang="en-US" sz="1600"/>
                        <a:t>1434.20</a:t>
                      </a:r>
                    </a:p>
                  </a:txBody>
                  <a:tcPr marL="0" marR="0" marT="0" marB="0" anchor="ctr"/>
                </a:tc>
                <a:tc>
                  <a:txBody>
                    <a:bodyPr/>
                    <a:lstStyle/>
                    <a:p>
                      <a:pPr algn="ctr"/>
                      <a:r>
                        <a:rPr lang="en-US" sz="1600"/>
                        <a:t>333.49</a:t>
                      </a:r>
                    </a:p>
                  </a:txBody>
                  <a:tcPr marL="0" marR="0" marT="0" marB="0" anchor="ctr"/>
                </a:tc>
                <a:extLst>
                  <a:ext uri="{0D108BD9-81ED-4DB2-BD59-A6C34878D82A}">
                    <a16:rowId xmlns:a16="http://schemas.microsoft.com/office/drawing/2014/main" val="3890568181"/>
                  </a:ext>
                </a:extLst>
              </a:tr>
              <a:tr h="522537">
                <a:tc>
                  <a:txBody>
                    <a:bodyPr/>
                    <a:lstStyle/>
                    <a:p>
                      <a:pPr algn="ctr"/>
                      <a:r>
                        <a:rPr lang="en-US" sz="1600" b="1">
                          <a:effectLst/>
                        </a:rPr>
                        <a:t>min</a:t>
                      </a:r>
                    </a:p>
                  </a:txBody>
                  <a:tcPr marL="0" marR="0" marT="0" marB="0" anchor="ctr"/>
                </a:tc>
                <a:tc>
                  <a:txBody>
                    <a:bodyPr/>
                    <a:lstStyle/>
                    <a:p>
                      <a:pPr algn="ctr"/>
                      <a:r>
                        <a:rPr lang="en-US" sz="1600"/>
                        <a:t>1999</a:t>
                      </a:r>
                    </a:p>
                  </a:txBody>
                  <a:tcPr marL="0" marR="0" marT="0" marB="0" anchor="ctr"/>
                </a:tc>
                <a:tc>
                  <a:txBody>
                    <a:bodyPr/>
                    <a:lstStyle/>
                    <a:p>
                      <a:pPr algn="ctr"/>
                      <a:r>
                        <a:rPr lang="en-US" sz="1600"/>
                        <a:t>1999</a:t>
                      </a:r>
                    </a:p>
                  </a:txBody>
                  <a:tcPr marL="0" marR="0" marT="0" marB="0" anchor="ctr"/>
                </a:tc>
                <a:tc>
                  <a:txBody>
                    <a:bodyPr/>
                    <a:lstStyle/>
                    <a:p>
                      <a:pPr algn="ctr"/>
                      <a:r>
                        <a:rPr lang="en-US" sz="1600"/>
                        <a:t>1</a:t>
                      </a:r>
                    </a:p>
                  </a:txBody>
                  <a:tcPr marL="0" marR="0" marT="0" marB="0" anchor="ctr"/>
                </a:tc>
                <a:tc>
                  <a:txBody>
                    <a:bodyPr/>
                    <a:lstStyle/>
                    <a:p>
                      <a:pPr algn="ctr"/>
                      <a:r>
                        <a:rPr lang="en-US" sz="1600"/>
                        <a:t>1</a:t>
                      </a:r>
                    </a:p>
                  </a:txBody>
                  <a:tcPr marL="0" marR="0" marT="0" marB="0" anchor="ctr"/>
                </a:tc>
                <a:tc>
                  <a:txBody>
                    <a:bodyPr/>
                    <a:lstStyle/>
                    <a:p>
                      <a:pPr algn="ctr"/>
                      <a:r>
                        <a:rPr lang="en-US" sz="1600"/>
                        <a:t>10</a:t>
                      </a:r>
                    </a:p>
                  </a:txBody>
                  <a:tcPr marL="0" marR="0" marT="0" marB="0" anchor="ctr"/>
                </a:tc>
                <a:tc>
                  <a:txBody>
                    <a:bodyPr/>
                    <a:lstStyle/>
                    <a:p>
                      <a:pPr algn="ctr"/>
                      <a:r>
                        <a:rPr lang="en-US" sz="1600"/>
                        <a:t>29.79</a:t>
                      </a:r>
                    </a:p>
                  </a:txBody>
                  <a:tcPr marL="0" marR="0" marT="0" marB="0" anchor="ctr"/>
                </a:tc>
                <a:tc>
                  <a:txBody>
                    <a:bodyPr/>
                    <a:lstStyle/>
                    <a:p>
                      <a:pPr algn="ctr"/>
                      <a:r>
                        <a:rPr lang="en-US" sz="1600"/>
                        <a:t>3.46</a:t>
                      </a:r>
                    </a:p>
                  </a:txBody>
                  <a:tcPr marL="0" marR="0" marT="0" marB="0" anchor="ctr"/>
                </a:tc>
                <a:extLst>
                  <a:ext uri="{0D108BD9-81ED-4DB2-BD59-A6C34878D82A}">
                    <a16:rowId xmlns:a16="http://schemas.microsoft.com/office/drawing/2014/main" val="1819045631"/>
                  </a:ext>
                </a:extLst>
              </a:tr>
              <a:tr h="522537">
                <a:tc>
                  <a:txBody>
                    <a:bodyPr/>
                    <a:lstStyle/>
                    <a:p>
                      <a:pPr algn="ctr"/>
                      <a:r>
                        <a:rPr lang="en-US" sz="1600" b="1">
                          <a:effectLst/>
                        </a:rPr>
                        <a:t>25%</a:t>
                      </a:r>
                    </a:p>
                  </a:txBody>
                  <a:tcPr marL="0" marR="0" marT="0" marB="0" anchor="ctr"/>
                </a:tc>
                <a:tc>
                  <a:txBody>
                    <a:bodyPr/>
                    <a:lstStyle/>
                    <a:p>
                      <a:pPr algn="ctr"/>
                      <a:r>
                        <a:rPr lang="en-US" sz="1600"/>
                        <a:t>2003</a:t>
                      </a:r>
                    </a:p>
                  </a:txBody>
                  <a:tcPr marL="0" marR="0" marT="0" marB="0" anchor="ctr"/>
                </a:tc>
                <a:tc>
                  <a:txBody>
                    <a:bodyPr/>
                    <a:lstStyle/>
                    <a:p>
                      <a:pPr algn="ctr"/>
                      <a:r>
                        <a:rPr lang="en-US" sz="1600"/>
                        <a:t>2003</a:t>
                      </a:r>
                    </a:p>
                  </a:txBody>
                  <a:tcPr marL="0" marR="0" marT="0" marB="0" anchor="ctr"/>
                </a:tc>
                <a:tc>
                  <a:txBody>
                    <a:bodyPr/>
                    <a:lstStyle/>
                    <a:p>
                      <a:pPr algn="ctr"/>
                      <a:r>
                        <a:rPr lang="en-US" sz="1600"/>
                        <a:t>17</a:t>
                      </a:r>
                    </a:p>
                  </a:txBody>
                  <a:tcPr marL="0" marR="0" marT="0" marB="0" anchor="ctr"/>
                </a:tc>
                <a:tc>
                  <a:txBody>
                    <a:bodyPr/>
                    <a:lstStyle/>
                    <a:p>
                      <a:pPr algn="ctr"/>
                      <a:r>
                        <a:rPr lang="en-US" sz="1600"/>
                        <a:t>2</a:t>
                      </a:r>
                    </a:p>
                  </a:txBody>
                  <a:tcPr marL="0" marR="0" marT="0" marB="0" anchor="ctr"/>
                </a:tc>
                <a:tc>
                  <a:txBody>
                    <a:bodyPr/>
                    <a:lstStyle/>
                    <a:p>
                      <a:pPr algn="ctr"/>
                      <a:r>
                        <a:rPr lang="en-US" sz="1600"/>
                        <a:t>18</a:t>
                      </a:r>
                    </a:p>
                  </a:txBody>
                  <a:tcPr marL="0" marR="0" marT="0" marB="0" anchor="ctr"/>
                </a:tc>
                <a:tc>
                  <a:txBody>
                    <a:bodyPr/>
                    <a:lstStyle/>
                    <a:p>
                      <a:pPr algn="ctr"/>
                      <a:r>
                        <a:rPr lang="en-US" sz="1600"/>
                        <a:t>851.75</a:t>
                      </a:r>
                    </a:p>
                  </a:txBody>
                  <a:tcPr marL="0" marR="0" marT="0" marB="0" anchor="ctr"/>
                </a:tc>
                <a:tc>
                  <a:txBody>
                    <a:bodyPr/>
                    <a:lstStyle/>
                    <a:p>
                      <a:pPr algn="ctr"/>
                      <a:r>
                        <a:rPr lang="en-US" sz="1600"/>
                        <a:t>197.29</a:t>
                      </a:r>
                    </a:p>
                  </a:txBody>
                  <a:tcPr marL="0" marR="0" marT="0" marB="0" anchor="ctr"/>
                </a:tc>
                <a:extLst>
                  <a:ext uri="{0D108BD9-81ED-4DB2-BD59-A6C34878D82A}">
                    <a16:rowId xmlns:a16="http://schemas.microsoft.com/office/drawing/2014/main" val="2581910480"/>
                  </a:ext>
                </a:extLst>
              </a:tr>
              <a:tr h="522537">
                <a:tc>
                  <a:txBody>
                    <a:bodyPr/>
                    <a:lstStyle/>
                    <a:p>
                      <a:pPr algn="ctr"/>
                      <a:r>
                        <a:rPr lang="en-US" sz="1600" b="1">
                          <a:effectLst/>
                        </a:rPr>
                        <a:t>50%</a:t>
                      </a:r>
                    </a:p>
                  </a:txBody>
                  <a:tcPr marL="0" marR="0" marT="0" marB="0" anchor="ctr"/>
                </a:tc>
                <a:tc>
                  <a:txBody>
                    <a:bodyPr/>
                    <a:lstStyle/>
                    <a:p>
                      <a:pPr algn="ctr"/>
                      <a:r>
                        <a:rPr lang="en-US" sz="1600"/>
                        <a:t>2008</a:t>
                      </a:r>
                    </a:p>
                  </a:txBody>
                  <a:tcPr marL="0" marR="0" marT="0" marB="0" anchor="ctr"/>
                </a:tc>
                <a:tc>
                  <a:txBody>
                    <a:bodyPr/>
                    <a:lstStyle/>
                    <a:p>
                      <a:pPr algn="ctr"/>
                      <a:r>
                        <a:rPr lang="en-US" sz="1600"/>
                        <a:t>2008</a:t>
                      </a:r>
                    </a:p>
                  </a:txBody>
                  <a:tcPr marL="0" marR="0" marT="0" marB="0" anchor="ctr"/>
                </a:tc>
                <a:tc>
                  <a:txBody>
                    <a:bodyPr/>
                    <a:lstStyle/>
                    <a:p>
                      <a:pPr algn="ctr"/>
                      <a:r>
                        <a:rPr lang="en-US" sz="1600"/>
                        <a:t>28</a:t>
                      </a:r>
                    </a:p>
                  </a:txBody>
                  <a:tcPr marL="0" marR="0" marT="0" marB="0" anchor="ctr"/>
                </a:tc>
                <a:tc>
                  <a:txBody>
                    <a:bodyPr/>
                    <a:lstStyle/>
                    <a:p>
                      <a:pPr algn="ctr"/>
                      <a:r>
                        <a:rPr lang="en-US" sz="1600"/>
                        <a:t>3</a:t>
                      </a:r>
                    </a:p>
                  </a:txBody>
                  <a:tcPr marL="0" marR="0" marT="0" marB="0" anchor="ctr"/>
                </a:tc>
                <a:tc>
                  <a:txBody>
                    <a:bodyPr/>
                    <a:lstStyle/>
                    <a:p>
                      <a:pPr algn="ctr"/>
                      <a:r>
                        <a:rPr lang="en-US" sz="1600"/>
                        <a:t>35</a:t>
                      </a:r>
                    </a:p>
                  </a:txBody>
                  <a:tcPr marL="0" marR="0" marT="0" marB="0" anchor="ctr"/>
                </a:tc>
                <a:tc>
                  <a:txBody>
                    <a:bodyPr/>
                    <a:lstStyle/>
                    <a:p>
                      <a:pPr algn="ctr"/>
                      <a:r>
                        <a:rPr lang="en-US" sz="1600"/>
                        <a:t>1427.23</a:t>
                      </a:r>
                    </a:p>
                  </a:txBody>
                  <a:tcPr marL="0" marR="0" marT="0" marB="0" anchor="ctr"/>
                </a:tc>
                <a:tc>
                  <a:txBody>
                    <a:bodyPr/>
                    <a:lstStyle/>
                    <a:p>
                      <a:pPr algn="ctr"/>
                      <a:r>
                        <a:rPr lang="en-US" sz="1600"/>
                        <a:t>267.73</a:t>
                      </a:r>
                    </a:p>
                  </a:txBody>
                  <a:tcPr marL="0" marR="0" marT="0" marB="0" anchor="ctr"/>
                </a:tc>
                <a:extLst>
                  <a:ext uri="{0D108BD9-81ED-4DB2-BD59-A6C34878D82A}">
                    <a16:rowId xmlns:a16="http://schemas.microsoft.com/office/drawing/2014/main" val="1258109331"/>
                  </a:ext>
                </a:extLst>
              </a:tr>
              <a:tr h="522537">
                <a:tc>
                  <a:txBody>
                    <a:bodyPr/>
                    <a:lstStyle/>
                    <a:p>
                      <a:pPr algn="ctr"/>
                      <a:r>
                        <a:rPr lang="en-US" sz="1600" b="1">
                          <a:effectLst/>
                        </a:rPr>
                        <a:t>75%</a:t>
                      </a:r>
                    </a:p>
                  </a:txBody>
                  <a:tcPr marL="0" marR="0" marT="0" marB="0" anchor="ctr"/>
                </a:tc>
                <a:tc>
                  <a:txBody>
                    <a:bodyPr/>
                    <a:lstStyle/>
                    <a:p>
                      <a:pPr algn="ctr"/>
                      <a:r>
                        <a:rPr lang="en-US" sz="1600"/>
                        <a:t>2012</a:t>
                      </a:r>
                    </a:p>
                  </a:txBody>
                  <a:tcPr marL="0" marR="0" marT="0" marB="0" anchor="ctr"/>
                </a:tc>
                <a:tc>
                  <a:txBody>
                    <a:bodyPr/>
                    <a:lstStyle/>
                    <a:p>
                      <a:pPr algn="ctr"/>
                      <a:r>
                        <a:rPr lang="en-US" sz="1600"/>
                        <a:t>2012</a:t>
                      </a:r>
                    </a:p>
                  </a:txBody>
                  <a:tcPr marL="0" marR="0" marT="0" marB="0" anchor="ctr"/>
                </a:tc>
                <a:tc>
                  <a:txBody>
                    <a:bodyPr/>
                    <a:lstStyle/>
                    <a:p>
                      <a:pPr algn="ctr"/>
                      <a:r>
                        <a:rPr lang="en-US" sz="1600"/>
                        <a:t>42</a:t>
                      </a:r>
                    </a:p>
                  </a:txBody>
                  <a:tcPr marL="0" marR="0" marT="0" marB="0" anchor="ctr"/>
                </a:tc>
                <a:tc>
                  <a:txBody>
                    <a:bodyPr/>
                    <a:lstStyle/>
                    <a:p>
                      <a:pPr algn="ctr"/>
                      <a:r>
                        <a:rPr lang="en-US" sz="1600"/>
                        <a:t>5</a:t>
                      </a:r>
                    </a:p>
                  </a:txBody>
                  <a:tcPr marL="0" marR="0" marT="0" marB="0" anchor="ctr"/>
                </a:tc>
                <a:tc>
                  <a:txBody>
                    <a:bodyPr/>
                    <a:lstStyle/>
                    <a:p>
                      <a:pPr algn="ctr"/>
                      <a:r>
                        <a:rPr lang="en-US" sz="1600"/>
                        <a:t>89</a:t>
                      </a:r>
                    </a:p>
                  </a:txBody>
                  <a:tcPr marL="0" marR="0" marT="0" marB="0" anchor="ctr"/>
                </a:tc>
                <a:tc>
                  <a:txBody>
                    <a:bodyPr/>
                    <a:lstStyle/>
                    <a:p>
                      <a:pPr algn="ctr"/>
                      <a:r>
                        <a:rPr lang="en-US" sz="1600"/>
                        <a:t>2281.44</a:t>
                      </a:r>
                    </a:p>
                  </a:txBody>
                  <a:tcPr marL="0" marR="0" marT="0" marB="0" anchor="ctr"/>
                </a:tc>
                <a:tc>
                  <a:txBody>
                    <a:bodyPr/>
                    <a:lstStyle/>
                    <a:p>
                      <a:pPr algn="ctr"/>
                      <a:r>
                        <a:rPr lang="en-US" sz="1600"/>
                        <a:t>424.83</a:t>
                      </a:r>
                    </a:p>
                  </a:txBody>
                  <a:tcPr marL="0" marR="0" marT="0" marB="0" anchor="ctr"/>
                </a:tc>
                <a:extLst>
                  <a:ext uri="{0D108BD9-81ED-4DB2-BD59-A6C34878D82A}">
                    <a16:rowId xmlns:a16="http://schemas.microsoft.com/office/drawing/2014/main" val="4032836610"/>
                  </a:ext>
                </a:extLst>
              </a:tr>
              <a:tr h="522537">
                <a:tc>
                  <a:txBody>
                    <a:bodyPr/>
                    <a:lstStyle/>
                    <a:p>
                      <a:pPr algn="ctr"/>
                      <a:r>
                        <a:rPr lang="en-US" sz="1600" b="1">
                          <a:effectLst/>
                        </a:rPr>
                        <a:t>max</a:t>
                      </a:r>
                    </a:p>
                  </a:txBody>
                  <a:tcPr marL="0" marR="0" marT="0" marB="0" anchor="ctr"/>
                </a:tc>
                <a:tc>
                  <a:txBody>
                    <a:bodyPr/>
                    <a:lstStyle/>
                    <a:p>
                      <a:pPr algn="ctr"/>
                      <a:r>
                        <a:rPr lang="en-US" sz="1600"/>
                        <a:t>2016</a:t>
                      </a:r>
                    </a:p>
                  </a:txBody>
                  <a:tcPr marL="0" marR="0" marT="0" marB="0" anchor="ctr"/>
                </a:tc>
                <a:tc>
                  <a:txBody>
                    <a:bodyPr/>
                    <a:lstStyle/>
                    <a:p>
                      <a:pPr algn="ctr"/>
                      <a:r>
                        <a:rPr lang="en-US" sz="1600"/>
                        <a:t>2016</a:t>
                      </a:r>
                    </a:p>
                  </a:txBody>
                  <a:tcPr marL="0" marR="0" marT="0" marB="0" anchor="ctr"/>
                </a:tc>
                <a:tc>
                  <a:txBody>
                    <a:bodyPr/>
                    <a:lstStyle/>
                    <a:p>
                      <a:pPr algn="ctr"/>
                      <a:r>
                        <a:rPr lang="en-US" sz="1600"/>
                        <a:t>56</a:t>
                      </a:r>
                    </a:p>
                  </a:txBody>
                  <a:tcPr marL="0" marR="0" marT="0" marB="0" anchor="ctr"/>
                </a:tc>
                <a:tc>
                  <a:txBody>
                    <a:bodyPr/>
                    <a:lstStyle/>
                    <a:p>
                      <a:pPr algn="ctr"/>
                      <a:r>
                        <a:rPr lang="en-US" sz="1600"/>
                        <a:t>6</a:t>
                      </a:r>
                    </a:p>
                  </a:txBody>
                  <a:tcPr marL="0" marR="0" marT="0" marB="0" anchor="ctr"/>
                </a:tc>
                <a:tc>
                  <a:txBody>
                    <a:bodyPr/>
                    <a:lstStyle/>
                    <a:p>
                      <a:pPr algn="ctr"/>
                      <a:r>
                        <a:rPr lang="en-US" sz="1600"/>
                        <a:t>15627</a:t>
                      </a:r>
                    </a:p>
                  </a:txBody>
                  <a:tcPr marL="0" marR="0" marT="0" marB="0" anchor="ctr"/>
                </a:tc>
                <a:tc>
                  <a:txBody>
                    <a:bodyPr/>
                    <a:lstStyle/>
                    <a:p>
                      <a:pPr algn="ctr"/>
                      <a:r>
                        <a:rPr lang="en-US" sz="1600"/>
                        <a:t>9618.34</a:t>
                      </a:r>
                    </a:p>
                  </a:txBody>
                  <a:tcPr marL="0" marR="0" marT="0" marB="0" anchor="ctr"/>
                </a:tc>
                <a:tc>
                  <a:txBody>
                    <a:bodyPr/>
                    <a:lstStyle/>
                    <a:p>
                      <a:pPr algn="ctr"/>
                      <a:r>
                        <a:rPr lang="en-US" sz="1600"/>
                        <a:t>2697.85</a:t>
                      </a:r>
                    </a:p>
                  </a:txBody>
                  <a:tcPr marL="0" marR="0" marT="0" marB="0" anchor="ctr"/>
                </a:tc>
                <a:extLst>
                  <a:ext uri="{0D108BD9-81ED-4DB2-BD59-A6C34878D82A}">
                    <a16:rowId xmlns:a16="http://schemas.microsoft.com/office/drawing/2014/main" val="3421991684"/>
                  </a:ext>
                </a:extLst>
              </a:tr>
            </a:tbl>
          </a:graphicData>
        </a:graphic>
      </p:graphicFrame>
    </p:spTree>
    <p:extLst>
      <p:ext uri="{BB962C8B-B14F-4D97-AF65-F5344CB8AC3E}">
        <p14:creationId xmlns:p14="http://schemas.microsoft.com/office/powerpoint/2010/main" val="228825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5E29-858A-8157-1E2D-9342915CC084}"/>
              </a:ext>
            </a:extLst>
          </p:cNvPr>
          <p:cNvSpPr>
            <a:spLocks noGrp="1"/>
          </p:cNvSpPr>
          <p:nvPr>
            <p:ph type="title"/>
          </p:nvPr>
        </p:nvSpPr>
        <p:spPr>
          <a:xfrm>
            <a:off x="1681611" y="571364"/>
            <a:ext cx="8932491" cy="1259894"/>
          </a:xfrm>
        </p:spPr>
        <p:txBody>
          <a:bodyPr>
            <a:normAutofit/>
          </a:bodyPr>
          <a:lstStyle/>
          <a:p>
            <a:r>
              <a:rPr lang="en-US"/>
              <a:t>Descriptive statistics: Female subset</a:t>
            </a:r>
          </a:p>
        </p:txBody>
      </p:sp>
      <p:graphicFrame>
        <p:nvGraphicFramePr>
          <p:cNvPr id="26" name="Content Placeholder 4">
            <a:extLst>
              <a:ext uri="{FF2B5EF4-FFF2-40B4-BE49-F238E27FC236}">
                <a16:creationId xmlns:a16="http://schemas.microsoft.com/office/drawing/2014/main" id="{9C874C46-E732-C442-64CE-59F0D0A2F1A9}"/>
              </a:ext>
            </a:extLst>
          </p:cNvPr>
          <p:cNvGraphicFramePr>
            <a:graphicFrameLocks/>
          </p:cNvGraphicFramePr>
          <p:nvPr>
            <p:extLst>
              <p:ext uri="{D42A27DB-BD31-4B8C-83A1-F6EECF244321}">
                <p14:modId xmlns:p14="http://schemas.microsoft.com/office/powerpoint/2010/main" val="3014925964"/>
              </p:ext>
            </p:extLst>
          </p:nvPr>
        </p:nvGraphicFramePr>
        <p:xfrm>
          <a:off x="811161" y="1560870"/>
          <a:ext cx="11175923" cy="5127762"/>
        </p:xfrm>
        <a:graphic>
          <a:graphicData uri="http://schemas.openxmlformats.org/drawingml/2006/table">
            <a:tbl>
              <a:tblPr firstRow="1" bandRow="1">
                <a:tableStyleId>{5C22544A-7EE6-4342-B048-85BDC9FD1C3A}</a:tableStyleId>
              </a:tblPr>
              <a:tblGrid>
                <a:gridCol w="657128">
                  <a:extLst>
                    <a:ext uri="{9D8B030D-6E8A-4147-A177-3AD203B41FA5}">
                      <a16:colId xmlns:a16="http://schemas.microsoft.com/office/drawing/2014/main" val="813384959"/>
                    </a:ext>
                  </a:extLst>
                </a:gridCol>
                <a:gridCol w="1368820">
                  <a:extLst>
                    <a:ext uri="{9D8B030D-6E8A-4147-A177-3AD203B41FA5}">
                      <a16:colId xmlns:a16="http://schemas.microsoft.com/office/drawing/2014/main" val="564720511"/>
                    </a:ext>
                  </a:extLst>
                </a:gridCol>
                <a:gridCol w="1368820">
                  <a:extLst>
                    <a:ext uri="{9D8B030D-6E8A-4147-A177-3AD203B41FA5}">
                      <a16:colId xmlns:a16="http://schemas.microsoft.com/office/drawing/2014/main" val="196509888"/>
                    </a:ext>
                  </a:extLst>
                </a:gridCol>
                <a:gridCol w="1368820">
                  <a:extLst>
                    <a:ext uri="{9D8B030D-6E8A-4147-A177-3AD203B41FA5}">
                      <a16:colId xmlns:a16="http://schemas.microsoft.com/office/drawing/2014/main" val="2379670251"/>
                    </a:ext>
                  </a:extLst>
                </a:gridCol>
                <a:gridCol w="1855141">
                  <a:extLst>
                    <a:ext uri="{9D8B030D-6E8A-4147-A177-3AD203B41FA5}">
                      <a16:colId xmlns:a16="http://schemas.microsoft.com/office/drawing/2014/main" val="3433949276"/>
                    </a:ext>
                  </a:extLst>
                </a:gridCol>
                <a:gridCol w="1250202">
                  <a:extLst>
                    <a:ext uri="{9D8B030D-6E8A-4147-A177-3AD203B41FA5}">
                      <a16:colId xmlns:a16="http://schemas.microsoft.com/office/drawing/2014/main" val="3534013297"/>
                    </a:ext>
                  </a:extLst>
                </a:gridCol>
                <a:gridCol w="1534881">
                  <a:extLst>
                    <a:ext uri="{9D8B030D-6E8A-4147-A177-3AD203B41FA5}">
                      <a16:colId xmlns:a16="http://schemas.microsoft.com/office/drawing/2014/main" val="1679893092"/>
                    </a:ext>
                  </a:extLst>
                </a:gridCol>
                <a:gridCol w="1772111">
                  <a:extLst>
                    <a:ext uri="{9D8B030D-6E8A-4147-A177-3AD203B41FA5}">
                      <a16:colId xmlns:a16="http://schemas.microsoft.com/office/drawing/2014/main" val="3215593103"/>
                    </a:ext>
                  </a:extLst>
                </a:gridCol>
              </a:tblGrid>
              <a:tr h="928650">
                <a:tc>
                  <a:txBody>
                    <a:bodyPr/>
                    <a:lstStyle/>
                    <a:p>
                      <a:pPr algn="ctr"/>
                      <a:endParaRPr lang="en-US" sz="1600">
                        <a:effectLst/>
                      </a:endParaRPr>
                    </a:p>
                  </a:txBody>
                  <a:tcPr marL="0" marR="0" marT="0" marB="0" anchor="ctr"/>
                </a:tc>
                <a:tc>
                  <a:txBody>
                    <a:bodyPr/>
                    <a:lstStyle/>
                    <a:p>
                      <a:pPr algn="ctr"/>
                      <a:r>
                        <a:rPr lang="en-US" sz="1600">
                          <a:effectLst/>
                        </a:rPr>
                        <a:t>Year</a:t>
                      </a:r>
                    </a:p>
                  </a:txBody>
                  <a:tcPr marL="0" marR="0" marT="0" marB="0" anchor="ctr"/>
                </a:tc>
                <a:tc>
                  <a:txBody>
                    <a:bodyPr/>
                    <a:lstStyle/>
                    <a:p>
                      <a:pPr algn="ctr"/>
                      <a:r>
                        <a:rPr lang="en-US" sz="1600">
                          <a:effectLst/>
                        </a:rPr>
                        <a:t>Year Code</a:t>
                      </a:r>
                    </a:p>
                  </a:txBody>
                  <a:tcPr marL="0" marR="0" marT="0" marB="0" anchor="ctr"/>
                </a:tc>
                <a:tc>
                  <a:txBody>
                    <a:bodyPr/>
                    <a:lstStyle/>
                    <a:p>
                      <a:pPr algn="ctr"/>
                      <a:r>
                        <a:rPr lang="en-US" sz="1600">
                          <a:effectLst/>
                        </a:rPr>
                        <a:t>State Code</a:t>
                      </a:r>
                    </a:p>
                  </a:txBody>
                  <a:tcPr marL="0" marR="0" marT="0" marB="0" anchor="ctr"/>
                </a:tc>
                <a:tc>
                  <a:txBody>
                    <a:bodyPr/>
                    <a:lstStyle/>
                    <a:p>
                      <a:pPr algn="ctr"/>
                      <a:r>
                        <a:rPr lang="en-US" sz="1600">
                          <a:effectLst/>
                        </a:rPr>
                        <a:t>2013 Urbanization Code</a:t>
                      </a:r>
                    </a:p>
                  </a:txBody>
                  <a:tcPr marL="0" marR="0" marT="0" marB="0" anchor="ctr"/>
                </a:tc>
                <a:tc>
                  <a:txBody>
                    <a:bodyPr/>
                    <a:lstStyle/>
                    <a:p>
                      <a:pPr algn="ctr"/>
                      <a:r>
                        <a:rPr lang="en-US" sz="1600">
                          <a:effectLst/>
                        </a:rPr>
                        <a:t>Deaths</a:t>
                      </a:r>
                    </a:p>
                  </a:txBody>
                  <a:tcPr marL="0" marR="0" marT="0" marB="0" anchor="ctr"/>
                </a:tc>
                <a:tc>
                  <a:txBody>
                    <a:bodyPr/>
                    <a:lstStyle/>
                    <a:p>
                      <a:pPr algn="ctr"/>
                      <a:r>
                        <a:rPr lang="en-US" sz="1600" err="1">
                          <a:effectLst/>
                        </a:rPr>
                        <a:t>Emissions_CO</a:t>
                      </a:r>
                    </a:p>
                  </a:txBody>
                  <a:tcPr marL="0" marR="0" marT="0" marB="0" anchor="ctr"/>
                </a:tc>
                <a:tc>
                  <a:txBody>
                    <a:bodyPr/>
                    <a:lstStyle/>
                    <a:p>
                      <a:pPr algn="ctr"/>
                      <a:r>
                        <a:rPr lang="en-US" sz="1600">
                          <a:effectLst/>
                        </a:rPr>
                        <a:t>Emissions_PM10</a:t>
                      </a:r>
                    </a:p>
                  </a:txBody>
                  <a:tcPr marL="0" marR="0" marT="0" marB="0" anchor="ctr"/>
                </a:tc>
                <a:extLst>
                  <a:ext uri="{0D108BD9-81ED-4DB2-BD59-A6C34878D82A}">
                    <a16:rowId xmlns:a16="http://schemas.microsoft.com/office/drawing/2014/main" val="2984516216"/>
                  </a:ext>
                </a:extLst>
              </a:tr>
              <a:tr h="524889">
                <a:tc>
                  <a:txBody>
                    <a:bodyPr/>
                    <a:lstStyle/>
                    <a:p>
                      <a:pPr algn="ctr"/>
                      <a:r>
                        <a:rPr lang="en-US" sz="1600" b="1">
                          <a:effectLst/>
                        </a:rPr>
                        <a:t>count</a:t>
                      </a:r>
                    </a:p>
                  </a:txBody>
                  <a:tcPr marL="0" marR="0" marT="0" marB="0" anchor="ctr"/>
                </a:tc>
                <a:tc>
                  <a:txBody>
                    <a:bodyPr/>
                    <a:lstStyle/>
                    <a:p>
                      <a:pPr algn="ctr"/>
                      <a:r>
                        <a:rPr lang="en-US" sz="1600"/>
                        <a:t>201835</a:t>
                      </a:r>
                    </a:p>
                  </a:txBody>
                  <a:tcPr marL="0" marR="0" marT="0" marB="0" anchor="ctr"/>
                </a:tc>
                <a:tc>
                  <a:txBody>
                    <a:bodyPr/>
                    <a:lstStyle/>
                    <a:p>
                      <a:pPr algn="ctr"/>
                      <a:r>
                        <a:rPr lang="en-US" sz="1600"/>
                        <a:t>201835</a:t>
                      </a:r>
                    </a:p>
                  </a:txBody>
                  <a:tcPr marL="0" marR="0" marT="0" marB="0" anchor="ctr"/>
                </a:tc>
                <a:tc>
                  <a:txBody>
                    <a:bodyPr/>
                    <a:lstStyle/>
                    <a:p>
                      <a:pPr algn="ctr"/>
                      <a:r>
                        <a:rPr lang="en-US" sz="1600"/>
                        <a:t>201835</a:t>
                      </a:r>
                    </a:p>
                  </a:txBody>
                  <a:tcPr marL="0" marR="0" marT="0" marB="0" anchor="ctr"/>
                </a:tc>
                <a:tc>
                  <a:txBody>
                    <a:bodyPr/>
                    <a:lstStyle/>
                    <a:p>
                      <a:pPr algn="ctr"/>
                      <a:r>
                        <a:rPr lang="en-US" sz="1600"/>
                        <a:t>201835</a:t>
                      </a:r>
                    </a:p>
                  </a:txBody>
                  <a:tcPr marL="0" marR="0" marT="0" marB="0" anchor="ctr"/>
                </a:tc>
                <a:tc>
                  <a:txBody>
                    <a:bodyPr/>
                    <a:lstStyle/>
                    <a:p>
                      <a:pPr algn="ctr"/>
                      <a:r>
                        <a:rPr lang="en-US" sz="1600"/>
                        <a:t>201835</a:t>
                      </a:r>
                    </a:p>
                  </a:txBody>
                  <a:tcPr marL="0" marR="0" marT="0" marB="0" anchor="ctr"/>
                </a:tc>
                <a:tc>
                  <a:txBody>
                    <a:bodyPr/>
                    <a:lstStyle/>
                    <a:p>
                      <a:pPr algn="ctr"/>
                      <a:r>
                        <a:rPr lang="en-US" sz="1600"/>
                        <a:t>201835</a:t>
                      </a:r>
                    </a:p>
                  </a:txBody>
                  <a:tcPr marL="0" marR="0" marT="0" marB="0" anchor="ctr"/>
                </a:tc>
                <a:tc>
                  <a:txBody>
                    <a:bodyPr/>
                    <a:lstStyle/>
                    <a:p>
                      <a:pPr algn="ctr"/>
                      <a:r>
                        <a:rPr lang="en-US" sz="1600"/>
                        <a:t>201835</a:t>
                      </a:r>
                    </a:p>
                  </a:txBody>
                  <a:tcPr marL="0" marR="0" marT="0" marB="0" anchor="ctr"/>
                </a:tc>
                <a:extLst>
                  <a:ext uri="{0D108BD9-81ED-4DB2-BD59-A6C34878D82A}">
                    <a16:rowId xmlns:a16="http://schemas.microsoft.com/office/drawing/2014/main" val="3337276590"/>
                  </a:ext>
                </a:extLst>
              </a:tr>
              <a:tr h="524889">
                <a:tc>
                  <a:txBody>
                    <a:bodyPr/>
                    <a:lstStyle/>
                    <a:p>
                      <a:pPr algn="ctr"/>
                      <a:r>
                        <a:rPr lang="en-US" sz="1600" b="1">
                          <a:effectLst/>
                        </a:rPr>
                        <a:t>mean</a:t>
                      </a:r>
                    </a:p>
                  </a:txBody>
                  <a:tcPr marL="0" marR="0" marT="0" marB="0" anchor="ctr"/>
                </a:tc>
                <a:tc>
                  <a:txBody>
                    <a:bodyPr/>
                    <a:lstStyle/>
                    <a:p>
                      <a:pPr algn="ctr"/>
                      <a:r>
                        <a:rPr lang="en-US" sz="1600"/>
                        <a:t>2007.670245</a:t>
                      </a:r>
                    </a:p>
                  </a:txBody>
                  <a:tcPr marL="0" marR="0" marT="0" marB="0" anchor="ctr"/>
                </a:tc>
                <a:tc>
                  <a:txBody>
                    <a:bodyPr/>
                    <a:lstStyle/>
                    <a:p>
                      <a:pPr algn="ctr"/>
                      <a:r>
                        <a:rPr lang="en-US" sz="1600"/>
                        <a:t>2007.670245</a:t>
                      </a:r>
                    </a:p>
                  </a:txBody>
                  <a:tcPr marL="0" marR="0" marT="0" marB="0" anchor="ctr"/>
                </a:tc>
                <a:tc>
                  <a:txBody>
                    <a:bodyPr/>
                    <a:lstStyle/>
                    <a:p>
                      <a:pPr algn="ctr"/>
                      <a:r>
                        <a:rPr lang="en-US" sz="1600"/>
                        <a:t>28.95408626</a:t>
                      </a:r>
                    </a:p>
                  </a:txBody>
                  <a:tcPr marL="0" marR="0" marT="0" marB="0" anchor="ctr"/>
                </a:tc>
                <a:tc>
                  <a:txBody>
                    <a:bodyPr/>
                    <a:lstStyle/>
                    <a:p>
                      <a:pPr algn="ctr"/>
                      <a:r>
                        <a:rPr lang="en-US" sz="1600"/>
                        <a:t>3.339039314</a:t>
                      </a:r>
                    </a:p>
                  </a:txBody>
                  <a:tcPr marL="0" marR="0" marT="0" marB="0" anchor="ctr"/>
                </a:tc>
                <a:tc>
                  <a:txBody>
                    <a:bodyPr/>
                    <a:lstStyle/>
                    <a:p>
                      <a:pPr algn="ctr"/>
                      <a:r>
                        <a:rPr lang="en-US" sz="1600"/>
                        <a:t>107.497877</a:t>
                      </a:r>
                    </a:p>
                  </a:txBody>
                  <a:tcPr marL="0" marR="0" marT="0" marB="0" anchor="ctr"/>
                </a:tc>
                <a:tc>
                  <a:txBody>
                    <a:bodyPr/>
                    <a:lstStyle/>
                    <a:p>
                      <a:pPr algn="ctr"/>
                      <a:r>
                        <a:rPr lang="en-US" sz="1600"/>
                        <a:t>1808.913845</a:t>
                      </a:r>
                    </a:p>
                  </a:txBody>
                  <a:tcPr marL="0" marR="0" marT="0" marB="0" anchor="ctr"/>
                </a:tc>
                <a:tc>
                  <a:txBody>
                    <a:bodyPr/>
                    <a:lstStyle/>
                    <a:p>
                      <a:pPr algn="ctr"/>
                      <a:r>
                        <a:rPr lang="en-US" sz="1600"/>
                        <a:t>371.9630136</a:t>
                      </a:r>
                    </a:p>
                  </a:txBody>
                  <a:tcPr marL="0" marR="0" marT="0" marB="0" anchor="ctr"/>
                </a:tc>
                <a:extLst>
                  <a:ext uri="{0D108BD9-81ED-4DB2-BD59-A6C34878D82A}">
                    <a16:rowId xmlns:a16="http://schemas.microsoft.com/office/drawing/2014/main" val="1064480409"/>
                  </a:ext>
                </a:extLst>
              </a:tr>
              <a:tr h="524889">
                <a:tc>
                  <a:txBody>
                    <a:bodyPr/>
                    <a:lstStyle/>
                    <a:p>
                      <a:pPr algn="ctr"/>
                      <a:r>
                        <a:rPr lang="en-US" sz="1600" b="1">
                          <a:effectLst/>
                        </a:rPr>
                        <a:t>std</a:t>
                      </a:r>
                    </a:p>
                  </a:txBody>
                  <a:tcPr marL="0" marR="0" marT="0" marB="0" anchor="ctr"/>
                </a:tc>
                <a:tc>
                  <a:txBody>
                    <a:bodyPr/>
                    <a:lstStyle/>
                    <a:p>
                      <a:pPr algn="ctr"/>
                      <a:r>
                        <a:rPr lang="en-US" sz="1600"/>
                        <a:t>5.17572001</a:t>
                      </a:r>
                    </a:p>
                  </a:txBody>
                  <a:tcPr marL="0" marR="0" marT="0" marB="0" anchor="ctr"/>
                </a:tc>
                <a:tc>
                  <a:txBody>
                    <a:bodyPr/>
                    <a:lstStyle/>
                    <a:p>
                      <a:pPr algn="ctr"/>
                      <a:r>
                        <a:rPr lang="en-US" sz="1600"/>
                        <a:t>5.17572001</a:t>
                      </a:r>
                    </a:p>
                  </a:txBody>
                  <a:tcPr marL="0" marR="0" marT="0" marB="0" anchor="ctr"/>
                </a:tc>
                <a:tc>
                  <a:txBody>
                    <a:bodyPr/>
                    <a:lstStyle/>
                    <a:p>
                      <a:pPr algn="ctr"/>
                      <a:r>
                        <a:rPr lang="en-US" sz="1600"/>
                        <a:t>15.50534506</a:t>
                      </a:r>
                    </a:p>
                  </a:txBody>
                  <a:tcPr marL="0" marR="0" marT="0" marB="0" anchor="ctr"/>
                </a:tc>
                <a:tc>
                  <a:txBody>
                    <a:bodyPr/>
                    <a:lstStyle/>
                    <a:p>
                      <a:pPr algn="ctr"/>
                      <a:r>
                        <a:rPr lang="en-US" sz="1600"/>
                        <a:t>1.661580783</a:t>
                      </a:r>
                    </a:p>
                  </a:txBody>
                  <a:tcPr marL="0" marR="0" marT="0" marB="0" anchor="ctr"/>
                </a:tc>
                <a:tc>
                  <a:txBody>
                    <a:bodyPr/>
                    <a:lstStyle/>
                    <a:p>
                      <a:pPr algn="ctr"/>
                      <a:r>
                        <a:rPr lang="en-US" sz="1600"/>
                        <a:t>311.446642</a:t>
                      </a:r>
                    </a:p>
                  </a:txBody>
                  <a:tcPr marL="0" marR="0" marT="0" marB="0" anchor="ctr"/>
                </a:tc>
                <a:tc>
                  <a:txBody>
                    <a:bodyPr/>
                    <a:lstStyle/>
                    <a:p>
                      <a:pPr algn="ctr"/>
                      <a:r>
                        <a:rPr lang="en-US" sz="1600"/>
                        <a:t>1435.543737</a:t>
                      </a:r>
                    </a:p>
                  </a:txBody>
                  <a:tcPr marL="0" marR="0" marT="0" marB="0" anchor="ctr"/>
                </a:tc>
                <a:tc>
                  <a:txBody>
                    <a:bodyPr/>
                    <a:lstStyle/>
                    <a:p>
                      <a:pPr algn="ctr"/>
                      <a:r>
                        <a:rPr lang="en-US" sz="1600"/>
                        <a:t>335.110133</a:t>
                      </a:r>
                    </a:p>
                  </a:txBody>
                  <a:tcPr marL="0" marR="0" marT="0" marB="0" anchor="ctr"/>
                </a:tc>
                <a:extLst>
                  <a:ext uri="{0D108BD9-81ED-4DB2-BD59-A6C34878D82A}">
                    <a16:rowId xmlns:a16="http://schemas.microsoft.com/office/drawing/2014/main" val="3788355468"/>
                  </a:ext>
                </a:extLst>
              </a:tr>
              <a:tr h="524889">
                <a:tc>
                  <a:txBody>
                    <a:bodyPr/>
                    <a:lstStyle/>
                    <a:p>
                      <a:pPr algn="ctr"/>
                      <a:r>
                        <a:rPr lang="en-US" sz="1600" b="1">
                          <a:effectLst/>
                        </a:rPr>
                        <a:t>min</a:t>
                      </a:r>
                    </a:p>
                  </a:txBody>
                  <a:tcPr marL="0" marR="0" marT="0" marB="0" anchor="ctr"/>
                </a:tc>
                <a:tc>
                  <a:txBody>
                    <a:bodyPr/>
                    <a:lstStyle/>
                    <a:p>
                      <a:pPr algn="ctr"/>
                      <a:r>
                        <a:rPr lang="en-US" sz="1600"/>
                        <a:t>1999</a:t>
                      </a:r>
                    </a:p>
                  </a:txBody>
                  <a:tcPr marL="0" marR="0" marT="0" marB="0" anchor="ctr"/>
                </a:tc>
                <a:tc>
                  <a:txBody>
                    <a:bodyPr/>
                    <a:lstStyle/>
                    <a:p>
                      <a:pPr algn="ctr"/>
                      <a:r>
                        <a:rPr lang="en-US" sz="1600"/>
                        <a:t>1999</a:t>
                      </a:r>
                    </a:p>
                  </a:txBody>
                  <a:tcPr marL="0" marR="0" marT="0" marB="0" anchor="ctr"/>
                </a:tc>
                <a:tc>
                  <a:txBody>
                    <a:bodyPr/>
                    <a:lstStyle/>
                    <a:p>
                      <a:pPr algn="ctr"/>
                      <a:r>
                        <a:rPr lang="en-US" sz="1600"/>
                        <a:t>1</a:t>
                      </a:r>
                    </a:p>
                  </a:txBody>
                  <a:tcPr marL="0" marR="0" marT="0" marB="0" anchor="ctr"/>
                </a:tc>
                <a:tc>
                  <a:txBody>
                    <a:bodyPr/>
                    <a:lstStyle/>
                    <a:p>
                      <a:pPr algn="ctr"/>
                      <a:r>
                        <a:rPr lang="en-US" sz="1600"/>
                        <a:t>1</a:t>
                      </a:r>
                    </a:p>
                  </a:txBody>
                  <a:tcPr marL="0" marR="0" marT="0" marB="0" anchor="ctr"/>
                </a:tc>
                <a:tc>
                  <a:txBody>
                    <a:bodyPr/>
                    <a:lstStyle/>
                    <a:p>
                      <a:pPr algn="ctr"/>
                      <a:r>
                        <a:rPr lang="en-US" sz="1600"/>
                        <a:t>10</a:t>
                      </a:r>
                    </a:p>
                  </a:txBody>
                  <a:tcPr marL="0" marR="0" marT="0" marB="0" anchor="ctr"/>
                </a:tc>
                <a:tc>
                  <a:txBody>
                    <a:bodyPr/>
                    <a:lstStyle/>
                    <a:p>
                      <a:pPr algn="ctr"/>
                      <a:r>
                        <a:rPr lang="en-US" sz="1600"/>
                        <a:t>29.79073827</a:t>
                      </a:r>
                    </a:p>
                  </a:txBody>
                  <a:tcPr marL="0" marR="0" marT="0" marB="0" anchor="ctr"/>
                </a:tc>
                <a:tc>
                  <a:txBody>
                    <a:bodyPr/>
                    <a:lstStyle/>
                    <a:p>
                      <a:pPr algn="ctr"/>
                      <a:r>
                        <a:rPr lang="en-US" sz="1600"/>
                        <a:t>3.463378785</a:t>
                      </a:r>
                    </a:p>
                  </a:txBody>
                  <a:tcPr marL="0" marR="0" marT="0" marB="0" anchor="ctr"/>
                </a:tc>
                <a:extLst>
                  <a:ext uri="{0D108BD9-81ED-4DB2-BD59-A6C34878D82A}">
                    <a16:rowId xmlns:a16="http://schemas.microsoft.com/office/drawing/2014/main" val="2138290281"/>
                  </a:ext>
                </a:extLst>
              </a:tr>
              <a:tr h="524889">
                <a:tc>
                  <a:txBody>
                    <a:bodyPr/>
                    <a:lstStyle/>
                    <a:p>
                      <a:pPr algn="ctr"/>
                      <a:r>
                        <a:rPr lang="en-US" sz="1600" b="1">
                          <a:effectLst/>
                        </a:rPr>
                        <a:t>25%</a:t>
                      </a:r>
                    </a:p>
                  </a:txBody>
                  <a:tcPr marL="0" marR="0" marT="0" marB="0" anchor="ctr"/>
                </a:tc>
                <a:tc>
                  <a:txBody>
                    <a:bodyPr/>
                    <a:lstStyle/>
                    <a:p>
                      <a:pPr algn="ctr"/>
                      <a:r>
                        <a:rPr lang="en-US" sz="1600"/>
                        <a:t>2003</a:t>
                      </a:r>
                    </a:p>
                  </a:txBody>
                  <a:tcPr marL="0" marR="0" marT="0" marB="0" anchor="ctr"/>
                </a:tc>
                <a:tc>
                  <a:txBody>
                    <a:bodyPr/>
                    <a:lstStyle/>
                    <a:p>
                      <a:pPr algn="ctr"/>
                      <a:r>
                        <a:rPr lang="en-US" sz="1600"/>
                        <a:t>2003</a:t>
                      </a:r>
                    </a:p>
                  </a:txBody>
                  <a:tcPr marL="0" marR="0" marT="0" marB="0" anchor="ctr"/>
                </a:tc>
                <a:tc>
                  <a:txBody>
                    <a:bodyPr/>
                    <a:lstStyle/>
                    <a:p>
                      <a:pPr algn="ctr"/>
                      <a:r>
                        <a:rPr lang="en-US" sz="1600"/>
                        <a:t>17</a:t>
                      </a:r>
                    </a:p>
                  </a:txBody>
                  <a:tcPr marL="0" marR="0" marT="0" marB="0" anchor="ctr"/>
                </a:tc>
                <a:tc>
                  <a:txBody>
                    <a:bodyPr/>
                    <a:lstStyle/>
                    <a:p>
                      <a:pPr algn="ctr"/>
                      <a:r>
                        <a:rPr lang="en-US" sz="1600"/>
                        <a:t>2</a:t>
                      </a:r>
                    </a:p>
                  </a:txBody>
                  <a:tcPr marL="0" marR="0" marT="0" marB="0" anchor="ctr"/>
                </a:tc>
                <a:tc>
                  <a:txBody>
                    <a:bodyPr/>
                    <a:lstStyle/>
                    <a:p>
                      <a:pPr algn="ctr"/>
                      <a:r>
                        <a:rPr lang="en-US" sz="1600"/>
                        <a:t>18</a:t>
                      </a:r>
                    </a:p>
                  </a:txBody>
                  <a:tcPr marL="0" marR="0" marT="0" marB="0" anchor="ctr"/>
                </a:tc>
                <a:tc>
                  <a:txBody>
                    <a:bodyPr/>
                    <a:lstStyle/>
                    <a:p>
                      <a:pPr algn="ctr"/>
                      <a:r>
                        <a:rPr lang="en-US" sz="1600"/>
                        <a:t>860.2440299</a:t>
                      </a:r>
                    </a:p>
                  </a:txBody>
                  <a:tcPr marL="0" marR="0" marT="0" marB="0" anchor="ctr"/>
                </a:tc>
                <a:tc>
                  <a:txBody>
                    <a:bodyPr/>
                    <a:lstStyle/>
                    <a:p>
                      <a:pPr algn="ctr"/>
                      <a:r>
                        <a:rPr lang="en-US" sz="1600"/>
                        <a:t>197.5661745</a:t>
                      </a:r>
                    </a:p>
                  </a:txBody>
                  <a:tcPr marL="0" marR="0" marT="0" marB="0" anchor="ctr"/>
                </a:tc>
                <a:extLst>
                  <a:ext uri="{0D108BD9-81ED-4DB2-BD59-A6C34878D82A}">
                    <a16:rowId xmlns:a16="http://schemas.microsoft.com/office/drawing/2014/main" val="2859409794"/>
                  </a:ext>
                </a:extLst>
              </a:tr>
              <a:tr h="524889">
                <a:tc>
                  <a:txBody>
                    <a:bodyPr/>
                    <a:lstStyle/>
                    <a:p>
                      <a:pPr algn="ctr"/>
                      <a:r>
                        <a:rPr lang="en-US" sz="1600" b="1">
                          <a:effectLst/>
                        </a:rPr>
                        <a:t>50%</a:t>
                      </a:r>
                    </a:p>
                  </a:txBody>
                  <a:tcPr marL="0" marR="0" marT="0" marB="0" anchor="ctr"/>
                </a:tc>
                <a:tc>
                  <a:txBody>
                    <a:bodyPr/>
                    <a:lstStyle/>
                    <a:p>
                      <a:pPr algn="ctr"/>
                      <a:r>
                        <a:rPr lang="en-US" sz="1600"/>
                        <a:t>2008</a:t>
                      </a:r>
                    </a:p>
                  </a:txBody>
                  <a:tcPr marL="0" marR="0" marT="0" marB="0" anchor="ctr"/>
                </a:tc>
                <a:tc>
                  <a:txBody>
                    <a:bodyPr/>
                    <a:lstStyle/>
                    <a:p>
                      <a:pPr algn="ctr"/>
                      <a:r>
                        <a:rPr lang="en-US" sz="1600"/>
                        <a:t>2008</a:t>
                      </a:r>
                    </a:p>
                  </a:txBody>
                  <a:tcPr marL="0" marR="0" marT="0" marB="0" anchor="ctr"/>
                </a:tc>
                <a:tc>
                  <a:txBody>
                    <a:bodyPr/>
                    <a:lstStyle/>
                    <a:p>
                      <a:pPr algn="ctr"/>
                      <a:r>
                        <a:rPr lang="en-US" sz="1600"/>
                        <a:t>28</a:t>
                      </a:r>
                    </a:p>
                  </a:txBody>
                  <a:tcPr marL="0" marR="0" marT="0" marB="0" anchor="ctr"/>
                </a:tc>
                <a:tc>
                  <a:txBody>
                    <a:bodyPr/>
                    <a:lstStyle/>
                    <a:p>
                      <a:pPr algn="ctr"/>
                      <a:r>
                        <a:rPr lang="en-US" sz="1600"/>
                        <a:t>3</a:t>
                      </a:r>
                    </a:p>
                  </a:txBody>
                  <a:tcPr marL="0" marR="0" marT="0" marB="0" anchor="ctr"/>
                </a:tc>
                <a:tc>
                  <a:txBody>
                    <a:bodyPr/>
                    <a:lstStyle/>
                    <a:p>
                      <a:pPr algn="ctr"/>
                      <a:r>
                        <a:rPr lang="en-US" sz="1600"/>
                        <a:t>34</a:t>
                      </a:r>
                    </a:p>
                  </a:txBody>
                  <a:tcPr marL="0" marR="0" marT="0" marB="0" anchor="ctr"/>
                </a:tc>
                <a:tc>
                  <a:txBody>
                    <a:bodyPr/>
                    <a:lstStyle/>
                    <a:p>
                      <a:pPr algn="ctr"/>
                      <a:r>
                        <a:rPr lang="en-US" sz="1600"/>
                        <a:t>1452.65622</a:t>
                      </a:r>
                    </a:p>
                  </a:txBody>
                  <a:tcPr marL="0" marR="0" marT="0" marB="0" anchor="ctr"/>
                </a:tc>
                <a:tc>
                  <a:txBody>
                    <a:bodyPr/>
                    <a:lstStyle/>
                    <a:p>
                      <a:pPr algn="ctr"/>
                      <a:r>
                        <a:rPr lang="en-US" sz="1600"/>
                        <a:t>267.7251364</a:t>
                      </a:r>
                    </a:p>
                  </a:txBody>
                  <a:tcPr marL="0" marR="0" marT="0" marB="0" anchor="ctr"/>
                </a:tc>
                <a:extLst>
                  <a:ext uri="{0D108BD9-81ED-4DB2-BD59-A6C34878D82A}">
                    <a16:rowId xmlns:a16="http://schemas.microsoft.com/office/drawing/2014/main" val="3700954852"/>
                  </a:ext>
                </a:extLst>
              </a:tr>
              <a:tr h="524889">
                <a:tc>
                  <a:txBody>
                    <a:bodyPr/>
                    <a:lstStyle/>
                    <a:p>
                      <a:pPr algn="ctr"/>
                      <a:r>
                        <a:rPr lang="en-US" sz="1600" b="1">
                          <a:effectLst/>
                        </a:rPr>
                        <a:t>75%</a:t>
                      </a:r>
                    </a:p>
                  </a:txBody>
                  <a:tcPr marL="0" marR="0" marT="0" marB="0" anchor="ctr"/>
                </a:tc>
                <a:tc>
                  <a:txBody>
                    <a:bodyPr/>
                    <a:lstStyle/>
                    <a:p>
                      <a:pPr algn="ctr"/>
                      <a:r>
                        <a:rPr lang="en-US" sz="1600"/>
                        <a:t>2012</a:t>
                      </a:r>
                    </a:p>
                  </a:txBody>
                  <a:tcPr marL="0" marR="0" marT="0" marB="0" anchor="ctr"/>
                </a:tc>
                <a:tc>
                  <a:txBody>
                    <a:bodyPr/>
                    <a:lstStyle/>
                    <a:p>
                      <a:pPr algn="ctr"/>
                      <a:r>
                        <a:rPr lang="en-US" sz="1600"/>
                        <a:t>2012</a:t>
                      </a:r>
                    </a:p>
                  </a:txBody>
                  <a:tcPr marL="0" marR="0" marT="0" marB="0" anchor="ctr"/>
                </a:tc>
                <a:tc>
                  <a:txBody>
                    <a:bodyPr/>
                    <a:lstStyle/>
                    <a:p>
                      <a:pPr algn="ctr"/>
                      <a:r>
                        <a:rPr lang="en-US" sz="1600"/>
                        <a:t>42</a:t>
                      </a:r>
                    </a:p>
                  </a:txBody>
                  <a:tcPr marL="0" marR="0" marT="0" marB="0" anchor="ctr"/>
                </a:tc>
                <a:tc>
                  <a:txBody>
                    <a:bodyPr/>
                    <a:lstStyle/>
                    <a:p>
                      <a:pPr algn="ctr"/>
                      <a:r>
                        <a:rPr lang="en-US" sz="1600"/>
                        <a:t>5</a:t>
                      </a:r>
                    </a:p>
                  </a:txBody>
                  <a:tcPr marL="0" marR="0" marT="0" marB="0" anchor="ctr"/>
                </a:tc>
                <a:tc>
                  <a:txBody>
                    <a:bodyPr/>
                    <a:lstStyle/>
                    <a:p>
                      <a:pPr algn="ctr"/>
                      <a:r>
                        <a:rPr lang="en-US" sz="1600"/>
                        <a:t>90</a:t>
                      </a:r>
                    </a:p>
                  </a:txBody>
                  <a:tcPr marL="0" marR="0" marT="0" marB="0" anchor="ctr"/>
                </a:tc>
                <a:tc>
                  <a:txBody>
                    <a:bodyPr/>
                    <a:lstStyle/>
                    <a:p>
                      <a:pPr algn="ctr"/>
                      <a:r>
                        <a:rPr lang="en-US" sz="1600"/>
                        <a:t>2283.187533</a:t>
                      </a:r>
                    </a:p>
                  </a:txBody>
                  <a:tcPr marL="0" marR="0" marT="0" marB="0" anchor="ctr"/>
                </a:tc>
                <a:tc>
                  <a:txBody>
                    <a:bodyPr/>
                    <a:lstStyle/>
                    <a:p>
                      <a:pPr algn="ctr"/>
                      <a:r>
                        <a:rPr lang="en-US" sz="1600"/>
                        <a:t>425.5921368</a:t>
                      </a:r>
                    </a:p>
                  </a:txBody>
                  <a:tcPr marL="0" marR="0" marT="0" marB="0" anchor="ctr"/>
                </a:tc>
                <a:extLst>
                  <a:ext uri="{0D108BD9-81ED-4DB2-BD59-A6C34878D82A}">
                    <a16:rowId xmlns:a16="http://schemas.microsoft.com/office/drawing/2014/main" val="967520310"/>
                  </a:ext>
                </a:extLst>
              </a:tr>
              <a:tr h="524889">
                <a:tc>
                  <a:txBody>
                    <a:bodyPr/>
                    <a:lstStyle/>
                    <a:p>
                      <a:pPr algn="ctr"/>
                      <a:r>
                        <a:rPr lang="en-US" sz="1600" b="1">
                          <a:effectLst/>
                        </a:rPr>
                        <a:t>max</a:t>
                      </a:r>
                    </a:p>
                  </a:txBody>
                  <a:tcPr marL="0" marR="0" marT="0" marB="0" anchor="ctr"/>
                </a:tc>
                <a:tc>
                  <a:txBody>
                    <a:bodyPr/>
                    <a:lstStyle/>
                    <a:p>
                      <a:pPr algn="ctr"/>
                      <a:r>
                        <a:rPr lang="en-US" sz="1600"/>
                        <a:t>2016</a:t>
                      </a:r>
                    </a:p>
                  </a:txBody>
                  <a:tcPr marL="0" marR="0" marT="0" marB="0" anchor="ctr"/>
                </a:tc>
                <a:tc>
                  <a:txBody>
                    <a:bodyPr/>
                    <a:lstStyle/>
                    <a:p>
                      <a:pPr algn="ctr"/>
                      <a:r>
                        <a:rPr lang="en-US" sz="1600"/>
                        <a:t>2016</a:t>
                      </a:r>
                    </a:p>
                  </a:txBody>
                  <a:tcPr marL="0" marR="0" marT="0" marB="0" anchor="ctr"/>
                </a:tc>
                <a:tc>
                  <a:txBody>
                    <a:bodyPr/>
                    <a:lstStyle/>
                    <a:p>
                      <a:pPr algn="ctr"/>
                      <a:r>
                        <a:rPr lang="en-US" sz="1600"/>
                        <a:t>56</a:t>
                      </a:r>
                    </a:p>
                  </a:txBody>
                  <a:tcPr marL="0" marR="0" marT="0" marB="0" anchor="ctr"/>
                </a:tc>
                <a:tc>
                  <a:txBody>
                    <a:bodyPr/>
                    <a:lstStyle/>
                    <a:p>
                      <a:pPr algn="ctr"/>
                      <a:r>
                        <a:rPr lang="en-US" sz="1600"/>
                        <a:t>6</a:t>
                      </a:r>
                    </a:p>
                  </a:txBody>
                  <a:tcPr marL="0" marR="0" marT="0" marB="0" anchor="ctr"/>
                </a:tc>
                <a:tc>
                  <a:txBody>
                    <a:bodyPr/>
                    <a:lstStyle/>
                    <a:p>
                      <a:pPr algn="ctr"/>
                      <a:r>
                        <a:rPr lang="en-US" sz="1600"/>
                        <a:t>15627</a:t>
                      </a:r>
                    </a:p>
                  </a:txBody>
                  <a:tcPr marL="0" marR="0" marT="0" marB="0" anchor="ctr"/>
                </a:tc>
                <a:tc>
                  <a:txBody>
                    <a:bodyPr/>
                    <a:lstStyle/>
                    <a:p>
                      <a:pPr algn="ctr"/>
                      <a:r>
                        <a:rPr lang="en-US" sz="1600"/>
                        <a:t>9618.345877</a:t>
                      </a:r>
                    </a:p>
                  </a:txBody>
                  <a:tcPr marL="0" marR="0" marT="0" marB="0" anchor="ctr"/>
                </a:tc>
                <a:tc>
                  <a:txBody>
                    <a:bodyPr/>
                    <a:lstStyle/>
                    <a:p>
                      <a:pPr algn="ctr"/>
                      <a:r>
                        <a:rPr lang="en-US" sz="1600"/>
                        <a:t>2697.854607</a:t>
                      </a:r>
                    </a:p>
                  </a:txBody>
                  <a:tcPr marL="0" marR="0" marT="0" marB="0" anchor="ctr"/>
                </a:tc>
                <a:extLst>
                  <a:ext uri="{0D108BD9-81ED-4DB2-BD59-A6C34878D82A}">
                    <a16:rowId xmlns:a16="http://schemas.microsoft.com/office/drawing/2014/main" val="4142568722"/>
                  </a:ext>
                </a:extLst>
              </a:tr>
            </a:tbl>
          </a:graphicData>
        </a:graphic>
      </p:graphicFrame>
    </p:spTree>
    <p:extLst>
      <p:ext uri="{BB962C8B-B14F-4D97-AF65-F5344CB8AC3E}">
        <p14:creationId xmlns:p14="http://schemas.microsoft.com/office/powerpoint/2010/main" val="355629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5E29-858A-8157-1E2D-9342915CC084}"/>
              </a:ext>
            </a:extLst>
          </p:cNvPr>
          <p:cNvSpPr>
            <a:spLocks noGrp="1"/>
          </p:cNvSpPr>
          <p:nvPr>
            <p:ph type="title"/>
          </p:nvPr>
        </p:nvSpPr>
        <p:spPr>
          <a:xfrm>
            <a:off x="1743063" y="608235"/>
            <a:ext cx="8932491" cy="1259894"/>
          </a:xfrm>
        </p:spPr>
        <p:txBody>
          <a:bodyPr>
            <a:normAutofit/>
          </a:bodyPr>
          <a:lstStyle/>
          <a:p>
            <a:r>
              <a:rPr lang="en-US"/>
              <a:t>Descriptive statistics: Male subset</a:t>
            </a:r>
          </a:p>
        </p:txBody>
      </p:sp>
      <p:graphicFrame>
        <p:nvGraphicFramePr>
          <p:cNvPr id="4" name="Content Placeholder 4">
            <a:extLst>
              <a:ext uri="{FF2B5EF4-FFF2-40B4-BE49-F238E27FC236}">
                <a16:creationId xmlns:a16="http://schemas.microsoft.com/office/drawing/2014/main" id="{75D00EAE-2FC6-FB4F-CADC-FA4BB7128D9F}"/>
              </a:ext>
            </a:extLst>
          </p:cNvPr>
          <p:cNvGraphicFramePr>
            <a:graphicFrameLocks noGrp="1"/>
          </p:cNvGraphicFramePr>
          <p:nvPr>
            <p:ph idx="1"/>
            <p:extLst>
              <p:ext uri="{D42A27DB-BD31-4B8C-83A1-F6EECF244321}">
                <p14:modId xmlns:p14="http://schemas.microsoft.com/office/powerpoint/2010/main" val="1125039353"/>
              </p:ext>
            </p:extLst>
          </p:nvPr>
        </p:nvGraphicFramePr>
        <p:xfrm>
          <a:off x="909483" y="1573161"/>
          <a:ext cx="11143868" cy="5087031"/>
        </p:xfrm>
        <a:graphic>
          <a:graphicData uri="http://schemas.openxmlformats.org/drawingml/2006/table">
            <a:tbl>
              <a:tblPr firstRow="1" bandRow="1">
                <a:tableStyleId>{5C22544A-7EE6-4342-B048-85BDC9FD1C3A}</a:tableStyleId>
              </a:tblPr>
              <a:tblGrid>
                <a:gridCol w="1022764">
                  <a:extLst>
                    <a:ext uri="{9D8B030D-6E8A-4147-A177-3AD203B41FA5}">
                      <a16:colId xmlns:a16="http://schemas.microsoft.com/office/drawing/2014/main" val="3813732074"/>
                    </a:ext>
                  </a:extLst>
                </a:gridCol>
                <a:gridCol w="1022764">
                  <a:extLst>
                    <a:ext uri="{9D8B030D-6E8A-4147-A177-3AD203B41FA5}">
                      <a16:colId xmlns:a16="http://schemas.microsoft.com/office/drawing/2014/main" val="3255631079"/>
                    </a:ext>
                  </a:extLst>
                </a:gridCol>
                <a:gridCol w="1022764">
                  <a:extLst>
                    <a:ext uri="{9D8B030D-6E8A-4147-A177-3AD203B41FA5}">
                      <a16:colId xmlns:a16="http://schemas.microsoft.com/office/drawing/2014/main" val="3327891444"/>
                    </a:ext>
                  </a:extLst>
                </a:gridCol>
                <a:gridCol w="1384992">
                  <a:extLst>
                    <a:ext uri="{9D8B030D-6E8A-4147-A177-3AD203B41FA5}">
                      <a16:colId xmlns:a16="http://schemas.microsoft.com/office/drawing/2014/main" val="1330499966"/>
                    </a:ext>
                  </a:extLst>
                </a:gridCol>
                <a:gridCol w="2450375">
                  <a:extLst>
                    <a:ext uri="{9D8B030D-6E8A-4147-A177-3AD203B41FA5}">
                      <a16:colId xmlns:a16="http://schemas.microsoft.com/office/drawing/2014/main" val="820967951"/>
                    </a:ext>
                  </a:extLst>
                </a:gridCol>
                <a:gridCol w="1022764">
                  <a:extLst>
                    <a:ext uri="{9D8B030D-6E8A-4147-A177-3AD203B41FA5}">
                      <a16:colId xmlns:a16="http://schemas.microsoft.com/office/drawing/2014/main" val="1140128186"/>
                    </a:ext>
                  </a:extLst>
                </a:gridCol>
                <a:gridCol w="1470224">
                  <a:extLst>
                    <a:ext uri="{9D8B030D-6E8A-4147-A177-3AD203B41FA5}">
                      <a16:colId xmlns:a16="http://schemas.microsoft.com/office/drawing/2014/main" val="3871277953"/>
                    </a:ext>
                  </a:extLst>
                </a:gridCol>
                <a:gridCol w="1747221">
                  <a:extLst>
                    <a:ext uri="{9D8B030D-6E8A-4147-A177-3AD203B41FA5}">
                      <a16:colId xmlns:a16="http://schemas.microsoft.com/office/drawing/2014/main" val="2982945951"/>
                    </a:ext>
                  </a:extLst>
                </a:gridCol>
              </a:tblGrid>
              <a:tr h="838915">
                <a:tc>
                  <a:txBody>
                    <a:bodyPr/>
                    <a:lstStyle/>
                    <a:p>
                      <a:pPr marL="0" algn="ctr" defTabSz="457200" rtl="0" eaLnBrk="1" latinLnBrk="0" hangingPunct="1"/>
                      <a:endParaRPr lang="en-US" sz="1600">
                        <a:effectLst/>
                      </a:endParaRPr>
                    </a:p>
                  </a:txBody>
                  <a:tcPr marL="0" marR="0" marT="0" marB="0" anchor="ctr"/>
                </a:tc>
                <a:tc>
                  <a:txBody>
                    <a:bodyPr/>
                    <a:lstStyle/>
                    <a:p>
                      <a:pPr marL="0" algn="ctr" defTabSz="457200" rtl="0" eaLnBrk="1" latinLnBrk="0" hangingPunct="1"/>
                      <a:r>
                        <a:rPr lang="en-US" sz="1600">
                          <a:effectLst/>
                        </a:rPr>
                        <a:t>Year</a:t>
                      </a:r>
                    </a:p>
                  </a:txBody>
                  <a:tcPr marL="0" marR="0" marT="0" marB="0" anchor="ctr"/>
                </a:tc>
                <a:tc>
                  <a:txBody>
                    <a:bodyPr/>
                    <a:lstStyle/>
                    <a:p>
                      <a:pPr marL="0" algn="ctr" defTabSz="457200" rtl="0" eaLnBrk="1" latinLnBrk="0" hangingPunct="1"/>
                      <a:r>
                        <a:rPr lang="en-US" sz="1600">
                          <a:effectLst/>
                        </a:rPr>
                        <a:t>Year Code</a:t>
                      </a:r>
                    </a:p>
                  </a:txBody>
                  <a:tcPr marL="0" marR="0" marT="0" marB="0" anchor="ctr"/>
                </a:tc>
                <a:tc>
                  <a:txBody>
                    <a:bodyPr/>
                    <a:lstStyle/>
                    <a:p>
                      <a:pPr marL="0" algn="ctr" defTabSz="457200" rtl="0" eaLnBrk="1" latinLnBrk="0" hangingPunct="1"/>
                      <a:r>
                        <a:rPr lang="en-US" sz="1600">
                          <a:effectLst/>
                        </a:rPr>
                        <a:t>State Code</a:t>
                      </a:r>
                    </a:p>
                  </a:txBody>
                  <a:tcPr marL="0" marR="0" marT="0" marB="0" anchor="ctr"/>
                </a:tc>
                <a:tc>
                  <a:txBody>
                    <a:bodyPr/>
                    <a:lstStyle/>
                    <a:p>
                      <a:pPr marL="0" algn="ctr" defTabSz="457200" rtl="0" eaLnBrk="1" latinLnBrk="0" hangingPunct="1"/>
                      <a:r>
                        <a:rPr lang="en-US" sz="1600">
                          <a:effectLst/>
                        </a:rPr>
                        <a:t>2013 Urbanization Code</a:t>
                      </a:r>
                    </a:p>
                  </a:txBody>
                  <a:tcPr marL="0" marR="0" marT="0" marB="0" anchor="ctr"/>
                </a:tc>
                <a:tc>
                  <a:txBody>
                    <a:bodyPr/>
                    <a:lstStyle/>
                    <a:p>
                      <a:pPr marL="0" algn="ctr" defTabSz="457200" rtl="0" eaLnBrk="1" latinLnBrk="0" hangingPunct="1"/>
                      <a:r>
                        <a:rPr lang="en-US" sz="1600">
                          <a:effectLst/>
                        </a:rPr>
                        <a:t>Deaths</a:t>
                      </a:r>
                    </a:p>
                  </a:txBody>
                  <a:tcPr marL="0" marR="0" marT="0" marB="0" anchor="ctr"/>
                </a:tc>
                <a:tc>
                  <a:txBody>
                    <a:bodyPr/>
                    <a:lstStyle/>
                    <a:p>
                      <a:pPr marL="0" algn="ctr" defTabSz="457200" rtl="0" eaLnBrk="1" latinLnBrk="0" hangingPunct="1"/>
                      <a:r>
                        <a:rPr lang="en-US" sz="1600" err="1">
                          <a:effectLst/>
                        </a:rPr>
                        <a:t>Emissions_CO</a:t>
                      </a:r>
                    </a:p>
                  </a:txBody>
                  <a:tcPr marL="0" marR="0" marT="0" marB="0" anchor="ctr"/>
                </a:tc>
                <a:tc>
                  <a:txBody>
                    <a:bodyPr/>
                    <a:lstStyle/>
                    <a:p>
                      <a:pPr marL="0" algn="ctr" defTabSz="457200" rtl="0" eaLnBrk="1" latinLnBrk="0" hangingPunct="1"/>
                      <a:r>
                        <a:rPr lang="en-US" sz="1600">
                          <a:effectLst/>
                        </a:rPr>
                        <a:t>Emissions_PM10</a:t>
                      </a:r>
                    </a:p>
                  </a:txBody>
                  <a:tcPr marL="0" marR="0" marT="0" marB="0" anchor="ctr"/>
                </a:tc>
                <a:extLst>
                  <a:ext uri="{0D108BD9-81ED-4DB2-BD59-A6C34878D82A}">
                    <a16:rowId xmlns:a16="http://schemas.microsoft.com/office/drawing/2014/main" val="4201415274"/>
                  </a:ext>
                </a:extLst>
              </a:tr>
              <a:tr h="428381">
                <a:tc>
                  <a:txBody>
                    <a:bodyPr/>
                    <a:lstStyle/>
                    <a:p>
                      <a:pPr marL="0" algn="ctr" defTabSz="457200" rtl="0" eaLnBrk="1" latinLnBrk="0" hangingPunct="1"/>
                      <a:r>
                        <a:rPr lang="en-US" sz="1600" b="1">
                          <a:effectLst/>
                        </a:rPr>
                        <a:t>count</a:t>
                      </a:r>
                    </a:p>
                  </a:txBody>
                  <a:tcPr marL="0" marR="0" marT="0" marB="0" anchor="ctr"/>
                </a:tc>
                <a:tc>
                  <a:txBody>
                    <a:bodyPr/>
                    <a:lstStyle/>
                    <a:p>
                      <a:pPr marL="0" algn="ctr" defTabSz="457200" rtl="0" eaLnBrk="1" latinLnBrk="0" hangingPunct="1"/>
                      <a:r>
                        <a:rPr lang="en-US" sz="1600"/>
                        <a:t>217521</a:t>
                      </a:r>
                    </a:p>
                  </a:txBody>
                  <a:tcPr marL="0" marR="0" marT="0" marB="0" anchor="ctr"/>
                </a:tc>
                <a:tc>
                  <a:txBody>
                    <a:bodyPr/>
                    <a:lstStyle/>
                    <a:p>
                      <a:pPr marL="0" algn="ctr" defTabSz="457200" rtl="0" eaLnBrk="1" latinLnBrk="0" hangingPunct="1"/>
                      <a:r>
                        <a:rPr lang="en-US" sz="1600"/>
                        <a:t>217521</a:t>
                      </a:r>
                    </a:p>
                  </a:txBody>
                  <a:tcPr marL="0" marR="0" marT="0" marB="0" anchor="ctr"/>
                </a:tc>
                <a:tc>
                  <a:txBody>
                    <a:bodyPr/>
                    <a:lstStyle/>
                    <a:p>
                      <a:pPr marL="0" algn="ctr" defTabSz="457200" rtl="0" eaLnBrk="1" latinLnBrk="0" hangingPunct="1"/>
                      <a:r>
                        <a:rPr lang="en-US" sz="1600"/>
                        <a:t>217521</a:t>
                      </a:r>
                    </a:p>
                  </a:txBody>
                  <a:tcPr marL="0" marR="0" marT="0" marB="0" anchor="ctr"/>
                </a:tc>
                <a:tc>
                  <a:txBody>
                    <a:bodyPr/>
                    <a:lstStyle/>
                    <a:p>
                      <a:pPr marL="0" algn="ctr" defTabSz="457200" rtl="0" eaLnBrk="1" latinLnBrk="0" hangingPunct="1"/>
                      <a:r>
                        <a:rPr lang="en-US" sz="1600"/>
                        <a:t>217521</a:t>
                      </a:r>
                    </a:p>
                  </a:txBody>
                  <a:tcPr marL="0" marR="0" marT="0" marB="0" anchor="ctr"/>
                </a:tc>
                <a:tc>
                  <a:txBody>
                    <a:bodyPr/>
                    <a:lstStyle/>
                    <a:p>
                      <a:pPr marL="0" algn="ctr" defTabSz="457200" rtl="0" eaLnBrk="1" latinLnBrk="0" hangingPunct="1"/>
                      <a:r>
                        <a:rPr lang="en-US" sz="1600"/>
                        <a:t>217521</a:t>
                      </a:r>
                    </a:p>
                  </a:txBody>
                  <a:tcPr marL="0" marR="0" marT="0" marB="0" anchor="ctr"/>
                </a:tc>
                <a:tc>
                  <a:txBody>
                    <a:bodyPr/>
                    <a:lstStyle/>
                    <a:p>
                      <a:pPr marL="0" algn="ctr" defTabSz="457200" rtl="0" eaLnBrk="1" latinLnBrk="0" hangingPunct="1"/>
                      <a:r>
                        <a:rPr lang="en-US" sz="1600"/>
                        <a:t>217521</a:t>
                      </a:r>
                    </a:p>
                  </a:txBody>
                  <a:tcPr marL="0" marR="0" marT="0" marB="0" anchor="ctr"/>
                </a:tc>
                <a:tc>
                  <a:txBody>
                    <a:bodyPr/>
                    <a:lstStyle/>
                    <a:p>
                      <a:pPr marL="0" algn="ctr" defTabSz="457200" rtl="0" eaLnBrk="1" latinLnBrk="0" hangingPunct="1"/>
                      <a:r>
                        <a:rPr lang="en-US" sz="1600"/>
                        <a:t>217521</a:t>
                      </a:r>
                    </a:p>
                  </a:txBody>
                  <a:tcPr marL="0" marR="0" marT="0" marB="0" anchor="ctr"/>
                </a:tc>
                <a:extLst>
                  <a:ext uri="{0D108BD9-81ED-4DB2-BD59-A6C34878D82A}">
                    <a16:rowId xmlns:a16="http://schemas.microsoft.com/office/drawing/2014/main" val="3641455422"/>
                  </a:ext>
                </a:extLst>
              </a:tr>
              <a:tr h="838915">
                <a:tc>
                  <a:txBody>
                    <a:bodyPr/>
                    <a:lstStyle/>
                    <a:p>
                      <a:pPr marL="0" algn="ctr" defTabSz="457200" rtl="0" eaLnBrk="1" latinLnBrk="0" hangingPunct="1"/>
                      <a:r>
                        <a:rPr lang="en-US" sz="1600" b="1">
                          <a:effectLst/>
                        </a:rPr>
                        <a:t>mean</a:t>
                      </a:r>
                    </a:p>
                  </a:txBody>
                  <a:tcPr marL="0" marR="0" marT="0" marB="0" anchor="ctr"/>
                </a:tc>
                <a:tc>
                  <a:txBody>
                    <a:bodyPr/>
                    <a:lstStyle/>
                    <a:p>
                      <a:pPr marL="0" algn="ctr" defTabSz="457200" rtl="0" eaLnBrk="1" latinLnBrk="0" hangingPunct="1"/>
                      <a:r>
                        <a:rPr lang="en-US" sz="1600"/>
                        <a:t>2007.675</a:t>
                      </a:r>
                    </a:p>
                  </a:txBody>
                  <a:tcPr marL="0" marR="0" marT="0" marB="0" anchor="ctr"/>
                </a:tc>
                <a:tc>
                  <a:txBody>
                    <a:bodyPr/>
                    <a:lstStyle/>
                    <a:p>
                      <a:pPr marL="0" algn="ctr" defTabSz="457200" rtl="0" eaLnBrk="1" latinLnBrk="0" hangingPunct="1"/>
                      <a:r>
                        <a:rPr lang="en-US" sz="1600"/>
                        <a:t>2007.675</a:t>
                      </a:r>
                    </a:p>
                  </a:txBody>
                  <a:tcPr marL="0" marR="0" marT="0" marB="0" anchor="ctr"/>
                </a:tc>
                <a:tc>
                  <a:txBody>
                    <a:bodyPr/>
                    <a:lstStyle/>
                    <a:p>
                      <a:pPr marL="0" algn="ctr" defTabSz="457200" rtl="0" eaLnBrk="1" latinLnBrk="0" hangingPunct="1"/>
                      <a:r>
                        <a:rPr lang="en-US" sz="1600"/>
                        <a:t>28.85558176</a:t>
                      </a:r>
                    </a:p>
                  </a:txBody>
                  <a:tcPr marL="0" marR="0" marT="0" marB="0" anchor="ctr"/>
                </a:tc>
                <a:tc>
                  <a:txBody>
                    <a:bodyPr/>
                    <a:lstStyle/>
                    <a:p>
                      <a:pPr marL="0" algn="ctr" defTabSz="457200" rtl="0" eaLnBrk="1" latinLnBrk="0" hangingPunct="1"/>
                      <a:r>
                        <a:rPr lang="en-US" sz="1600"/>
                        <a:t>3.361358214</a:t>
                      </a:r>
                    </a:p>
                  </a:txBody>
                  <a:tcPr marL="0" marR="0" marT="0" marB="0" anchor="ctr"/>
                </a:tc>
                <a:tc>
                  <a:txBody>
                    <a:bodyPr/>
                    <a:lstStyle/>
                    <a:p>
                      <a:pPr marL="0" algn="ctr" defTabSz="457200" rtl="0" eaLnBrk="1" latinLnBrk="0" hangingPunct="1"/>
                      <a:r>
                        <a:rPr lang="en-US" sz="1600"/>
                        <a:t>98.73141</a:t>
                      </a:r>
                    </a:p>
                  </a:txBody>
                  <a:tcPr marL="0" marR="0" marT="0" marB="0" anchor="ctr"/>
                </a:tc>
                <a:tc>
                  <a:txBody>
                    <a:bodyPr/>
                    <a:lstStyle/>
                    <a:p>
                      <a:pPr marL="0" algn="ctr" defTabSz="457200" rtl="0" eaLnBrk="1" latinLnBrk="0" hangingPunct="1"/>
                      <a:r>
                        <a:rPr lang="en-US" sz="1600"/>
                        <a:t>1787.392956</a:t>
                      </a:r>
                    </a:p>
                  </a:txBody>
                  <a:tcPr marL="0" marR="0" marT="0" marB="0" anchor="ctr"/>
                </a:tc>
                <a:tc>
                  <a:txBody>
                    <a:bodyPr/>
                    <a:lstStyle/>
                    <a:p>
                      <a:pPr marL="0" algn="ctr" defTabSz="457200" rtl="0" eaLnBrk="1" latinLnBrk="0" hangingPunct="1"/>
                      <a:r>
                        <a:rPr lang="en-US" sz="1600"/>
                        <a:t>369.2465341</a:t>
                      </a:r>
                    </a:p>
                  </a:txBody>
                  <a:tcPr marL="0" marR="0" marT="0" marB="0" anchor="ctr"/>
                </a:tc>
                <a:extLst>
                  <a:ext uri="{0D108BD9-81ED-4DB2-BD59-A6C34878D82A}">
                    <a16:rowId xmlns:a16="http://schemas.microsoft.com/office/drawing/2014/main" val="3200545367"/>
                  </a:ext>
                </a:extLst>
              </a:tr>
              <a:tr h="838915">
                <a:tc>
                  <a:txBody>
                    <a:bodyPr/>
                    <a:lstStyle/>
                    <a:p>
                      <a:pPr marL="0" algn="ctr" defTabSz="457200" rtl="0" eaLnBrk="1" latinLnBrk="0" hangingPunct="1"/>
                      <a:r>
                        <a:rPr lang="en-US" sz="1600" b="1">
                          <a:effectLst/>
                        </a:rPr>
                        <a:t>std</a:t>
                      </a:r>
                    </a:p>
                  </a:txBody>
                  <a:tcPr marL="0" marR="0" marT="0" marB="0" anchor="ctr"/>
                </a:tc>
                <a:tc>
                  <a:txBody>
                    <a:bodyPr/>
                    <a:lstStyle/>
                    <a:p>
                      <a:pPr marL="0" algn="ctr" defTabSz="457200" rtl="0" eaLnBrk="1" latinLnBrk="0" hangingPunct="1"/>
                      <a:r>
                        <a:rPr lang="en-US" sz="1600"/>
                        <a:t>5.177593</a:t>
                      </a:r>
                    </a:p>
                  </a:txBody>
                  <a:tcPr marL="0" marR="0" marT="0" marB="0" anchor="ctr"/>
                </a:tc>
                <a:tc>
                  <a:txBody>
                    <a:bodyPr/>
                    <a:lstStyle/>
                    <a:p>
                      <a:pPr marL="0" algn="ctr" defTabSz="457200" rtl="0" eaLnBrk="1" latinLnBrk="0" hangingPunct="1"/>
                      <a:r>
                        <a:rPr lang="en-US" sz="1600"/>
                        <a:t>5.177593</a:t>
                      </a:r>
                    </a:p>
                  </a:txBody>
                  <a:tcPr marL="0" marR="0" marT="0" marB="0" anchor="ctr"/>
                </a:tc>
                <a:tc>
                  <a:txBody>
                    <a:bodyPr/>
                    <a:lstStyle/>
                    <a:p>
                      <a:pPr marL="0" algn="ctr" defTabSz="457200" rtl="0" eaLnBrk="1" latinLnBrk="0" hangingPunct="1"/>
                      <a:r>
                        <a:rPr lang="en-US" sz="1600"/>
                        <a:t>15.52161368</a:t>
                      </a:r>
                    </a:p>
                  </a:txBody>
                  <a:tcPr marL="0" marR="0" marT="0" marB="0" anchor="ctr"/>
                </a:tc>
                <a:tc>
                  <a:txBody>
                    <a:bodyPr/>
                    <a:lstStyle/>
                    <a:p>
                      <a:pPr marL="0" algn="ctr" defTabSz="457200" rtl="0" eaLnBrk="1" latinLnBrk="0" hangingPunct="1"/>
                      <a:r>
                        <a:rPr lang="en-US" sz="1600"/>
                        <a:t>1.667241602</a:t>
                      </a:r>
                    </a:p>
                  </a:txBody>
                  <a:tcPr marL="0" marR="0" marT="0" marB="0" anchor="ctr"/>
                </a:tc>
                <a:tc>
                  <a:txBody>
                    <a:bodyPr/>
                    <a:lstStyle/>
                    <a:p>
                      <a:pPr marL="0" algn="ctr" defTabSz="457200" rtl="0" eaLnBrk="1" latinLnBrk="0" hangingPunct="1"/>
                      <a:r>
                        <a:rPr lang="en-US" sz="1600"/>
                        <a:t>240.9258</a:t>
                      </a:r>
                    </a:p>
                  </a:txBody>
                  <a:tcPr marL="0" marR="0" marT="0" marB="0" anchor="ctr"/>
                </a:tc>
                <a:tc>
                  <a:txBody>
                    <a:bodyPr/>
                    <a:lstStyle/>
                    <a:p>
                      <a:pPr marL="0" algn="ctr" defTabSz="457200" rtl="0" eaLnBrk="1" latinLnBrk="0" hangingPunct="1"/>
                      <a:r>
                        <a:rPr lang="en-US" sz="1600"/>
                        <a:t>1432.886386</a:t>
                      </a:r>
                    </a:p>
                  </a:txBody>
                  <a:tcPr marL="0" marR="0" marT="0" marB="0" anchor="ctr"/>
                </a:tc>
                <a:tc>
                  <a:txBody>
                    <a:bodyPr/>
                    <a:lstStyle/>
                    <a:p>
                      <a:pPr marL="0" algn="ctr" defTabSz="457200" rtl="0" eaLnBrk="1" latinLnBrk="0" hangingPunct="1"/>
                      <a:r>
                        <a:rPr lang="en-US" sz="1600"/>
                        <a:t>331.9836559</a:t>
                      </a:r>
                    </a:p>
                  </a:txBody>
                  <a:tcPr marL="0" marR="0" marT="0" marB="0" anchor="ctr"/>
                </a:tc>
                <a:extLst>
                  <a:ext uri="{0D108BD9-81ED-4DB2-BD59-A6C34878D82A}">
                    <a16:rowId xmlns:a16="http://schemas.microsoft.com/office/drawing/2014/main" val="2505399001"/>
                  </a:ext>
                </a:extLst>
              </a:tr>
              <a:tr h="428381">
                <a:tc>
                  <a:txBody>
                    <a:bodyPr/>
                    <a:lstStyle/>
                    <a:p>
                      <a:pPr marL="0" algn="ctr" defTabSz="457200" rtl="0" eaLnBrk="1" latinLnBrk="0" hangingPunct="1"/>
                      <a:r>
                        <a:rPr lang="en-US" sz="1600" b="1">
                          <a:effectLst/>
                        </a:rPr>
                        <a:t>min</a:t>
                      </a:r>
                    </a:p>
                  </a:txBody>
                  <a:tcPr marL="0" marR="0" marT="0" marB="0" anchor="ctr"/>
                </a:tc>
                <a:tc>
                  <a:txBody>
                    <a:bodyPr/>
                    <a:lstStyle/>
                    <a:p>
                      <a:pPr marL="0" algn="ctr" defTabSz="457200" rtl="0" eaLnBrk="1" latinLnBrk="0" hangingPunct="1"/>
                      <a:r>
                        <a:rPr lang="en-US" sz="1600"/>
                        <a:t>1999</a:t>
                      </a:r>
                    </a:p>
                  </a:txBody>
                  <a:tcPr marL="0" marR="0" marT="0" marB="0" anchor="ctr"/>
                </a:tc>
                <a:tc>
                  <a:txBody>
                    <a:bodyPr/>
                    <a:lstStyle/>
                    <a:p>
                      <a:pPr marL="0" algn="ctr" defTabSz="457200" rtl="0" eaLnBrk="1" latinLnBrk="0" hangingPunct="1"/>
                      <a:r>
                        <a:rPr lang="en-US" sz="1600"/>
                        <a:t>1999</a:t>
                      </a:r>
                    </a:p>
                  </a:txBody>
                  <a:tcPr marL="0" marR="0" marT="0" marB="0" anchor="ctr"/>
                </a:tc>
                <a:tc>
                  <a:txBody>
                    <a:bodyPr/>
                    <a:lstStyle/>
                    <a:p>
                      <a:pPr marL="0" algn="ctr" defTabSz="457200" rtl="0" eaLnBrk="1" latinLnBrk="0" hangingPunct="1"/>
                      <a:r>
                        <a:rPr lang="en-US" sz="1600"/>
                        <a:t>1</a:t>
                      </a:r>
                    </a:p>
                  </a:txBody>
                  <a:tcPr marL="0" marR="0" marT="0" marB="0" anchor="ctr"/>
                </a:tc>
                <a:tc>
                  <a:txBody>
                    <a:bodyPr/>
                    <a:lstStyle/>
                    <a:p>
                      <a:pPr marL="0" algn="ctr" defTabSz="457200" rtl="0" eaLnBrk="1" latinLnBrk="0" hangingPunct="1"/>
                      <a:r>
                        <a:rPr lang="en-US" sz="1600"/>
                        <a:t>1</a:t>
                      </a:r>
                    </a:p>
                  </a:txBody>
                  <a:tcPr marL="0" marR="0" marT="0" marB="0" anchor="ctr"/>
                </a:tc>
                <a:tc>
                  <a:txBody>
                    <a:bodyPr/>
                    <a:lstStyle/>
                    <a:p>
                      <a:pPr marL="0" algn="ctr" defTabSz="457200" rtl="0" eaLnBrk="1" latinLnBrk="0" hangingPunct="1"/>
                      <a:r>
                        <a:rPr lang="en-US" sz="1600"/>
                        <a:t>10</a:t>
                      </a:r>
                    </a:p>
                  </a:txBody>
                  <a:tcPr marL="0" marR="0" marT="0" marB="0" anchor="ctr"/>
                </a:tc>
                <a:tc>
                  <a:txBody>
                    <a:bodyPr/>
                    <a:lstStyle/>
                    <a:p>
                      <a:pPr marL="0" algn="ctr" defTabSz="457200" rtl="0" eaLnBrk="1" latinLnBrk="0" hangingPunct="1"/>
                      <a:r>
                        <a:rPr lang="en-US" sz="1600"/>
                        <a:t>29.79073827</a:t>
                      </a:r>
                    </a:p>
                  </a:txBody>
                  <a:tcPr marL="0" marR="0" marT="0" marB="0" anchor="ctr"/>
                </a:tc>
                <a:tc>
                  <a:txBody>
                    <a:bodyPr/>
                    <a:lstStyle/>
                    <a:p>
                      <a:pPr marL="0" algn="ctr" defTabSz="457200" rtl="0" eaLnBrk="1" latinLnBrk="0" hangingPunct="1"/>
                      <a:r>
                        <a:rPr lang="en-US" sz="1600"/>
                        <a:t>3.463378785</a:t>
                      </a:r>
                    </a:p>
                  </a:txBody>
                  <a:tcPr marL="0" marR="0" marT="0" marB="0" anchor="ctr"/>
                </a:tc>
                <a:extLst>
                  <a:ext uri="{0D108BD9-81ED-4DB2-BD59-A6C34878D82A}">
                    <a16:rowId xmlns:a16="http://schemas.microsoft.com/office/drawing/2014/main" val="3599681311"/>
                  </a:ext>
                </a:extLst>
              </a:tr>
              <a:tr h="428381">
                <a:tc>
                  <a:txBody>
                    <a:bodyPr/>
                    <a:lstStyle/>
                    <a:p>
                      <a:pPr marL="0" algn="ctr" defTabSz="457200" rtl="0" eaLnBrk="1" latinLnBrk="0" hangingPunct="1"/>
                      <a:r>
                        <a:rPr lang="en-US" sz="1600" b="1">
                          <a:effectLst/>
                        </a:rPr>
                        <a:t>25%</a:t>
                      </a:r>
                    </a:p>
                  </a:txBody>
                  <a:tcPr marL="0" marR="0" marT="0" marB="0" anchor="ctr"/>
                </a:tc>
                <a:tc>
                  <a:txBody>
                    <a:bodyPr/>
                    <a:lstStyle/>
                    <a:p>
                      <a:pPr marL="0" algn="ctr" defTabSz="457200" rtl="0" eaLnBrk="1" latinLnBrk="0" hangingPunct="1"/>
                      <a:r>
                        <a:rPr lang="en-US" sz="1600"/>
                        <a:t>2003</a:t>
                      </a:r>
                    </a:p>
                  </a:txBody>
                  <a:tcPr marL="0" marR="0" marT="0" marB="0" anchor="ctr"/>
                </a:tc>
                <a:tc>
                  <a:txBody>
                    <a:bodyPr/>
                    <a:lstStyle/>
                    <a:p>
                      <a:pPr marL="0" algn="ctr" defTabSz="457200" rtl="0" eaLnBrk="1" latinLnBrk="0" hangingPunct="1"/>
                      <a:r>
                        <a:rPr lang="en-US" sz="1600"/>
                        <a:t>2003</a:t>
                      </a:r>
                    </a:p>
                  </a:txBody>
                  <a:tcPr marL="0" marR="0" marT="0" marB="0" anchor="ctr"/>
                </a:tc>
                <a:tc>
                  <a:txBody>
                    <a:bodyPr/>
                    <a:lstStyle/>
                    <a:p>
                      <a:pPr marL="0" algn="ctr" defTabSz="457200" rtl="0" eaLnBrk="1" latinLnBrk="0" hangingPunct="1"/>
                      <a:r>
                        <a:rPr lang="en-US" sz="1600"/>
                        <a:t>17</a:t>
                      </a:r>
                    </a:p>
                  </a:txBody>
                  <a:tcPr marL="0" marR="0" marT="0" marB="0" anchor="ctr"/>
                </a:tc>
                <a:tc>
                  <a:txBody>
                    <a:bodyPr/>
                    <a:lstStyle/>
                    <a:p>
                      <a:pPr marL="0" algn="ctr" defTabSz="457200" rtl="0" eaLnBrk="1" latinLnBrk="0" hangingPunct="1"/>
                      <a:r>
                        <a:rPr lang="en-US" sz="1600"/>
                        <a:t>2</a:t>
                      </a:r>
                    </a:p>
                  </a:txBody>
                  <a:tcPr marL="0" marR="0" marT="0" marB="0" anchor="ctr"/>
                </a:tc>
                <a:tc>
                  <a:txBody>
                    <a:bodyPr/>
                    <a:lstStyle/>
                    <a:p>
                      <a:pPr marL="0" algn="ctr" defTabSz="457200" rtl="0" eaLnBrk="1" latinLnBrk="0" hangingPunct="1"/>
                      <a:r>
                        <a:rPr lang="en-US" sz="1600"/>
                        <a:t>18</a:t>
                      </a:r>
                    </a:p>
                  </a:txBody>
                  <a:tcPr marL="0" marR="0" marT="0" marB="0" anchor="ctr"/>
                </a:tc>
                <a:tc>
                  <a:txBody>
                    <a:bodyPr/>
                    <a:lstStyle/>
                    <a:p>
                      <a:pPr marL="0" algn="ctr" defTabSz="457200" rtl="0" eaLnBrk="1" latinLnBrk="0" hangingPunct="1"/>
                      <a:r>
                        <a:rPr lang="en-US" sz="1600"/>
                        <a:t>847.3758814</a:t>
                      </a:r>
                    </a:p>
                  </a:txBody>
                  <a:tcPr marL="0" marR="0" marT="0" marB="0" anchor="ctr"/>
                </a:tc>
                <a:tc>
                  <a:txBody>
                    <a:bodyPr/>
                    <a:lstStyle/>
                    <a:p>
                      <a:pPr marL="0" algn="ctr" defTabSz="457200" rtl="0" eaLnBrk="1" latinLnBrk="0" hangingPunct="1"/>
                      <a:r>
                        <a:rPr lang="en-US" sz="1600"/>
                        <a:t>197.0989301</a:t>
                      </a:r>
                    </a:p>
                  </a:txBody>
                  <a:tcPr marL="0" marR="0" marT="0" marB="0" anchor="ctr"/>
                </a:tc>
                <a:extLst>
                  <a:ext uri="{0D108BD9-81ED-4DB2-BD59-A6C34878D82A}">
                    <a16:rowId xmlns:a16="http://schemas.microsoft.com/office/drawing/2014/main" val="2622601681"/>
                  </a:ext>
                </a:extLst>
              </a:tr>
              <a:tr h="428381">
                <a:tc>
                  <a:txBody>
                    <a:bodyPr/>
                    <a:lstStyle/>
                    <a:p>
                      <a:pPr marL="0" algn="ctr" defTabSz="457200" rtl="0" eaLnBrk="1" latinLnBrk="0" hangingPunct="1"/>
                      <a:r>
                        <a:rPr lang="en-US" sz="1600" b="1">
                          <a:effectLst/>
                        </a:rPr>
                        <a:t>50%</a:t>
                      </a:r>
                    </a:p>
                  </a:txBody>
                  <a:tcPr marL="0" marR="0" marT="0" marB="0" anchor="ctr"/>
                </a:tc>
                <a:tc>
                  <a:txBody>
                    <a:bodyPr/>
                    <a:lstStyle/>
                    <a:p>
                      <a:pPr marL="0" algn="ctr" defTabSz="457200" rtl="0" eaLnBrk="1" latinLnBrk="0" hangingPunct="1"/>
                      <a:r>
                        <a:rPr lang="en-US" sz="1600"/>
                        <a:t>2008</a:t>
                      </a:r>
                    </a:p>
                  </a:txBody>
                  <a:tcPr marL="0" marR="0" marT="0" marB="0" anchor="ctr"/>
                </a:tc>
                <a:tc>
                  <a:txBody>
                    <a:bodyPr/>
                    <a:lstStyle/>
                    <a:p>
                      <a:pPr marL="0" algn="ctr" defTabSz="457200" rtl="0" eaLnBrk="1" latinLnBrk="0" hangingPunct="1"/>
                      <a:r>
                        <a:rPr lang="en-US" sz="1600"/>
                        <a:t>2008</a:t>
                      </a:r>
                    </a:p>
                  </a:txBody>
                  <a:tcPr marL="0" marR="0" marT="0" marB="0" anchor="ctr"/>
                </a:tc>
                <a:tc>
                  <a:txBody>
                    <a:bodyPr/>
                    <a:lstStyle/>
                    <a:p>
                      <a:pPr marL="0" algn="ctr" defTabSz="457200" rtl="0" eaLnBrk="1" latinLnBrk="0" hangingPunct="1"/>
                      <a:r>
                        <a:rPr lang="en-US" sz="1600"/>
                        <a:t>28</a:t>
                      </a:r>
                    </a:p>
                  </a:txBody>
                  <a:tcPr marL="0" marR="0" marT="0" marB="0" anchor="ctr"/>
                </a:tc>
                <a:tc>
                  <a:txBody>
                    <a:bodyPr/>
                    <a:lstStyle/>
                    <a:p>
                      <a:pPr marL="0" algn="ctr" defTabSz="457200" rtl="0" eaLnBrk="1" latinLnBrk="0" hangingPunct="1"/>
                      <a:r>
                        <a:rPr lang="en-US" sz="1600"/>
                        <a:t>3</a:t>
                      </a:r>
                    </a:p>
                  </a:txBody>
                  <a:tcPr marL="0" marR="0" marT="0" marB="0" anchor="ctr"/>
                </a:tc>
                <a:tc>
                  <a:txBody>
                    <a:bodyPr/>
                    <a:lstStyle/>
                    <a:p>
                      <a:pPr marL="0" algn="ctr" defTabSz="457200" rtl="0" eaLnBrk="1" latinLnBrk="0" hangingPunct="1"/>
                      <a:r>
                        <a:rPr lang="en-US" sz="1600"/>
                        <a:t>35</a:t>
                      </a:r>
                    </a:p>
                  </a:txBody>
                  <a:tcPr marL="0" marR="0" marT="0" marB="0" anchor="ctr"/>
                </a:tc>
                <a:tc>
                  <a:txBody>
                    <a:bodyPr/>
                    <a:lstStyle/>
                    <a:p>
                      <a:pPr marL="0" algn="ctr" defTabSz="457200" rtl="0" eaLnBrk="1" latinLnBrk="0" hangingPunct="1"/>
                      <a:r>
                        <a:rPr lang="en-US" sz="1600"/>
                        <a:t>1419.649054</a:t>
                      </a:r>
                    </a:p>
                  </a:txBody>
                  <a:tcPr marL="0" marR="0" marT="0" marB="0" anchor="ctr"/>
                </a:tc>
                <a:tc>
                  <a:txBody>
                    <a:bodyPr/>
                    <a:lstStyle/>
                    <a:p>
                      <a:pPr marL="0" algn="ctr" defTabSz="457200" rtl="0" eaLnBrk="1" latinLnBrk="0" hangingPunct="1"/>
                      <a:r>
                        <a:rPr lang="en-US" sz="1600"/>
                        <a:t>267.7251364</a:t>
                      </a:r>
                    </a:p>
                  </a:txBody>
                  <a:tcPr marL="0" marR="0" marT="0" marB="0" anchor="ctr"/>
                </a:tc>
                <a:extLst>
                  <a:ext uri="{0D108BD9-81ED-4DB2-BD59-A6C34878D82A}">
                    <a16:rowId xmlns:a16="http://schemas.microsoft.com/office/drawing/2014/main" val="606131437"/>
                  </a:ext>
                </a:extLst>
              </a:tr>
              <a:tr h="428381">
                <a:tc>
                  <a:txBody>
                    <a:bodyPr/>
                    <a:lstStyle/>
                    <a:p>
                      <a:pPr marL="0" algn="ctr" defTabSz="457200" rtl="0" eaLnBrk="1" latinLnBrk="0" hangingPunct="1"/>
                      <a:r>
                        <a:rPr lang="en-US" sz="1600" b="1">
                          <a:effectLst/>
                        </a:rPr>
                        <a:t>75%</a:t>
                      </a:r>
                    </a:p>
                  </a:txBody>
                  <a:tcPr marL="0" marR="0" marT="0" marB="0" anchor="ctr"/>
                </a:tc>
                <a:tc>
                  <a:txBody>
                    <a:bodyPr/>
                    <a:lstStyle/>
                    <a:p>
                      <a:pPr marL="0" algn="ctr" defTabSz="457200" rtl="0" eaLnBrk="1" latinLnBrk="0" hangingPunct="1"/>
                      <a:r>
                        <a:rPr lang="en-US" sz="1600"/>
                        <a:t>2012</a:t>
                      </a:r>
                    </a:p>
                  </a:txBody>
                  <a:tcPr marL="0" marR="0" marT="0" marB="0" anchor="ctr"/>
                </a:tc>
                <a:tc>
                  <a:txBody>
                    <a:bodyPr/>
                    <a:lstStyle/>
                    <a:p>
                      <a:pPr marL="0" algn="ctr" defTabSz="457200" rtl="0" eaLnBrk="1" latinLnBrk="0" hangingPunct="1"/>
                      <a:r>
                        <a:rPr lang="en-US" sz="1600"/>
                        <a:t>2012</a:t>
                      </a:r>
                    </a:p>
                  </a:txBody>
                  <a:tcPr marL="0" marR="0" marT="0" marB="0" anchor="ctr"/>
                </a:tc>
                <a:tc>
                  <a:txBody>
                    <a:bodyPr/>
                    <a:lstStyle/>
                    <a:p>
                      <a:pPr marL="0" algn="ctr" defTabSz="457200" rtl="0" eaLnBrk="1" latinLnBrk="0" hangingPunct="1"/>
                      <a:r>
                        <a:rPr lang="en-US" sz="1600"/>
                        <a:t>42</a:t>
                      </a:r>
                    </a:p>
                  </a:txBody>
                  <a:tcPr marL="0" marR="0" marT="0" marB="0" anchor="ctr"/>
                </a:tc>
                <a:tc>
                  <a:txBody>
                    <a:bodyPr/>
                    <a:lstStyle/>
                    <a:p>
                      <a:pPr marL="0" algn="ctr" defTabSz="457200" rtl="0" eaLnBrk="1" latinLnBrk="0" hangingPunct="1"/>
                      <a:r>
                        <a:rPr lang="en-US" sz="1600"/>
                        <a:t>5</a:t>
                      </a:r>
                    </a:p>
                  </a:txBody>
                  <a:tcPr marL="0" marR="0" marT="0" marB="0" anchor="ctr"/>
                </a:tc>
                <a:tc>
                  <a:txBody>
                    <a:bodyPr/>
                    <a:lstStyle/>
                    <a:p>
                      <a:pPr marL="0" algn="ctr" defTabSz="457200" rtl="0" eaLnBrk="1" latinLnBrk="0" hangingPunct="1"/>
                      <a:r>
                        <a:rPr lang="en-US" sz="1600"/>
                        <a:t>88</a:t>
                      </a:r>
                    </a:p>
                  </a:txBody>
                  <a:tcPr marL="0" marR="0" marT="0" marB="0" anchor="ctr"/>
                </a:tc>
                <a:tc>
                  <a:txBody>
                    <a:bodyPr/>
                    <a:lstStyle/>
                    <a:p>
                      <a:pPr marL="0" algn="ctr" defTabSz="457200" rtl="0" eaLnBrk="1" latinLnBrk="0" hangingPunct="1"/>
                      <a:r>
                        <a:rPr lang="en-US" sz="1600"/>
                        <a:t>2265.961879</a:t>
                      </a:r>
                    </a:p>
                  </a:txBody>
                  <a:tcPr marL="0" marR="0" marT="0" marB="0" anchor="ctr"/>
                </a:tc>
                <a:tc>
                  <a:txBody>
                    <a:bodyPr/>
                    <a:lstStyle/>
                    <a:p>
                      <a:pPr marL="0" algn="ctr" defTabSz="457200" rtl="0" eaLnBrk="1" latinLnBrk="0" hangingPunct="1"/>
                      <a:r>
                        <a:rPr lang="en-US" sz="1600"/>
                        <a:t>424.3644682</a:t>
                      </a:r>
                    </a:p>
                  </a:txBody>
                  <a:tcPr marL="0" marR="0" marT="0" marB="0" anchor="ctr"/>
                </a:tc>
                <a:extLst>
                  <a:ext uri="{0D108BD9-81ED-4DB2-BD59-A6C34878D82A}">
                    <a16:rowId xmlns:a16="http://schemas.microsoft.com/office/drawing/2014/main" val="2999876546"/>
                  </a:ext>
                </a:extLst>
              </a:tr>
              <a:tr h="428381">
                <a:tc>
                  <a:txBody>
                    <a:bodyPr/>
                    <a:lstStyle/>
                    <a:p>
                      <a:pPr marL="0" algn="ctr" defTabSz="457200" rtl="0" eaLnBrk="1" latinLnBrk="0" hangingPunct="1"/>
                      <a:r>
                        <a:rPr lang="en-US" sz="1600" b="1">
                          <a:effectLst/>
                        </a:rPr>
                        <a:t>max</a:t>
                      </a:r>
                    </a:p>
                  </a:txBody>
                  <a:tcPr marL="0" marR="0" marT="0" marB="0" anchor="ctr"/>
                </a:tc>
                <a:tc>
                  <a:txBody>
                    <a:bodyPr/>
                    <a:lstStyle/>
                    <a:p>
                      <a:pPr marL="0" algn="ctr" defTabSz="457200" rtl="0" eaLnBrk="1" latinLnBrk="0" hangingPunct="1"/>
                      <a:r>
                        <a:rPr lang="en-US" sz="1600"/>
                        <a:t>2016</a:t>
                      </a:r>
                    </a:p>
                  </a:txBody>
                  <a:tcPr marL="0" marR="0" marT="0" marB="0" anchor="ctr"/>
                </a:tc>
                <a:tc>
                  <a:txBody>
                    <a:bodyPr/>
                    <a:lstStyle/>
                    <a:p>
                      <a:pPr marL="0" algn="ctr" defTabSz="457200" rtl="0" eaLnBrk="1" latinLnBrk="0" hangingPunct="1"/>
                      <a:r>
                        <a:rPr lang="en-US" sz="1600"/>
                        <a:t>2016</a:t>
                      </a:r>
                    </a:p>
                  </a:txBody>
                  <a:tcPr marL="0" marR="0" marT="0" marB="0" anchor="ctr"/>
                </a:tc>
                <a:tc>
                  <a:txBody>
                    <a:bodyPr/>
                    <a:lstStyle/>
                    <a:p>
                      <a:pPr marL="0" algn="ctr" defTabSz="457200" rtl="0" eaLnBrk="1" latinLnBrk="0" hangingPunct="1"/>
                      <a:r>
                        <a:rPr lang="en-US" sz="1600"/>
                        <a:t>56</a:t>
                      </a:r>
                    </a:p>
                  </a:txBody>
                  <a:tcPr marL="0" marR="0" marT="0" marB="0" anchor="ctr"/>
                </a:tc>
                <a:tc>
                  <a:txBody>
                    <a:bodyPr/>
                    <a:lstStyle/>
                    <a:p>
                      <a:pPr marL="0" algn="ctr" defTabSz="457200" rtl="0" eaLnBrk="1" latinLnBrk="0" hangingPunct="1"/>
                      <a:r>
                        <a:rPr lang="en-US" sz="1600"/>
                        <a:t>6</a:t>
                      </a:r>
                    </a:p>
                  </a:txBody>
                  <a:tcPr marL="0" marR="0" marT="0" marB="0" anchor="ctr"/>
                </a:tc>
                <a:tc>
                  <a:txBody>
                    <a:bodyPr/>
                    <a:lstStyle/>
                    <a:p>
                      <a:pPr marL="0" algn="ctr" defTabSz="457200" rtl="0" eaLnBrk="1" latinLnBrk="0" hangingPunct="1"/>
                      <a:r>
                        <a:rPr lang="en-US" sz="1600"/>
                        <a:t>9494</a:t>
                      </a:r>
                    </a:p>
                  </a:txBody>
                  <a:tcPr marL="0" marR="0" marT="0" marB="0" anchor="ctr"/>
                </a:tc>
                <a:tc>
                  <a:txBody>
                    <a:bodyPr/>
                    <a:lstStyle/>
                    <a:p>
                      <a:pPr marL="0" algn="ctr" defTabSz="457200" rtl="0" eaLnBrk="1" latinLnBrk="0" hangingPunct="1"/>
                      <a:r>
                        <a:rPr lang="en-US" sz="1600"/>
                        <a:t>9618.345877</a:t>
                      </a:r>
                    </a:p>
                  </a:txBody>
                  <a:tcPr marL="0" marR="0" marT="0" marB="0" anchor="ctr"/>
                </a:tc>
                <a:tc>
                  <a:txBody>
                    <a:bodyPr/>
                    <a:lstStyle/>
                    <a:p>
                      <a:pPr marL="0" algn="ctr" defTabSz="457200" rtl="0" eaLnBrk="1" latinLnBrk="0" hangingPunct="1"/>
                      <a:r>
                        <a:rPr lang="en-US" sz="1600"/>
                        <a:t>2697.854607</a:t>
                      </a:r>
                    </a:p>
                  </a:txBody>
                  <a:tcPr marL="0" marR="0" marT="0" marB="0" anchor="ctr"/>
                </a:tc>
                <a:extLst>
                  <a:ext uri="{0D108BD9-81ED-4DB2-BD59-A6C34878D82A}">
                    <a16:rowId xmlns:a16="http://schemas.microsoft.com/office/drawing/2014/main" val="2521079411"/>
                  </a:ext>
                </a:extLst>
              </a:tr>
            </a:tbl>
          </a:graphicData>
        </a:graphic>
      </p:graphicFrame>
    </p:spTree>
    <p:extLst>
      <p:ext uri="{BB962C8B-B14F-4D97-AF65-F5344CB8AC3E}">
        <p14:creationId xmlns:p14="http://schemas.microsoft.com/office/powerpoint/2010/main" val="393272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6" name="Group 27">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9"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0"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1"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2"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3"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4"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5"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6"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7"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1"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9"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7"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9" name="Group 41">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43"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1"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45"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7"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8"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9"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0"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1"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2"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53"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54"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2" name="Rectangle 55">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75" name="Rectangle 5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02DC983-182B-62E2-8EBA-27F508F3E78A}"/>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a:solidFill>
                  <a:srgbClr val="503D45"/>
                </a:solidFill>
              </a:rPr>
              <a:t>EDA</a:t>
            </a:r>
          </a:p>
        </p:txBody>
      </p:sp>
      <p:sp>
        <p:nvSpPr>
          <p:cNvPr id="76" name="Rectangle 6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03D45"/>
          </a:solidFill>
          <a:ln>
            <a:noFill/>
          </a:ln>
          <a:effectLst/>
        </p:spPr>
        <p:style>
          <a:lnRef idx="1">
            <a:schemeClr val="accent1"/>
          </a:lnRef>
          <a:fillRef idx="3">
            <a:schemeClr val="accent1"/>
          </a:fillRef>
          <a:effectRef idx="2">
            <a:schemeClr val="accent1"/>
          </a:effectRef>
          <a:fontRef idx="minor">
            <a:schemeClr val="lt1"/>
          </a:fontRef>
        </p:style>
      </p:sp>
      <p:sp>
        <p:nvSpPr>
          <p:cNvPr id="23" name="Content Placeholder 2">
            <a:extLst>
              <a:ext uri="{FF2B5EF4-FFF2-40B4-BE49-F238E27FC236}">
                <a16:creationId xmlns:a16="http://schemas.microsoft.com/office/drawing/2014/main" id="{21478707-CA63-67BA-CD9F-9CA6FD85319E}"/>
              </a:ext>
            </a:extLst>
          </p:cNvPr>
          <p:cNvSpPr txBox="1">
            <a:spLocks/>
          </p:cNvSpPr>
          <p:nvPr/>
        </p:nvSpPr>
        <p:spPr>
          <a:xfrm>
            <a:off x="649225" y="2133600"/>
            <a:ext cx="2856081"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CC5D8C"/>
              </a:buClr>
            </a:pPr>
            <a:r>
              <a:rPr lang="en-US"/>
              <a:t>North Dakota: highest death rate at 37.8 per 10,000 in 2016</a:t>
            </a:r>
          </a:p>
          <a:p>
            <a:pPr>
              <a:buClr>
                <a:srgbClr val="CC5D8C"/>
              </a:buClr>
            </a:pPr>
            <a:r>
              <a:rPr lang="en-US"/>
              <a:t>California: High total deaths but very low death rate at 7.14 per 10,000 in 2016</a:t>
            </a:r>
          </a:p>
          <a:p>
            <a:pPr>
              <a:buClr>
                <a:srgbClr val="CC5D8C"/>
              </a:buClr>
            </a:pPr>
            <a:endParaRPr lang="en-US"/>
          </a:p>
        </p:txBody>
      </p:sp>
      <p:pic>
        <p:nvPicPr>
          <p:cNvPr id="8" name="Picture 8" descr="Map&#10;&#10;Description automatically generated">
            <a:extLst>
              <a:ext uri="{FF2B5EF4-FFF2-40B4-BE49-F238E27FC236}">
                <a16:creationId xmlns:a16="http://schemas.microsoft.com/office/drawing/2014/main" id="{D5042C40-5140-5229-4A78-F0E887F2F642}"/>
              </a:ext>
            </a:extLst>
          </p:cNvPr>
          <p:cNvPicPr>
            <a:picLocks noGrp="1" noChangeAspect="1"/>
          </p:cNvPicPr>
          <p:nvPr>
            <p:ph sz="half" idx="1"/>
          </p:nvPr>
        </p:nvPicPr>
        <p:blipFill>
          <a:blip r:embed="rId2"/>
          <a:stretch>
            <a:fillRect/>
          </a:stretch>
        </p:blipFill>
        <p:spPr>
          <a:xfrm>
            <a:off x="3471177" y="4811"/>
            <a:ext cx="8713689" cy="6555506"/>
          </a:xfrm>
          <a:prstGeom prst="rect">
            <a:avLst/>
          </a:prstGeom>
        </p:spPr>
      </p:pic>
      <p:sp>
        <p:nvSpPr>
          <p:cNvPr id="77"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0304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{F49A8282-BC95-CA4B-8016-7B4424728AF2}tf10001069</Template>
  <Application>Microsoft Office PowerPoint</Application>
  <PresentationFormat>Widescreen</PresentationFormat>
  <Slides>22</Slides>
  <Notes>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Mortality Data Analysis: Assessing the Influence of Pollution on Circulatory and Respiratory Disease</vt:lpstr>
      <vt:lpstr>CONTENTS</vt:lpstr>
      <vt:lpstr>Introduction</vt:lpstr>
      <vt:lpstr>Data Collection</vt:lpstr>
      <vt:lpstr>Dataset</vt:lpstr>
      <vt:lpstr>Descriptive statistics: Dataset</vt:lpstr>
      <vt:lpstr>Descriptive statistics: Female subset</vt:lpstr>
      <vt:lpstr>Descriptive statistics: Male subset</vt:lpstr>
      <vt:lpstr>EDA</vt:lpstr>
      <vt:lpstr>EDA: Mortality rate trends in USA</vt:lpstr>
      <vt:lpstr>Circulatory System Diseases: Mean Deaths vs Mean Emissions </vt:lpstr>
      <vt:lpstr>Death trends over time by Gender</vt:lpstr>
      <vt:lpstr> Diseases of Respiratory system </vt:lpstr>
      <vt:lpstr>Diseases of Circulatory system </vt:lpstr>
      <vt:lpstr>Findings</vt:lpstr>
      <vt:lpstr>Feature Selection</vt:lpstr>
      <vt:lpstr>Model Building </vt:lpstr>
      <vt:lpstr>Performances For Respiratory and Circulatory Diseases</vt:lpstr>
      <vt:lpstr>Results</vt:lpstr>
      <vt:lpstr>Model Evaluation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MORTALITY RATES IN USA </dc:title>
  <dc:creator>Paritosh Singh</dc:creator>
  <cp:revision>38</cp:revision>
  <dcterms:created xsi:type="dcterms:W3CDTF">2023-06-25T16:35:23Z</dcterms:created>
  <dcterms:modified xsi:type="dcterms:W3CDTF">2023-06-26T19:53:04Z</dcterms:modified>
</cp:coreProperties>
</file>