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8" r:id="rId2"/>
    <p:sldId id="329" r:id="rId3"/>
    <p:sldId id="332" r:id="rId4"/>
    <p:sldId id="337" r:id="rId5"/>
    <p:sldId id="338" r:id="rId6"/>
    <p:sldId id="330" r:id="rId7"/>
    <p:sldId id="333" r:id="rId8"/>
    <p:sldId id="336" r:id="rId9"/>
    <p:sldId id="334" r:id="rId10"/>
    <p:sldId id="331" r:id="rId11"/>
    <p:sldId id="340" r:id="rId12"/>
    <p:sldId id="263" r:id="rId13"/>
    <p:sldId id="33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2" d="100"/>
          <a:sy n="92" d="100"/>
        </p:scale>
        <p:origin x="-11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pPr/>
              <a:t>3/9/2020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pPr/>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pPr/>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pPr/>
              <a:t>3/9/2020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pPr/>
              <a:t>3/9/2020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pPr/>
              <a:t>3/9/2020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pPr/>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pPr/>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pPr/>
              <a:t>3/9/2020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pPr/>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95536" y="533400"/>
            <a:ext cx="7992888" cy="800219"/>
          </a:xfrm>
          <a:prstGeom prst="rect">
            <a:avLst/>
          </a:prstGeom>
          <a:noFill/>
        </p:spPr>
        <p:txBody>
          <a:bodyPr wrap="square" rtlCol="0">
            <a:spAutoFit/>
          </a:bodyPr>
          <a:lstStyle/>
          <a:p>
            <a:pPr algn="ctr"/>
            <a:r>
              <a:rPr lang="en-IN" sz="2800" b="1" dirty="0" smtClean="0">
                <a:latin typeface="Times New Roman" pitchFamily="18" charset="0"/>
                <a:cs typeface="Times New Roman" pitchFamily="18" charset="0"/>
              </a:rPr>
              <a:t>3D </a:t>
            </a:r>
            <a:r>
              <a:rPr lang="en-IN" sz="2800" b="1" dirty="0">
                <a:latin typeface="Times New Roman" pitchFamily="18" charset="0"/>
                <a:cs typeface="Times New Roman" pitchFamily="18" charset="0"/>
              </a:rPr>
              <a:t>HAND POSTURE RECOGNITION</a:t>
            </a:r>
            <a:endParaRPr lang="en-IN" sz="2800" b="1" u="sng" dirty="0">
              <a:latin typeface="Times New Roman" pitchFamily="18" charset="0"/>
              <a:cs typeface="Times New Roman" pitchFamily="18" charset="0"/>
            </a:endParaRPr>
          </a:p>
          <a:p>
            <a:endParaRPr lang="en-IN" dirty="0"/>
          </a:p>
        </p:txBody>
      </p:sp>
      <p:sp>
        <p:nvSpPr>
          <p:cNvPr id="16" name="TextBox 15"/>
          <p:cNvSpPr txBox="1"/>
          <p:nvPr/>
        </p:nvSpPr>
        <p:spPr>
          <a:xfrm>
            <a:off x="6300192" y="4876800"/>
            <a:ext cx="2622049" cy="2031325"/>
          </a:xfrm>
          <a:prstGeom prst="rect">
            <a:avLst/>
          </a:prstGeom>
          <a:noFill/>
        </p:spPr>
        <p:txBody>
          <a:bodyPr wrap="square" rtlCol="0">
            <a:spAutoFit/>
          </a:bodyPr>
          <a:lstStyle/>
          <a:p>
            <a:r>
              <a:rPr lang="en-US" dirty="0" smtClean="0"/>
              <a:t>Presented By:-</a:t>
            </a:r>
          </a:p>
          <a:p>
            <a:pPr marL="285750" indent="-285750">
              <a:buFont typeface="Arial" pitchFamily="34" charset="0"/>
              <a:buChar char="•"/>
            </a:pPr>
            <a:r>
              <a:rPr lang="en-US" dirty="0" err="1" smtClean="0"/>
              <a:t>Shreya</a:t>
            </a:r>
            <a:r>
              <a:rPr lang="en-US" dirty="0" smtClean="0"/>
              <a:t> </a:t>
            </a:r>
            <a:r>
              <a:rPr lang="en-US" dirty="0" err="1" smtClean="0"/>
              <a:t>Goyal</a:t>
            </a:r>
            <a:endParaRPr lang="en-US" dirty="0" smtClean="0"/>
          </a:p>
          <a:p>
            <a:pPr marL="285750" indent="-285750">
              <a:buFont typeface="Arial" pitchFamily="34" charset="0"/>
              <a:buChar char="•"/>
            </a:pPr>
            <a:r>
              <a:rPr lang="en-US" dirty="0" err="1" smtClean="0"/>
              <a:t>Yash</a:t>
            </a:r>
            <a:r>
              <a:rPr lang="en-US" dirty="0" smtClean="0"/>
              <a:t> </a:t>
            </a:r>
            <a:r>
              <a:rPr lang="en-US" dirty="0" err="1" smtClean="0"/>
              <a:t>Bagaria</a:t>
            </a:r>
            <a:endParaRPr lang="en-US" dirty="0" smtClean="0"/>
          </a:p>
          <a:p>
            <a:pPr marL="285750" indent="-285750">
              <a:buFont typeface="Arial" pitchFamily="34" charset="0"/>
              <a:buChar char="•"/>
            </a:pPr>
            <a:r>
              <a:rPr lang="en-US" dirty="0" err="1"/>
              <a:t>Shahrukh</a:t>
            </a:r>
            <a:r>
              <a:rPr lang="en-US" dirty="0"/>
              <a:t> Khan</a:t>
            </a:r>
            <a:endParaRPr lang="en-IN" dirty="0"/>
          </a:p>
          <a:p>
            <a:pPr marL="285750" indent="-285750">
              <a:buFont typeface="Arial" pitchFamily="34" charset="0"/>
              <a:buChar char="•"/>
            </a:pPr>
            <a:r>
              <a:rPr lang="en-US" dirty="0" err="1" smtClean="0"/>
              <a:t>Divyam</a:t>
            </a:r>
            <a:r>
              <a:rPr lang="en-US" dirty="0" smtClean="0"/>
              <a:t> </a:t>
            </a:r>
            <a:r>
              <a:rPr lang="en-US" dirty="0" err="1" smtClean="0"/>
              <a:t>Tripathi</a:t>
            </a:r>
            <a:endParaRPr lang="en-US" dirty="0" smtClean="0"/>
          </a:p>
          <a:p>
            <a:pPr marL="285750" indent="-285750">
              <a:buFont typeface="Arial" pitchFamily="34" charset="0"/>
              <a:buChar char="•"/>
            </a:pPr>
            <a:r>
              <a:rPr lang="en-US" dirty="0" err="1" smtClean="0"/>
              <a:t>Shweta</a:t>
            </a:r>
            <a:r>
              <a:rPr lang="en-US" dirty="0" smtClean="0"/>
              <a:t> Chopra</a:t>
            </a:r>
            <a:endParaRPr lang="en-US" dirty="0" smtClean="0"/>
          </a:p>
          <a:p>
            <a:pPr marL="285750" indent="-285750">
              <a:buFont typeface="Arial" pitchFamily="34" charset="0"/>
              <a:buChar char="•"/>
            </a:pPr>
            <a:endParaRPr lang="en-US" dirty="0" smtClean="0"/>
          </a:p>
        </p:txBody>
      </p:sp>
      <p:sp>
        <p:nvSpPr>
          <p:cNvPr id="6" name="TextBox 5"/>
          <p:cNvSpPr txBox="1"/>
          <p:nvPr/>
        </p:nvSpPr>
        <p:spPr>
          <a:xfrm>
            <a:off x="2057400" y="2438400"/>
            <a:ext cx="5171800" cy="1200329"/>
          </a:xfrm>
          <a:prstGeom prst="rect">
            <a:avLst/>
          </a:prstGeom>
          <a:noFill/>
        </p:spPr>
        <p:txBody>
          <a:bodyPr wrap="none" rtlCol="0">
            <a:spAutoFit/>
          </a:bodyPr>
          <a:lstStyle/>
          <a:p>
            <a:r>
              <a:rPr lang="en-US" dirty="0" smtClean="0"/>
              <a:t>Developing a Machine Learning model aimed at </a:t>
            </a:r>
          </a:p>
          <a:p>
            <a:r>
              <a:rPr lang="en-US" dirty="0" smtClean="0"/>
              <a:t>recognition of hand postures from the 3-Dimensional</a:t>
            </a:r>
          </a:p>
          <a:p>
            <a:r>
              <a:rPr lang="en-US" dirty="0" smtClean="0"/>
              <a:t>data </a:t>
            </a:r>
            <a:r>
              <a:rPr lang="en-US" dirty="0" smtClean="0"/>
              <a:t>points corresponding to reflective markers on a</a:t>
            </a:r>
          </a:p>
          <a:p>
            <a:r>
              <a:rPr lang="en-US" dirty="0" smtClean="0"/>
              <a:t>left </a:t>
            </a:r>
            <a:r>
              <a:rPr lang="en-US" dirty="0" smtClean="0"/>
              <a:t>handed glove </a:t>
            </a:r>
            <a:endParaRPr lang="en-US" dirty="0"/>
          </a:p>
        </p:txBody>
      </p:sp>
    </p:spTree>
    <p:extLst>
      <p:ext uri="{BB962C8B-B14F-4D97-AF65-F5344CB8AC3E}">
        <p14:creationId xmlns:p14="http://schemas.microsoft.com/office/powerpoint/2010/main" val="1765348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2514600"/>
            <a:ext cx="184731" cy="369332"/>
          </a:xfrm>
          <a:prstGeom prst="rect">
            <a:avLst/>
          </a:prstGeom>
          <a:noFill/>
        </p:spPr>
        <p:txBody>
          <a:bodyPr wrap="none" rtlCol="0">
            <a:spAutoFit/>
          </a:bodyPr>
          <a:lstStyle/>
          <a:p>
            <a:endParaRPr lang="en-IN" dirty="0"/>
          </a:p>
        </p:txBody>
      </p:sp>
      <p:sp>
        <p:nvSpPr>
          <p:cNvPr id="3" name="TextBox 2"/>
          <p:cNvSpPr txBox="1"/>
          <p:nvPr/>
        </p:nvSpPr>
        <p:spPr>
          <a:xfrm>
            <a:off x="304800" y="762000"/>
            <a:ext cx="8153400" cy="4708981"/>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If </a:t>
            </a:r>
            <a:r>
              <a:rPr lang="en-US" sz="2000" dirty="0" smtClean="0">
                <a:latin typeface="Times New Roman" pitchFamily="18" charset="0"/>
                <a:cs typeface="Times New Roman" pitchFamily="18" charset="0"/>
              </a:rPr>
              <a:t>you are </a:t>
            </a:r>
            <a:r>
              <a:rPr lang="en-US" sz="2000" dirty="0">
                <a:latin typeface="Times New Roman" pitchFamily="18" charset="0"/>
                <a:cs typeface="Times New Roman" pitchFamily="18" charset="0"/>
              </a:rPr>
              <a:t>not living under the rock , you will be knowing that Hand </a:t>
            </a:r>
            <a:r>
              <a:rPr lang="en-US" sz="2000" dirty="0" smtClean="0">
                <a:latin typeface="Times New Roman" pitchFamily="18" charset="0"/>
                <a:cs typeface="Times New Roman" pitchFamily="18" charset="0"/>
              </a:rPr>
              <a:t>Postures</a:t>
            </a:r>
            <a:r>
              <a:rPr lang="en-US" sz="2000" dirty="0">
                <a:latin typeface="Times New Roman" pitchFamily="18" charset="0"/>
                <a:cs typeface="Times New Roman" pitchFamily="18" charset="0"/>
              </a:rPr>
              <a:t>'  Recognition  technologies are being used </a:t>
            </a:r>
            <a:r>
              <a:rPr lang="en-US" sz="2000" dirty="0" err="1" smtClean="0">
                <a:latin typeface="Times New Roman" pitchFamily="18" charset="0"/>
                <a:cs typeface="Times New Roman" pitchFamily="18" charset="0"/>
              </a:rPr>
              <a:t>humongously</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in most of the industries, we came up with a business idea where hand Gestures' will be again a helping hand</a:t>
            </a:r>
            <a:r>
              <a:rPr lang="en-US" sz="2000" dirty="0" smtClean="0">
                <a:latin typeface="Times New Roman" pitchFamily="18" charset="0"/>
                <a:cs typeface="Times New Roman" pitchFamily="18" charset="0"/>
              </a:rPr>
              <a:t>.</a:t>
            </a:r>
          </a:p>
          <a:p>
            <a:endParaRPr lang="en-US" dirty="0" smtClean="0"/>
          </a:p>
          <a:p>
            <a:r>
              <a:rPr lang="en-US" sz="2400" b="1" dirty="0" smtClean="0">
                <a:latin typeface="Times New Roman" pitchFamily="18" charset="0"/>
                <a:cs typeface="Times New Roman" pitchFamily="18" charset="0"/>
              </a:rPr>
              <a:t>SMART </a:t>
            </a:r>
            <a:r>
              <a:rPr lang="en-US" sz="2400" b="1" dirty="0">
                <a:latin typeface="Times New Roman" pitchFamily="18" charset="0"/>
                <a:cs typeface="Times New Roman" pitchFamily="18" charset="0"/>
              </a:rPr>
              <a:t>PROJECTOR CAMERA BUILD-UP</a:t>
            </a:r>
            <a:r>
              <a:rPr lang="en-US" sz="2400" b="1" dirty="0" smtClean="0">
                <a:latin typeface="Times New Roman" pitchFamily="18" charset="0"/>
                <a:cs typeface="Times New Roman" pitchFamily="18" charset="0"/>
              </a:rPr>
              <a:t>:</a:t>
            </a:r>
          </a:p>
          <a:p>
            <a:endParaRPr lang="en-US" dirty="0" smtClean="0"/>
          </a:p>
          <a:p>
            <a:pPr algn="just"/>
            <a:r>
              <a:rPr lang="en-US" sz="2000" dirty="0">
                <a:latin typeface="Times New Roman" pitchFamily="18" charset="0"/>
                <a:cs typeface="Times New Roman" pitchFamily="18" charset="0"/>
              </a:rPr>
              <a:t>Industries can work towards creating such cameras linked projectors which will help in making projectors more useful where machine will be trained in such a way that it will be knowing which hand gesture means what and then will return the output using the command. Using Hand Gestures' corporates will be able to give presentation without touching mouse every time to change the slide </a:t>
            </a:r>
            <a:r>
              <a:rPr lang="en-US" sz="2000" dirty="0" smtClean="0">
                <a:latin typeface="Times New Roman" pitchFamily="18" charset="0"/>
                <a:cs typeface="Times New Roman" pitchFamily="18" charset="0"/>
              </a:rPr>
              <a:t>i.e. </a:t>
            </a:r>
            <a:r>
              <a:rPr lang="en-US" sz="2000" dirty="0">
                <a:latin typeface="Times New Roman" pitchFamily="18" charset="0"/>
                <a:cs typeface="Times New Roman" pitchFamily="18" charset="0"/>
              </a:rPr>
              <a:t>totally hand's free using hands. These cameras linked projectors will be helpful in health sector also. For instance , Doctors will be able to examine x ray reports just by using hand gestures only.</a:t>
            </a:r>
            <a:endParaRPr lang="en-IN" sz="2000" dirty="0">
              <a:latin typeface="Times New Roman" pitchFamily="18" charset="0"/>
              <a:cs typeface="Times New Roman" pitchFamily="18" charset="0"/>
            </a:endParaRPr>
          </a:p>
        </p:txBody>
      </p:sp>
      <p:sp>
        <p:nvSpPr>
          <p:cNvPr id="4" name="TextBox 3"/>
          <p:cNvSpPr txBox="1"/>
          <p:nvPr/>
        </p:nvSpPr>
        <p:spPr>
          <a:xfrm>
            <a:off x="454231" y="54114"/>
            <a:ext cx="8537369" cy="523220"/>
          </a:xfrm>
          <a:prstGeom prst="rect">
            <a:avLst/>
          </a:prstGeom>
          <a:noFill/>
        </p:spPr>
        <p:txBody>
          <a:bodyPr wrap="square" rtlCol="0">
            <a:spAutoFit/>
          </a:bodyPr>
          <a:lstStyle/>
          <a:p>
            <a:pPr algn="ctr"/>
            <a:r>
              <a:rPr lang="en-US" sz="2800" dirty="0" smtClean="0">
                <a:latin typeface="Times New Roman" pitchFamily="18" charset="0"/>
                <a:ea typeface="굴림" panose="020B0600000101010101" pitchFamily="34" charset="-127"/>
                <a:cs typeface="Times New Roman" pitchFamily="18" charset="0"/>
              </a:rPr>
              <a:t>Business Impact</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389067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2514600"/>
            <a:ext cx="184731" cy="369332"/>
          </a:xfrm>
          <a:prstGeom prst="rect">
            <a:avLst/>
          </a:prstGeom>
          <a:noFill/>
        </p:spPr>
        <p:txBody>
          <a:bodyPr wrap="none" rtlCol="0">
            <a:spAutoFit/>
          </a:bodyPr>
          <a:lstStyle/>
          <a:p>
            <a:endParaRPr lang="en-IN" dirty="0"/>
          </a:p>
        </p:txBody>
      </p:sp>
      <p:sp>
        <p:nvSpPr>
          <p:cNvPr id="4" name="TextBox 3"/>
          <p:cNvSpPr txBox="1"/>
          <p:nvPr/>
        </p:nvSpPr>
        <p:spPr>
          <a:xfrm>
            <a:off x="454231" y="54114"/>
            <a:ext cx="8537369" cy="523220"/>
          </a:xfrm>
          <a:prstGeom prst="rect">
            <a:avLst/>
          </a:prstGeom>
          <a:noFill/>
        </p:spPr>
        <p:txBody>
          <a:bodyPr wrap="square" rtlCol="0">
            <a:spAutoFit/>
          </a:bodyPr>
          <a:lstStyle/>
          <a:p>
            <a:pPr algn="ctr"/>
            <a:r>
              <a:rPr lang="en-US" sz="2800" dirty="0" smtClean="0">
                <a:latin typeface="Times New Roman" pitchFamily="18" charset="0"/>
                <a:ea typeface="굴림" panose="020B0600000101010101" pitchFamily="34" charset="-127"/>
                <a:cs typeface="Times New Roman" pitchFamily="18" charset="0"/>
              </a:rPr>
              <a:t>Business Impact</a:t>
            </a:r>
            <a:endParaRPr lang="en-US" sz="2800" b="1" dirty="0">
              <a:latin typeface="Times New Roman" pitchFamily="18" charset="0"/>
              <a:cs typeface="Times New Roman" pitchFamily="18" charset="0"/>
            </a:endParaRPr>
          </a:p>
        </p:txBody>
      </p:sp>
      <p:sp>
        <p:nvSpPr>
          <p:cNvPr id="6" name="Rounded Rectangle 5"/>
          <p:cNvSpPr/>
          <p:nvPr/>
        </p:nvSpPr>
        <p:spPr>
          <a:xfrm>
            <a:off x="3505200" y="762000"/>
            <a:ext cx="25146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Vicon</a:t>
            </a:r>
            <a:r>
              <a:rPr lang="en-US" dirty="0" smtClean="0"/>
              <a:t> Motion Camera</a:t>
            </a:r>
            <a:endParaRPr lang="en-IN" dirty="0"/>
          </a:p>
        </p:txBody>
      </p:sp>
      <p:cxnSp>
        <p:nvCxnSpPr>
          <p:cNvPr id="8" name="Straight Arrow Connector 7"/>
          <p:cNvCxnSpPr>
            <a:stCxn id="6" idx="2"/>
          </p:cNvCxnSpPr>
          <p:nvPr/>
        </p:nvCxnSpPr>
        <p:spPr>
          <a:xfrm>
            <a:off x="4762500" y="1143000"/>
            <a:ext cx="0"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3530138" y="1447800"/>
            <a:ext cx="25146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Captures Image</a:t>
            </a:r>
            <a:endParaRPr lang="en-IN" dirty="0"/>
          </a:p>
        </p:txBody>
      </p:sp>
      <p:sp>
        <p:nvSpPr>
          <p:cNvPr id="11" name="Rounded Rectangle 10"/>
          <p:cNvSpPr/>
          <p:nvPr/>
        </p:nvSpPr>
        <p:spPr>
          <a:xfrm>
            <a:off x="3530138" y="2133600"/>
            <a:ext cx="2514600" cy="3893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Feed to Computer</a:t>
            </a:r>
            <a:endParaRPr lang="en-IN" dirty="0"/>
          </a:p>
        </p:txBody>
      </p:sp>
      <p:sp>
        <p:nvSpPr>
          <p:cNvPr id="12" name="Rounded Rectangle 11"/>
          <p:cNvSpPr/>
          <p:nvPr/>
        </p:nvSpPr>
        <p:spPr>
          <a:xfrm>
            <a:off x="3530138" y="2819400"/>
            <a:ext cx="2514600" cy="3325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Recognizes the Image</a:t>
            </a:r>
            <a:endParaRPr lang="en-IN" dirty="0"/>
          </a:p>
        </p:txBody>
      </p:sp>
      <p:sp>
        <p:nvSpPr>
          <p:cNvPr id="14" name="Diamond 13"/>
          <p:cNvSpPr/>
          <p:nvPr/>
        </p:nvSpPr>
        <p:spPr>
          <a:xfrm>
            <a:off x="4000500" y="3429000"/>
            <a:ext cx="1600200" cy="12954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Valid Image</a:t>
            </a:r>
            <a:endParaRPr lang="en-IN" dirty="0"/>
          </a:p>
        </p:txBody>
      </p:sp>
      <p:cxnSp>
        <p:nvCxnSpPr>
          <p:cNvPr id="19" name="Straight Arrow Connector 18"/>
          <p:cNvCxnSpPr/>
          <p:nvPr/>
        </p:nvCxnSpPr>
        <p:spPr>
          <a:xfrm>
            <a:off x="4772891" y="1828800"/>
            <a:ext cx="0"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00600" y="2514600"/>
            <a:ext cx="0"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00600" y="3151909"/>
            <a:ext cx="0"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3352800" y="4093325"/>
            <a:ext cx="647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352800" y="4093325"/>
            <a:ext cx="0" cy="5548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600700" y="4091940"/>
            <a:ext cx="647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45629" y="4093325"/>
            <a:ext cx="0" cy="5548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05200" y="3810000"/>
            <a:ext cx="457200" cy="338554"/>
          </a:xfrm>
          <a:prstGeom prst="rect">
            <a:avLst/>
          </a:prstGeom>
          <a:noFill/>
        </p:spPr>
        <p:txBody>
          <a:bodyPr wrap="square" rtlCol="0">
            <a:spAutoFit/>
          </a:bodyPr>
          <a:lstStyle/>
          <a:p>
            <a:r>
              <a:rPr lang="en-US" sz="1600" dirty="0" smtClean="0"/>
              <a:t>Yes</a:t>
            </a:r>
            <a:endParaRPr lang="en-IN" sz="1600" dirty="0"/>
          </a:p>
        </p:txBody>
      </p:sp>
      <p:sp>
        <p:nvSpPr>
          <p:cNvPr id="34" name="TextBox 33"/>
          <p:cNvSpPr txBox="1"/>
          <p:nvPr/>
        </p:nvSpPr>
        <p:spPr>
          <a:xfrm>
            <a:off x="5638800" y="3810000"/>
            <a:ext cx="457200" cy="338554"/>
          </a:xfrm>
          <a:prstGeom prst="rect">
            <a:avLst/>
          </a:prstGeom>
          <a:noFill/>
        </p:spPr>
        <p:txBody>
          <a:bodyPr wrap="square" rtlCol="0">
            <a:spAutoFit/>
          </a:bodyPr>
          <a:lstStyle/>
          <a:p>
            <a:r>
              <a:rPr lang="en-US" sz="1600" dirty="0" smtClean="0"/>
              <a:t>No</a:t>
            </a:r>
            <a:endParaRPr lang="en-IN" sz="1600" dirty="0"/>
          </a:p>
        </p:txBody>
      </p:sp>
      <p:sp>
        <p:nvSpPr>
          <p:cNvPr id="35" name="Rounded Rectangle 34"/>
          <p:cNvSpPr/>
          <p:nvPr/>
        </p:nvSpPr>
        <p:spPr>
          <a:xfrm>
            <a:off x="2590800" y="4648200"/>
            <a:ext cx="15240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Classification</a:t>
            </a:r>
            <a:endParaRPr lang="en-IN" dirty="0"/>
          </a:p>
        </p:txBody>
      </p:sp>
      <p:sp>
        <p:nvSpPr>
          <p:cNvPr id="36" name="Rounded Rectangle 35"/>
          <p:cNvSpPr/>
          <p:nvPr/>
        </p:nvSpPr>
        <p:spPr>
          <a:xfrm>
            <a:off x="5181600" y="4644044"/>
            <a:ext cx="21336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Notify error to user</a:t>
            </a:r>
            <a:endParaRPr lang="en-IN" dirty="0"/>
          </a:p>
        </p:txBody>
      </p:sp>
      <p:cxnSp>
        <p:nvCxnSpPr>
          <p:cNvPr id="40" name="Straight Connector 39"/>
          <p:cNvCxnSpPr>
            <a:stCxn id="36" idx="3"/>
          </p:cNvCxnSpPr>
          <p:nvPr/>
        </p:nvCxnSpPr>
        <p:spPr>
          <a:xfrm>
            <a:off x="7315200" y="4872644"/>
            <a:ext cx="76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8077200" y="952500"/>
            <a:ext cx="0" cy="39201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6" idx="3"/>
          </p:cNvCxnSpPr>
          <p:nvPr/>
        </p:nvCxnSpPr>
        <p:spPr>
          <a:xfrm flipH="1">
            <a:off x="6019800" y="952500"/>
            <a:ext cx="20574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315200" y="4572000"/>
            <a:ext cx="6858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return</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2528673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extBox 5"/>
          <p:cNvSpPr txBox="1"/>
          <p:nvPr/>
        </p:nvSpPr>
        <p:spPr>
          <a:xfrm>
            <a:off x="454231" y="54114"/>
            <a:ext cx="8537369" cy="523220"/>
          </a:xfrm>
          <a:prstGeom prst="rect">
            <a:avLst/>
          </a:prstGeom>
          <a:noFill/>
        </p:spPr>
        <p:txBody>
          <a:bodyPr wrap="square" rtlCol="0">
            <a:spAutoFit/>
          </a:bodyPr>
          <a:lstStyle/>
          <a:p>
            <a:pPr algn="ctr"/>
            <a:r>
              <a:rPr lang="en-US" sz="2800" dirty="0" smtClean="0">
                <a:latin typeface="Times New Roman" pitchFamily="18" charset="0"/>
                <a:ea typeface="굴림" panose="020B0600000101010101" pitchFamily="34" charset="-127"/>
                <a:cs typeface="Times New Roman" pitchFamily="18" charset="0"/>
              </a:rPr>
              <a:t>Future Prospects</a:t>
            </a:r>
            <a:endParaRPr lang="en-US" sz="2800" b="1" dirty="0">
              <a:latin typeface="Times New Roman" pitchFamily="18" charset="0"/>
              <a:cs typeface="Times New Roman" pitchFamily="18" charset="0"/>
            </a:endParaRPr>
          </a:p>
        </p:txBody>
      </p:sp>
      <p:sp>
        <p:nvSpPr>
          <p:cNvPr id="2" name="TextBox 1"/>
          <p:cNvSpPr txBox="1"/>
          <p:nvPr/>
        </p:nvSpPr>
        <p:spPr>
          <a:xfrm>
            <a:off x="454231" y="838200"/>
            <a:ext cx="8537369" cy="2862322"/>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We have thought that using Convolutional neural networks (which is beyond our courses' curriculum),  we will be able to make our ideology more stronger where Hand gestures  recognitions will be a great help to traffic policemen.</a:t>
            </a:r>
          </a:p>
          <a:p>
            <a:endParaRPr lang="en-US" dirty="0" smtClean="0"/>
          </a:p>
          <a:p>
            <a:r>
              <a:rPr lang="en-US" sz="2400" b="1" dirty="0">
                <a:latin typeface="Times New Roman" pitchFamily="18" charset="0"/>
                <a:cs typeface="Times New Roman" pitchFamily="18" charset="0"/>
              </a:rPr>
              <a:t>Imagine Roads without traffic policemen and still chaos free?</a:t>
            </a:r>
          </a:p>
          <a:p>
            <a:endParaRPr lang="en-US" dirty="0"/>
          </a:p>
          <a:p>
            <a:pPr algn="just"/>
            <a:r>
              <a:rPr lang="en-US" sz="2000" dirty="0">
                <a:latin typeface="Times New Roman" pitchFamily="18" charset="0"/>
                <a:cs typeface="Times New Roman" pitchFamily="18" charset="0"/>
              </a:rPr>
              <a:t>Usage of neural networks in hand gestures recognition will help to eradicate the traffic chaos where people will just see the hand gestures portrayed on the screen and will respond accordingly.</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724216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2379590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a:noFill/>
          <a:ln>
            <a:solidFill>
              <a:schemeClr val="bg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itchFamily="2" charset="2"/>
              <a:buChar char="Ø"/>
            </a:pPr>
            <a:r>
              <a:rPr lang="en-US" sz="2400" dirty="0" smtClean="0">
                <a:solidFill>
                  <a:schemeClr val="tx1"/>
                </a:solidFill>
              </a:rPr>
              <a:t>Problem Statement</a:t>
            </a:r>
          </a:p>
          <a:p>
            <a:pPr marL="342900" indent="-342900" algn="l">
              <a:buFont typeface="Wingdings" pitchFamily="2" charset="2"/>
              <a:buChar char="Ø"/>
            </a:pPr>
            <a:r>
              <a:rPr lang="en-US" sz="2400" dirty="0" smtClean="0">
                <a:solidFill>
                  <a:schemeClr val="tx1"/>
                </a:solidFill>
              </a:rPr>
              <a:t>Data Understanding</a:t>
            </a:r>
          </a:p>
          <a:p>
            <a:pPr marL="342900" indent="-342900" algn="l">
              <a:buFont typeface="Wingdings" pitchFamily="2" charset="2"/>
              <a:buChar char="Ø"/>
            </a:pPr>
            <a:r>
              <a:rPr lang="en-US" sz="2400" dirty="0" smtClean="0">
                <a:solidFill>
                  <a:schemeClr val="tx1"/>
                </a:solidFill>
              </a:rPr>
              <a:t>Data Exploration done</a:t>
            </a:r>
          </a:p>
          <a:p>
            <a:pPr marL="342900" indent="-342900" algn="l">
              <a:buFont typeface="Wingdings" pitchFamily="2" charset="2"/>
              <a:buChar char="Ø"/>
            </a:pPr>
            <a:r>
              <a:rPr lang="en-US" sz="2400" dirty="0" smtClean="0">
                <a:solidFill>
                  <a:schemeClr val="tx1"/>
                </a:solidFill>
              </a:rPr>
              <a:t>Base Model Applied</a:t>
            </a:r>
          </a:p>
          <a:p>
            <a:pPr marL="342900" indent="-342900" algn="l">
              <a:buFont typeface="Wingdings" pitchFamily="2" charset="2"/>
              <a:buChar char="Ø"/>
            </a:pPr>
            <a:r>
              <a:rPr lang="en-US" sz="2400" dirty="0" smtClean="0">
                <a:solidFill>
                  <a:schemeClr val="tx1"/>
                </a:solidFill>
              </a:rPr>
              <a:t>Business Impact</a:t>
            </a:r>
          </a:p>
          <a:p>
            <a:pPr marL="342900" indent="-342900" algn="l">
              <a:buFont typeface="Wingdings" pitchFamily="2" charset="2"/>
              <a:buChar char="Ø"/>
            </a:pPr>
            <a:r>
              <a:rPr lang="en-US" sz="2400" dirty="0" smtClean="0">
                <a:solidFill>
                  <a:schemeClr val="tx1"/>
                </a:solidFill>
              </a:rPr>
              <a:t>Future Prospects</a:t>
            </a: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b="1" dirty="0" smtClean="0"/>
              <a:t>Outline</a:t>
            </a:r>
            <a:endParaRPr lang="en-US" sz="4000" b="1" dirty="0"/>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772099"/>
          </a:xfrm>
          <a:prstGeom prst="rect">
            <a:avLst/>
          </a:prstGeom>
          <a:noFill/>
          <a:ln>
            <a:solidFill>
              <a:schemeClr val="bg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US" sz="2400" dirty="0" smtClean="0">
                <a:solidFill>
                  <a:schemeClr val="tx1"/>
                </a:solidFill>
              </a:rPr>
              <a:t>Recognition of hand postures using Machine Learning.</a:t>
            </a:r>
            <a:endParaRPr lang="en-US" sz="2400" dirty="0">
              <a:solidFill>
                <a:schemeClr val="tx1"/>
              </a:solidFill>
            </a:endParaRPr>
          </a:p>
        </p:txBody>
      </p:sp>
      <p:pic>
        <p:nvPicPr>
          <p:cNvPr id="7" name="Picture 6" descr="page6image2268460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988753"/>
            <a:ext cx="5832648" cy="2555532"/>
          </a:xfrm>
          <a:prstGeom prst="rect">
            <a:avLst/>
          </a:prstGeom>
          <a:noFill/>
          <a:ln>
            <a:noFill/>
          </a:ln>
        </p:spPr>
      </p:pic>
      <p:sp>
        <p:nvSpPr>
          <p:cNvPr id="3" name="Rectangle 2"/>
          <p:cNvSpPr/>
          <p:nvPr/>
        </p:nvSpPr>
        <p:spPr>
          <a:xfrm>
            <a:off x="914400" y="4544285"/>
            <a:ext cx="7924800" cy="646331"/>
          </a:xfrm>
          <a:prstGeom prst="rect">
            <a:avLst/>
          </a:prstGeom>
        </p:spPr>
        <p:txBody>
          <a:bodyPr wrap="square">
            <a:spAutoFit/>
          </a:bodyPr>
          <a:lstStyle/>
          <a:p>
            <a:r>
              <a:rPr lang="en-IN" dirty="0">
                <a:latin typeface="Times New Roman" pitchFamily="18" charset="0"/>
                <a:cs typeface="Times New Roman" pitchFamily="18" charset="0"/>
              </a:rPr>
              <a:t>The postures are fist (1), stop (2), point with one finger (3), point with two fingers           (4), and grab (5). </a:t>
            </a:r>
          </a:p>
        </p:txBody>
      </p:sp>
      <p:sp>
        <p:nvSpPr>
          <p:cNvPr id="9" name="TextBox 8"/>
          <p:cNvSpPr txBox="1"/>
          <p:nvPr/>
        </p:nvSpPr>
        <p:spPr>
          <a:xfrm>
            <a:off x="454231" y="54114"/>
            <a:ext cx="8537369" cy="523220"/>
          </a:xfrm>
          <a:prstGeom prst="rect">
            <a:avLst/>
          </a:prstGeom>
          <a:noFill/>
        </p:spPr>
        <p:txBody>
          <a:bodyPr wrap="square" rtlCol="0">
            <a:spAutoFit/>
          </a:bodyPr>
          <a:lstStyle/>
          <a:p>
            <a:pPr algn="ctr"/>
            <a:r>
              <a:rPr lang="en-US" sz="2800" dirty="0" smtClean="0">
                <a:latin typeface="Times New Roman" pitchFamily="18" charset="0"/>
                <a:ea typeface="굴림" panose="020B0600000101010101" pitchFamily="34" charset="-127"/>
                <a:cs typeface="Times New Roman" pitchFamily="18" charset="0"/>
              </a:rPr>
              <a:t>Problem Statement</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11370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Oval 6"/>
          <p:cNvSpPr/>
          <p:nvPr/>
        </p:nvSpPr>
        <p:spPr>
          <a:xfrm>
            <a:off x="457200" y="836774"/>
            <a:ext cx="1536678" cy="13646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12  Users</a:t>
            </a:r>
            <a:endParaRPr lang="en-I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TextBox 7"/>
          <p:cNvSpPr txBox="1"/>
          <p:nvPr/>
        </p:nvSpPr>
        <p:spPr>
          <a:xfrm>
            <a:off x="2858945" y="90974"/>
            <a:ext cx="3048000" cy="523220"/>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Data Understanding</a:t>
            </a:r>
            <a:endParaRPr lang="en-IN" sz="2800" dirty="0">
              <a:latin typeface="Times New Roman" pitchFamily="18" charset="0"/>
              <a:cs typeface="Times New Roman" pitchFamily="18" charset="0"/>
            </a:endParaRPr>
          </a:p>
        </p:txBody>
      </p:sp>
      <p:sp>
        <p:nvSpPr>
          <p:cNvPr id="9" name="Oval 8"/>
          <p:cNvSpPr/>
          <p:nvPr/>
        </p:nvSpPr>
        <p:spPr>
          <a:xfrm>
            <a:off x="2209800" y="835350"/>
            <a:ext cx="1536678" cy="13646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5 Postures</a:t>
            </a:r>
            <a:endParaRPr lang="en-I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Oval 9"/>
          <p:cNvSpPr/>
          <p:nvPr/>
        </p:nvSpPr>
        <p:spPr>
          <a:xfrm>
            <a:off x="3962400" y="844300"/>
            <a:ext cx="1536678" cy="13646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X</a:t>
            </a:r>
            <a:endParaRPr lang="en-I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Oval 10"/>
          <p:cNvSpPr/>
          <p:nvPr/>
        </p:nvSpPr>
        <p:spPr>
          <a:xfrm>
            <a:off x="5715000" y="844300"/>
            <a:ext cx="1536678" cy="13646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a:t>
            </a:r>
            <a:endParaRPr lang="en-I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2" name="Oval 11"/>
          <p:cNvSpPr/>
          <p:nvPr/>
        </p:nvSpPr>
        <p:spPr>
          <a:xfrm>
            <a:off x="7391400" y="852037"/>
            <a:ext cx="1536678" cy="13646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Z</a:t>
            </a:r>
            <a:endParaRPr lang="en-I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17" name="Straight Arrow Connector 16"/>
          <p:cNvCxnSpPr>
            <a:stCxn id="7" idx="3"/>
          </p:cNvCxnSpPr>
          <p:nvPr/>
        </p:nvCxnSpPr>
        <p:spPr>
          <a:xfrm>
            <a:off x="682241" y="2001592"/>
            <a:ext cx="0" cy="39452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88894" y="2085100"/>
            <a:ext cx="0"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90600" y="2167105"/>
            <a:ext cx="0" cy="3474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371600" y="2200019"/>
            <a:ext cx="38100" cy="33270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4"/>
          </p:cNvCxnSpPr>
          <p:nvPr/>
        </p:nvCxnSpPr>
        <p:spPr>
          <a:xfrm>
            <a:off x="1225539" y="2201443"/>
            <a:ext cx="0" cy="3893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64341" y="2131246"/>
            <a:ext cx="38100" cy="33270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Left Brace 31"/>
          <p:cNvSpPr/>
          <p:nvPr/>
        </p:nvSpPr>
        <p:spPr>
          <a:xfrm>
            <a:off x="354106" y="2332080"/>
            <a:ext cx="255494" cy="56351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3" name="Right Brace 32"/>
          <p:cNvSpPr/>
          <p:nvPr/>
        </p:nvSpPr>
        <p:spPr>
          <a:xfrm>
            <a:off x="1676400" y="2396121"/>
            <a:ext cx="228600" cy="499479"/>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TextBox 33"/>
          <p:cNvSpPr txBox="1"/>
          <p:nvPr/>
        </p:nvSpPr>
        <p:spPr>
          <a:xfrm>
            <a:off x="609600" y="2514600"/>
            <a:ext cx="1129554" cy="369332"/>
          </a:xfrm>
          <a:prstGeom prst="rect">
            <a:avLst/>
          </a:prstGeom>
          <a:noFill/>
        </p:spPr>
        <p:txBody>
          <a:bodyPr wrap="square" rtlCol="0">
            <a:spAutoFit/>
          </a:bodyPr>
          <a:lstStyle/>
          <a:p>
            <a:r>
              <a:rPr lang="en-US" dirty="0" smtClean="0"/>
              <a:t>0,1,2,..14</a:t>
            </a:r>
            <a:endParaRPr lang="en-IN" dirty="0"/>
          </a:p>
        </p:txBody>
      </p:sp>
      <p:cxnSp>
        <p:nvCxnSpPr>
          <p:cNvPr id="36" name="Straight Arrow Connector 35"/>
          <p:cNvCxnSpPr/>
          <p:nvPr/>
        </p:nvCxnSpPr>
        <p:spPr>
          <a:xfrm>
            <a:off x="2590800" y="2085100"/>
            <a:ext cx="0" cy="3110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752165" y="2173306"/>
            <a:ext cx="0" cy="2650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4"/>
          </p:cNvCxnSpPr>
          <p:nvPr/>
        </p:nvCxnSpPr>
        <p:spPr>
          <a:xfrm>
            <a:off x="2978139" y="2200019"/>
            <a:ext cx="0" cy="2639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124200" y="2191156"/>
            <a:ext cx="0" cy="24724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352800" y="2101430"/>
            <a:ext cx="0" cy="29469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Left Brace 46"/>
          <p:cNvSpPr/>
          <p:nvPr/>
        </p:nvSpPr>
        <p:spPr>
          <a:xfrm>
            <a:off x="2209800" y="2216706"/>
            <a:ext cx="255494" cy="56351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8" name="Left Brace 47"/>
          <p:cNvSpPr/>
          <p:nvPr/>
        </p:nvSpPr>
        <p:spPr>
          <a:xfrm rot="10800000">
            <a:off x="3402106" y="2209800"/>
            <a:ext cx="255494" cy="56351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9" name="TextBox 48"/>
          <p:cNvSpPr txBox="1"/>
          <p:nvPr/>
        </p:nvSpPr>
        <p:spPr>
          <a:xfrm>
            <a:off x="2451846" y="2362200"/>
            <a:ext cx="1129554" cy="369332"/>
          </a:xfrm>
          <a:prstGeom prst="rect">
            <a:avLst/>
          </a:prstGeom>
          <a:noFill/>
        </p:spPr>
        <p:txBody>
          <a:bodyPr wrap="square" rtlCol="0">
            <a:spAutoFit/>
          </a:bodyPr>
          <a:lstStyle/>
          <a:p>
            <a:r>
              <a:rPr lang="en-US" dirty="0" smtClean="0"/>
              <a:t>1,2,3,4,5</a:t>
            </a:r>
            <a:endParaRPr lang="en-IN" dirty="0"/>
          </a:p>
        </p:txBody>
      </p:sp>
      <p:cxnSp>
        <p:nvCxnSpPr>
          <p:cNvPr id="50" name="Straight Arrow Connector 49"/>
          <p:cNvCxnSpPr/>
          <p:nvPr/>
        </p:nvCxnSpPr>
        <p:spPr>
          <a:xfrm>
            <a:off x="4343400" y="2093963"/>
            <a:ext cx="0" cy="3110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504765" y="2182169"/>
            <a:ext cx="0" cy="2650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730739" y="2208882"/>
            <a:ext cx="0" cy="2639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876800" y="2200019"/>
            <a:ext cx="0" cy="24724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105400" y="2110293"/>
            <a:ext cx="0" cy="29469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Left Brace 54"/>
          <p:cNvSpPr/>
          <p:nvPr/>
        </p:nvSpPr>
        <p:spPr>
          <a:xfrm>
            <a:off x="3923916" y="2250627"/>
            <a:ext cx="255494" cy="56351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6" name="Left Brace 55"/>
          <p:cNvSpPr/>
          <p:nvPr/>
        </p:nvSpPr>
        <p:spPr>
          <a:xfrm rot="10800000">
            <a:off x="5116222" y="2243721"/>
            <a:ext cx="255494" cy="56351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7" name="TextBox 56"/>
          <p:cNvSpPr txBox="1"/>
          <p:nvPr/>
        </p:nvSpPr>
        <p:spPr>
          <a:xfrm>
            <a:off x="4165962" y="2396121"/>
            <a:ext cx="1129554" cy="369332"/>
          </a:xfrm>
          <a:prstGeom prst="rect">
            <a:avLst/>
          </a:prstGeom>
          <a:noFill/>
        </p:spPr>
        <p:txBody>
          <a:bodyPr wrap="square" rtlCol="0">
            <a:spAutoFit/>
          </a:bodyPr>
          <a:lstStyle/>
          <a:p>
            <a:r>
              <a:rPr lang="en-US" dirty="0" smtClean="0"/>
              <a:t>0,1,2,…11</a:t>
            </a:r>
            <a:endParaRPr lang="en-IN" dirty="0"/>
          </a:p>
        </p:txBody>
      </p:sp>
      <p:cxnSp>
        <p:nvCxnSpPr>
          <p:cNvPr id="58" name="Straight Arrow Connector 57"/>
          <p:cNvCxnSpPr/>
          <p:nvPr/>
        </p:nvCxnSpPr>
        <p:spPr>
          <a:xfrm>
            <a:off x="6096000" y="2086165"/>
            <a:ext cx="0" cy="3110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6257365" y="2174371"/>
            <a:ext cx="0" cy="2650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483339" y="2201084"/>
            <a:ext cx="0" cy="2639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629400" y="2192221"/>
            <a:ext cx="0" cy="24724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858000" y="2102495"/>
            <a:ext cx="0" cy="29469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Left Brace 62"/>
          <p:cNvSpPr/>
          <p:nvPr/>
        </p:nvSpPr>
        <p:spPr>
          <a:xfrm>
            <a:off x="5676516" y="2242829"/>
            <a:ext cx="255494" cy="56351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4" name="Left Brace 63"/>
          <p:cNvSpPr/>
          <p:nvPr/>
        </p:nvSpPr>
        <p:spPr>
          <a:xfrm rot="10800000">
            <a:off x="6868822" y="2235923"/>
            <a:ext cx="255494" cy="56351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5" name="TextBox 64"/>
          <p:cNvSpPr txBox="1"/>
          <p:nvPr/>
        </p:nvSpPr>
        <p:spPr>
          <a:xfrm>
            <a:off x="5918562" y="2388323"/>
            <a:ext cx="1129554" cy="369332"/>
          </a:xfrm>
          <a:prstGeom prst="rect">
            <a:avLst/>
          </a:prstGeom>
          <a:noFill/>
        </p:spPr>
        <p:txBody>
          <a:bodyPr wrap="square" rtlCol="0">
            <a:spAutoFit/>
          </a:bodyPr>
          <a:lstStyle/>
          <a:p>
            <a:r>
              <a:rPr lang="en-US" dirty="0" smtClean="0"/>
              <a:t>0,1,2,…11</a:t>
            </a:r>
            <a:endParaRPr lang="en-IN" dirty="0"/>
          </a:p>
        </p:txBody>
      </p:sp>
      <p:cxnSp>
        <p:nvCxnSpPr>
          <p:cNvPr id="66" name="Straight Arrow Connector 65"/>
          <p:cNvCxnSpPr/>
          <p:nvPr/>
        </p:nvCxnSpPr>
        <p:spPr>
          <a:xfrm>
            <a:off x="7772400" y="2112839"/>
            <a:ext cx="0" cy="3110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7933765" y="2201045"/>
            <a:ext cx="0" cy="2650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8159739" y="2227758"/>
            <a:ext cx="0" cy="2639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8305800" y="2218895"/>
            <a:ext cx="0" cy="24724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534400" y="2129169"/>
            <a:ext cx="0" cy="29469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Left Brace 70"/>
          <p:cNvSpPr/>
          <p:nvPr/>
        </p:nvSpPr>
        <p:spPr>
          <a:xfrm>
            <a:off x="7352916" y="2269503"/>
            <a:ext cx="255494" cy="56351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2" name="Left Brace 71"/>
          <p:cNvSpPr/>
          <p:nvPr/>
        </p:nvSpPr>
        <p:spPr>
          <a:xfrm rot="10800000">
            <a:off x="8545222" y="2262597"/>
            <a:ext cx="255494" cy="56351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3" name="TextBox 72"/>
          <p:cNvSpPr txBox="1"/>
          <p:nvPr/>
        </p:nvSpPr>
        <p:spPr>
          <a:xfrm>
            <a:off x="7594962" y="2414997"/>
            <a:ext cx="1129554" cy="369332"/>
          </a:xfrm>
          <a:prstGeom prst="rect">
            <a:avLst/>
          </a:prstGeom>
          <a:noFill/>
        </p:spPr>
        <p:txBody>
          <a:bodyPr wrap="square" rtlCol="0">
            <a:spAutoFit/>
          </a:bodyPr>
          <a:lstStyle/>
          <a:p>
            <a:r>
              <a:rPr lang="en-US" dirty="0" smtClean="0"/>
              <a:t>0,1,2,…11</a:t>
            </a:r>
            <a:endParaRPr lang="en-IN" dirty="0"/>
          </a:p>
        </p:txBody>
      </p:sp>
      <p:sp>
        <p:nvSpPr>
          <p:cNvPr id="74" name="TextBox 73"/>
          <p:cNvSpPr txBox="1"/>
          <p:nvPr/>
        </p:nvSpPr>
        <p:spPr>
          <a:xfrm>
            <a:off x="533400" y="3276600"/>
            <a:ext cx="8139569" cy="923330"/>
          </a:xfrm>
          <a:prstGeom prst="rect">
            <a:avLst/>
          </a:prstGeom>
          <a:noFill/>
        </p:spPr>
        <p:txBody>
          <a:bodyPr wrap="square" rtlCol="0">
            <a:spAutoFit/>
          </a:bodyPr>
          <a:lstStyle/>
          <a:p>
            <a:pPr marL="285750" indent="-285750">
              <a:buFont typeface="Arial" pitchFamily="34" charset="0"/>
              <a:buChar char="•"/>
            </a:pPr>
            <a:r>
              <a:rPr lang="en-US" dirty="0" smtClean="0"/>
              <a:t>We had 3-Dimensional Data Sets as shown above.</a:t>
            </a:r>
          </a:p>
          <a:p>
            <a:pPr marL="285750" indent="-285750">
              <a:buFont typeface="Arial" pitchFamily="34" charset="0"/>
              <a:buChar char="•"/>
            </a:pPr>
            <a:r>
              <a:rPr lang="en-US" dirty="0" smtClean="0"/>
              <a:t>The markers are unordered and unlabeled.</a:t>
            </a:r>
          </a:p>
          <a:p>
            <a:endParaRPr lang="en-IN" dirty="0"/>
          </a:p>
        </p:txBody>
      </p:sp>
      <p:pic>
        <p:nvPicPr>
          <p:cNvPr id="75" name="Picture 74" descr="download (1).jpg"/>
          <p:cNvPicPr/>
          <p:nvPr/>
        </p:nvPicPr>
        <p:blipFill>
          <a:blip r:embed="rId2" cstate="print">
            <a:extLst>
              <a:ext uri="{28A0092B-C50C-407E-A947-70E740481C1C}">
                <a14:useLocalDpi xmlns:a14="http://schemas.microsoft.com/office/drawing/2010/main" val="0"/>
              </a:ext>
            </a:extLst>
          </a:blip>
          <a:stretch>
            <a:fillRect/>
          </a:stretch>
        </p:blipFill>
        <p:spPr>
          <a:xfrm>
            <a:off x="556260" y="4724400"/>
            <a:ext cx="2240280" cy="1634490"/>
          </a:xfrm>
          <a:prstGeom prst="rect">
            <a:avLst/>
          </a:prstGeom>
          <a:ln>
            <a:noFill/>
          </a:ln>
          <a:effectLst>
            <a:softEdge rad="112500"/>
          </a:effectLst>
        </p:spPr>
      </p:pic>
      <p:cxnSp>
        <p:nvCxnSpPr>
          <p:cNvPr id="76" name="Straight Arrow Connector 75"/>
          <p:cNvCxnSpPr/>
          <p:nvPr/>
        </p:nvCxnSpPr>
        <p:spPr>
          <a:xfrm flipV="1">
            <a:off x="1564341" y="4658517"/>
            <a:ext cx="1294604" cy="27448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1602441" y="4816194"/>
            <a:ext cx="1382616" cy="2914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1676400" y="4933000"/>
            <a:ext cx="1377555" cy="3206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825354" y="4408412"/>
            <a:ext cx="1679411"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1</a:t>
            </a:r>
            <a:r>
              <a:rPr lang="en-US" sz="1200" baseline="30000" dirty="0" smtClean="0">
                <a:latin typeface="Times New Roman" pitchFamily="18" charset="0"/>
                <a:cs typeface="Times New Roman" pitchFamily="18" charset="0"/>
              </a:rPr>
              <a:t>st</a:t>
            </a:r>
            <a:r>
              <a:rPr lang="en-US" sz="1200" dirty="0" smtClean="0">
                <a:latin typeface="Times New Roman" pitchFamily="18" charset="0"/>
                <a:cs typeface="Times New Roman" pitchFamily="18" charset="0"/>
              </a:rPr>
              <a:t> Marker(X1 ,Y1 ,Z1)</a:t>
            </a:r>
            <a:endParaRPr lang="en-IN" sz="1200" dirty="0">
              <a:latin typeface="Times New Roman" pitchFamily="18" charset="0"/>
              <a:cs typeface="Times New Roman" pitchFamily="18" charset="0"/>
            </a:endParaRPr>
          </a:p>
        </p:txBody>
      </p:sp>
      <p:sp>
        <p:nvSpPr>
          <p:cNvPr id="80" name="TextBox 79"/>
          <p:cNvSpPr txBox="1"/>
          <p:nvPr/>
        </p:nvSpPr>
        <p:spPr>
          <a:xfrm>
            <a:off x="2901554" y="4656823"/>
            <a:ext cx="1676401" cy="461665"/>
          </a:xfrm>
          <a:prstGeom prst="rect">
            <a:avLst/>
          </a:prstGeom>
          <a:noFill/>
        </p:spPr>
        <p:txBody>
          <a:bodyPr wrap="square" rtlCol="0">
            <a:spAutoFit/>
          </a:bodyPr>
          <a:lstStyle/>
          <a:p>
            <a:r>
              <a:rPr lang="en-US" sz="1200" dirty="0" smtClean="0">
                <a:latin typeface="Times New Roman" pitchFamily="18" charset="0"/>
                <a:cs typeface="Times New Roman" pitchFamily="18" charset="0"/>
              </a:rPr>
              <a:t>2</a:t>
            </a:r>
            <a:r>
              <a:rPr lang="en-US" sz="1200" baseline="30000" dirty="0" smtClean="0">
                <a:latin typeface="Times New Roman" pitchFamily="18" charset="0"/>
                <a:cs typeface="Times New Roman" pitchFamily="18" charset="0"/>
              </a:rPr>
              <a:t>nd</a:t>
            </a:r>
            <a:r>
              <a:rPr lang="en-US" sz="1200" dirty="0" smtClean="0">
                <a:latin typeface="Times New Roman" pitchFamily="18" charset="0"/>
                <a:cs typeface="Times New Roman" pitchFamily="18" charset="0"/>
              </a:rPr>
              <a:t> Marker(X2 </a:t>
            </a:r>
            <a:r>
              <a:rPr lang="en-US" sz="1200" dirty="0">
                <a:latin typeface="Times New Roman" pitchFamily="18" charset="0"/>
                <a:cs typeface="Times New Roman" pitchFamily="18" charset="0"/>
              </a:rPr>
              <a:t>,</a:t>
            </a:r>
            <a:r>
              <a:rPr lang="en-US" sz="1200" dirty="0" smtClean="0">
                <a:latin typeface="Times New Roman" pitchFamily="18" charset="0"/>
                <a:cs typeface="Times New Roman" pitchFamily="18" charset="0"/>
              </a:rPr>
              <a:t>Y2 </a:t>
            </a:r>
            <a:r>
              <a:rPr lang="en-US" sz="1200" dirty="0">
                <a:latin typeface="Times New Roman" pitchFamily="18" charset="0"/>
                <a:cs typeface="Times New Roman" pitchFamily="18" charset="0"/>
              </a:rPr>
              <a:t>,</a:t>
            </a:r>
            <a:r>
              <a:rPr lang="en-US" sz="1200" dirty="0" smtClean="0">
                <a:latin typeface="Times New Roman" pitchFamily="18" charset="0"/>
                <a:cs typeface="Times New Roman" pitchFamily="18" charset="0"/>
              </a:rPr>
              <a:t>Z2)</a:t>
            </a:r>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p:txBody>
      </p:sp>
      <p:sp>
        <p:nvSpPr>
          <p:cNvPr id="81" name="TextBox 80"/>
          <p:cNvSpPr txBox="1"/>
          <p:nvPr/>
        </p:nvSpPr>
        <p:spPr>
          <a:xfrm>
            <a:off x="3076366" y="4876800"/>
            <a:ext cx="1800433" cy="461665"/>
          </a:xfrm>
          <a:prstGeom prst="rect">
            <a:avLst/>
          </a:prstGeom>
          <a:noFill/>
        </p:spPr>
        <p:txBody>
          <a:bodyPr wrap="square" rtlCol="0">
            <a:spAutoFit/>
          </a:bodyPr>
          <a:lstStyle/>
          <a:p>
            <a:r>
              <a:rPr lang="en-US" sz="1200" dirty="0" smtClean="0">
                <a:latin typeface="Times New Roman" pitchFamily="18" charset="0"/>
                <a:cs typeface="Times New Roman" pitchFamily="18" charset="0"/>
              </a:rPr>
              <a:t>3</a:t>
            </a:r>
            <a:r>
              <a:rPr lang="en-US" sz="1200" baseline="30000" dirty="0" smtClean="0">
                <a:latin typeface="Times New Roman" pitchFamily="18" charset="0"/>
                <a:cs typeface="Times New Roman" pitchFamily="18" charset="0"/>
              </a:rPr>
              <a:t>rd</a:t>
            </a:r>
            <a:r>
              <a:rPr lang="en-US" sz="1200" dirty="0" smtClean="0">
                <a:latin typeface="Times New Roman" pitchFamily="18" charset="0"/>
                <a:cs typeface="Times New Roman" pitchFamily="18" charset="0"/>
              </a:rPr>
              <a:t>  Marker(</a:t>
            </a:r>
            <a:r>
              <a:rPr lang="en-US" sz="1200" dirty="0">
                <a:latin typeface="Times New Roman" pitchFamily="18" charset="0"/>
                <a:cs typeface="Times New Roman" pitchFamily="18" charset="0"/>
              </a:rPr>
              <a:t>(</a:t>
            </a:r>
            <a:r>
              <a:rPr lang="en-US" sz="1200" dirty="0" smtClean="0">
                <a:latin typeface="Times New Roman" pitchFamily="18" charset="0"/>
                <a:cs typeface="Times New Roman" pitchFamily="18" charset="0"/>
              </a:rPr>
              <a:t>X3 </a:t>
            </a:r>
            <a:r>
              <a:rPr lang="en-US" sz="1200" dirty="0">
                <a:latin typeface="Times New Roman" pitchFamily="18" charset="0"/>
                <a:cs typeface="Times New Roman" pitchFamily="18" charset="0"/>
              </a:rPr>
              <a:t>,</a:t>
            </a:r>
            <a:r>
              <a:rPr lang="en-US" sz="1200" dirty="0" smtClean="0">
                <a:latin typeface="Times New Roman" pitchFamily="18" charset="0"/>
                <a:cs typeface="Times New Roman" pitchFamily="18" charset="0"/>
              </a:rPr>
              <a:t>Y3 </a:t>
            </a:r>
            <a:r>
              <a:rPr lang="en-US" sz="1200" dirty="0">
                <a:latin typeface="Times New Roman" pitchFamily="18" charset="0"/>
                <a:cs typeface="Times New Roman" pitchFamily="18" charset="0"/>
              </a:rPr>
              <a:t>,</a:t>
            </a:r>
            <a:r>
              <a:rPr lang="en-US" sz="1200" dirty="0" smtClean="0">
                <a:latin typeface="Times New Roman" pitchFamily="18" charset="0"/>
                <a:cs typeface="Times New Roman" pitchFamily="18" charset="0"/>
              </a:rPr>
              <a:t>Z3)</a:t>
            </a:r>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p:txBody>
      </p:sp>
      <p:cxnSp>
        <p:nvCxnSpPr>
          <p:cNvPr id="82" name="Straight Arrow Connector 81"/>
          <p:cNvCxnSpPr/>
          <p:nvPr/>
        </p:nvCxnSpPr>
        <p:spPr>
          <a:xfrm flipV="1">
            <a:off x="1314450" y="4406076"/>
            <a:ext cx="249891" cy="8476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767955" y="4129077"/>
            <a:ext cx="1837766"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Base Marker(X0,Y0 ,Z0)</a:t>
            </a:r>
            <a:endParaRPr lang="en-IN" sz="1200" dirty="0">
              <a:latin typeface="Times New Roman" pitchFamily="18" charset="0"/>
              <a:cs typeface="Times New Roman" pitchFamily="18" charset="0"/>
            </a:endParaRPr>
          </a:p>
        </p:txBody>
      </p:sp>
      <p:pic>
        <p:nvPicPr>
          <p:cNvPr id="89" name="Picture 88" descr="download (1).jpg"/>
          <p:cNvPicPr/>
          <p:nvPr/>
        </p:nvPicPr>
        <p:blipFill>
          <a:blip r:embed="rId2" cstate="print">
            <a:extLst>
              <a:ext uri="{28A0092B-C50C-407E-A947-70E740481C1C}">
                <a14:useLocalDpi xmlns:a14="http://schemas.microsoft.com/office/drawing/2010/main" val="0"/>
              </a:ext>
            </a:extLst>
          </a:blip>
          <a:stretch>
            <a:fillRect/>
          </a:stretch>
        </p:blipFill>
        <p:spPr>
          <a:xfrm>
            <a:off x="4975860" y="4795758"/>
            <a:ext cx="2240280" cy="1634490"/>
          </a:xfrm>
          <a:prstGeom prst="rect">
            <a:avLst/>
          </a:prstGeom>
          <a:ln>
            <a:noFill/>
          </a:ln>
          <a:effectLst>
            <a:softEdge rad="112500"/>
          </a:effectLst>
        </p:spPr>
      </p:pic>
      <p:cxnSp>
        <p:nvCxnSpPr>
          <p:cNvPr id="90" name="Straight Arrow Connector 89"/>
          <p:cNvCxnSpPr/>
          <p:nvPr/>
        </p:nvCxnSpPr>
        <p:spPr>
          <a:xfrm flipV="1">
            <a:off x="5983941" y="4729875"/>
            <a:ext cx="1294604" cy="27448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V="1">
            <a:off x="6022041" y="4887552"/>
            <a:ext cx="1382616" cy="2914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6096000" y="5004358"/>
            <a:ext cx="1377555" cy="3206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244954" y="4479770"/>
            <a:ext cx="1679411"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1</a:t>
            </a:r>
            <a:r>
              <a:rPr lang="en-US" sz="1200" baseline="30000" dirty="0" smtClean="0">
                <a:latin typeface="Times New Roman" pitchFamily="18" charset="0"/>
                <a:cs typeface="Times New Roman" pitchFamily="18" charset="0"/>
              </a:rPr>
              <a:t>st</a:t>
            </a:r>
            <a:r>
              <a:rPr lang="en-US" sz="1200" dirty="0" smtClean="0">
                <a:latin typeface="Times New Roman" pitchFamily="18" charset="0"/>
                <a:cs typeface="Times New Roman" pitchFamily="18" charset="0"/>
              </a:rPr>
              <a:t> Marker(X2 ,Y2 ,Z2)</a:t>
            </a:r>
            <a:endParaRPr lang="en-IN" sz="1200" dirty="0">
              <a:latin typeface="Times New Roman" pitchFamily="18" charset="0"/>
              <a:cs typeface="Times New Roman" pitchFamily="18" charset="0"/>
            </a:endParaRPr>
          </a:p>
        </p:txBody>
      </p:sp>
      <p:sp>
        <p:nvSpPr>
          <p:cNvPr id="94" name="TextBox 93"/>
          <p:cNvSpPr txBox="1"/>
          <p:nvPr/>
        </p:nvSpPr>
        <p:spPr>
          <a:xfrm>
            <a:off x="7321154" y="4728181"/>
            <a:ext cx="1676401" cy="461665"/>
          </a:xfrm>
          <a:prstGeom prst="rect">
            <a:avLst/>
          </a:prstGeom>
          <a:noFill/>
        </p:spPr>
        <p:txBody>
          <a:bodyPr wrap="square" rtlCol="0">
            <a:spAutoFit/>
          </a:bodyPr>
          <a:lstStyle/>
          <a:p>
            <a:r>
              <a:rPr lang="en-US" sz="1200" dirty="0" smtClean="0">
                <a:latin typeface="Times New Roman" pitchFamily="18" charset="0"/>
                <a:cs typeface="Times New Roman" pitchFamily="18" charset="0"/>
              </a:rPr>
              <a:t>2</a:t>
            </a:r>
            <a:r>
              <a:rPr lang="en-US" sz="1200" baseline="30000" dirty="0" smtClean="0">
                <a:latin typeface="Times New Roman" pitchFamily="18" charset="0"/>
                <a:cs typeface="Times New Roman" pitchFamily="18" charset="0"/>
              </a:rPr>
              <a:t>nd</a:t>
            </a:r>
            <a:r>
              <a:rPr lang="en-US" sz="1200" dirty="0" smtClean="0">
                <a:latin typeface="Times New Roman" pitchFamily="18" charset="0"/>
                <a:cs typeface="Times New Roman" pitchFamily="18" charset="0"/>
              </a:rPr>
              <a:t> Marker(X0 </a:t>
            </a:r>
            <a:r>
              <a:rPr lang="en-US" sz="1200" dirty="0">
                <a:latin typeface="Times New Roman" pitchFamily="18" charset="0"/>
                <a:cs typeface="Times New Roman" pitchFamily="18" charset="0"/>
              </a:rPr>
              <a:t>,</a:t>
            </a:r>
            <a:r>
              <a:rPr lang="en-US" sz="1200" dirty="0" smtClean="0">
                <a:latin typeface="Times New Roman" pitchFamily="18" charset="0"/>
                <a:cs typeface="Times New Roman" pitchFamily="18" charset="0"/>
              </a:rPr>
              <a:t>Y0 </a:t>
            </a:r>
            <a:r>
              <a:rPr lang="en-US" sz="1200" dirty="0">
                <a:latin typeface="Times New Roman" pitchFamily="18" charset="0"/>
                <a:cs typeface="Times New Roman" pitchFamily="18" charset="0"/>
              </a:rPr>
              <a:t>,</a:t>
            </a:r>
            <a:r>
              <a:rPr lang="en-US" sz="1200" dirty="0" smtClean="0">
                <a:latin typeface="Times New Roman" pitchFamily="18" charset="0"/>
                <a:cs typeface="Times New Roman" pitchFamily="18" charset="0"/>
              </a:rPr>
              <a:t>Z0)</a:t>
            </a:r>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p:txBody>
      </p:sp>
      <p:sp>
        <p:nvSpPr>
          <p:cNvPr id="95" name="TextBox 94"/>
          <p:cNvSpPr txBox="1"/>
          <p:nvPr/>
        </p:nvSpPr>
        <p:spPr>
          <a:xfrm>
            <a:off x="7495966" y="4948158"/>
            <a:ext cx="1800433" cy="461665"/>
          </a:xfrm>
          <a:prstGeom prst="rect">
            <a:avLst/>
          </a:prstGeom>
          <a:noFill/>
        </p:spPr>
        <p:txBody>
          <a:bodyPr wrap="square" rtlCol="0">
            <a:spAutoFit/>
          </a:bodyPr>
          <a:lstStyle/>
          <a:p>
            <a:r>
              <a:rPr lang="en-US" sz="1200" dirty="0" smtClean="0">
                <a:latin typeface="Times New Roman" pitchFamily="18" charset="0"/>
                <a:cs typeface="Times New Roman" pitchFamily="18" charset="0"/>
              </a:rPr>
              <a:t>3</a:t>
            </a:r>
            <a:r>
              <a:rPr lang="en-US" sz="1200" baseline="30000" dirty="0" smtClean="0">
                <a:latin typeface="Times New Roman" pitchFamily="18" charset="0"/>
                <a:cs typeface="Times New Roman" pitchFamily="18" charset="0"/>
              </a:rPr>
              <a:t>rd</a:t>
            </a:r>
            <a:r>
              <a:rPr lang="en-US" sz="1200" dirty="0" smtClean="0">
                <a:latin typeface="Times New Roman" pitchFamily="18" charset="0"/>
                <a:cs typeface="Times New Roman" pitchFamily="18" charset="0"/>
              </a:rPr>
              <a:t>  Marker(</a:t>
            </a:r>
            <a:r>
              <a:rPr lang="en-US" sz="1200" dirty="0">
                <a:latin typeface="Times New Roman" pitchFamily="18" charset="0"/>
                <a:cs typeface="Times New Roman" pitchFamily="18" charset="0"/>
              </a:rPr>
              <a:t>(</a:t>
            </a:r>
            <a:r>
              <a:rPr lang="en-US" sz="1200" dirty="0" smtClean="0">
                <a:latin typeface="Times New Roman" pitchFamily="18" charset="0"/>
                <a:cs typeface="Times New Roman" pitchFamily="18" charset="0"/>
              </a:rPr>
              <a:t>X4 </a:t>
            </a:r>
            <a:r>
              <a:rPr lang="en-US" sz="1200" dirty="0">
                <a:latin typeface="Times New Roman" pitchFamily="18" charset="0"/>
                <a:cs typeface="Times New Roman" pitchFamily="18" charset="0"/>
              </a:rPr>
              <a:t>,</a:t>
            </a:r>
            <a:r>
              <a:rPr lang="en-US" sz="1200" dirty="0" smtClean="0">
                <a:latin typeface="Times New Roman" pitchFamily="18" charset="0"/>
                <a:cs typeface="Times New Roman" pitchFamily="18" charset="0"/>
              </a:rPr>
              <a:t>Y4 </a:t>
            </a:r>
            <a:r>
              <a:rPr lang="en-US" sz="1200" dirty="0">
                <a:latin typeface="Times New Roman" pitchFamily="18" charset="0"/>
                <a:cs typeface="Times New Roman" pitchFamily="18" charset="0"/>
              </a:rPr>
              <a:t>,</a:t>
            </a:r>
            <a:r>
              <a:rPr lang="en-US" sz="1200" dirty="0" smtClean="0">
                <a:latin typeface="Times New Roman" pitchFamily="18" charset="0"/>
                <a:cs typeface="Times New Roman" pitchFamily="18" charset="0"/>
              </a:rPr>
              <a:t>Z4)</a:t>
            </a:r>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p:txBody>
      </p:sp>
      <p:cxnSp>
        <p:nvCxnSpPr>
          <p:cNvPr id="96" name="Straight Arrow Connector 95"/>
          <p:cNvCxnSpPr/>
          <p:nvPr/>
        </p:nvCxnSpPr>
        <p:spPr>
          <a:xfrm flipV="1">
            <a:off x="5734050" y="4477434"/>
            <a:ext cx="249891" cy="8476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116222" y="4208083"/>
            <a:ext cx="1837766"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Base Marker(X1,Y1 ,Z1)</a:t>
            </a:r>
            <a:endParaRPr lang="en-IN" sz="1200" dirty="0">
              <a:latin typeface="Times New Roman" pitchFamily="18" charset="0"/>
              <a:cs typeface="Times New Roman" pitchFamily="18" charset="0"/>
            </a:endParaRPr>
          </a:p>
        </p:txBody>
      </p:sp>
      <p:sp>
        <p:nvSpPr>
          <p:cNvPr id="106" name="Left Brace 105"/>
          <p:cNvSpPr/>
          <p:nvPr/>
        </p:nvSpPr>
        <p:spPr>
          <a:xfrm rot="16200000">
            <a:off x="3580634" y="4930050"/>
            <a:ext cx="644145" cy="239079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7" name="TextBox 106"/>
          <p:cNvSpPr txBox="1"/>
          <p:nvPr/>
        </p:nvSpPr>
        <p:spPr>
          <a:xfrm>
            <a:off x="2729722" y="6447519"/>
            <a:ext cx="2514247" cy="369332"/>
          </a:xfrm>
          <a:prstGeom prst="rect">
            <a:avLst/>
          </a:prstGeom>
          <a:noFill/>
        </p:spPr>
        <p:txBody>
          <a:bodyPr wrap="square" rtlCol="0">
            <a:spAutoFit/>
          </a:bodyPr>
          <a:lstStyle/>
          <a:p>
            <a:r>
              <a:rPr lang="en-US" dirty="0" smtClean="0"/>
              <a:t>E.g. of Unlabeled Marker</a:t>
            </a:r>
            <a:endParaRPr lang="en-IN" dirty="0"/>
          </a:p>
        </p:txBody>
      </p:sp>
    </p:spTree>
    <p:extLst>
      <p:ext uri="{BB962C8B-B14F-4D97-AF65-F5344CB8AC3E}">
        <p14:creationId xmlns:p14="http://schemas.microsoft.com/office/powerpoint/2010/main" val="3866028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2381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4930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Box 1"/>
          <p:cNvSpPr txBox="1"/>
          <p:nvPr/>
        </p:nvSpPr>
        <p:spPr>
          <a:xfrm>
            <a:off x="2858945" y="90974"/>
            <a:ext cx="3048000" cy="523220"/>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Data Understanding</a:t>
            </a:r>
            <a:endParaRPr lang="en-IN" sz="2800" dirty="0">
              <a:latin typeface="Times New Roman" pitchFamily="18" charset="0"/>
              <a:cs typeface="Times New Roman" pitchFamily="18" charset="0"/>
            </a:endParaRPr>
          </a:p>
        </p:txBody>
      </p:sp>
      <p:pic>
        <p:nvPicPr>
          <p:cNvPr id="6" name="Picture 5" descr="download (1).jpg"/>
          <p:cNvPicPr/>
          <p:nvPr/>
        </p:nvPicPr>
        <p:blipFill>
          <a:blip r:embed="rId2" cstate="print">
            <a:extLst>
              <a:ext uri="{28A0092B-C50C-407E-A947-70E740481C1C}">
                <a14:useLocalDpi xmlns:a14="http://schemas.microsoft.com/office/drawing/2010/main" val="0"/>
              </a:ext>
            </a:extLst>
          </a:blip>
          <a:stretch>
            <a:fillRect/>
          </a:stretch>
        </p:blipFill>
        <p:spPr>
          <a:xfrm>
            <a:off x="640397" y="1369877"/>
            <a:ext cx="2240280" cy="1634490"/>
          </a:xfrm>
          <a:prstGeom prst="rect">
            <a:avLst/>
          </a:prstGeom>
          <a:ln>
            <a:noFill/>
          </a:ln>
          <a:effectLst>
            <a:softEdge rad="112500"/>
          </a:effectLst>
        </p:spPr>
      </p:pic>
      <p:pic>
        <p:nvPicPr>
          <p:cNvPr id="7" name="Picture 6" descr="images.jpg"/>
          <p:cNvPicPr/>
          <p:nvPr/>
        </p:nvPicPr>
        <p:blipFill>
          <a:blip r:embed="rId3" cstate="print">
            <a:extLst>
              <a:ext uri="{28A0092B-C50C-407E-A947-70E740481C1C}">
                <a14:useLocalDpi xmlns:a14="http://schemas.microsoft.com/office/drawing/2010/main" val="0"/>
              </a:ext>
            </a:extLst>
          </a:blip>
          <a:stretch>
            <a:fillRect/>
          </a:stretch>
        </p:blipFill>
        <p:spPr>
          <a:xfrm>
            <a:off x="3581400" y="2160500"/>
            <a:ext cx="2435225" cy="1634490"/>
          </a:xfrm>
          <a:prstGeom prst="rect">
            <a:avLst/>
          </a:prstGeom>
          <a:ln>
            <a:noFill/>
          </a:ln>
          <a:effectLst>
            <a:softEdge rad="112500"/>
          </a:effectLst>
        </p:spPr>
      </p:pic>
      <p:pic>
        <p:nvPicPr>
          <p:cNvPr id="8" name="Picture 7" descr="download (2).jpg"/>
          <p:cNvPicPr/>
          <p:nvPr/>
        </p:nvPicPr>
        <p:blipFill>
          <a:blip r:embed="rId4" cstate="print">
            <a:extLst>
              <a:ext uri="{28A0092B-C50C-407E-A947-70E740481C1C}">
                <a14:useLocalDpi xmlns:a14="http://schemas.microsoft.com/office/drawing/2010/main" val="0"/>
              </a:ext>
            </a:extLst>
          </a:blip>
          <a:stretch>
            <a:fillRect/>
          </a:stretch>
        </p:blipFill>
        <p:spPr>
          <a:xfrm>
            <a:off x="6400800" y="900429"/>
            <a:ext cx="2103120" cy="1593850"/>
          </a:xfrm>
          <a:prstGeom prst="rect">
            <a:avLst/>
          </a:prstGeom>
          <a:ln>
            <a:noFill/>
          </a:ln>
          <a:effectLst>
            <a:softEdge rad="112500"/>
          </a:effectLst>
        </p:spPr>
      </p:pic>
      <p:pic>
        <p:nvPicPr>
          <p:cNvPr id="9" name="Picture 8" descr="download (5).jpg"/>
          <p:cNvPicPr/>
          <p:nvPr/>
        </p:nvPicPr>
        <p:blipFill>
          <a:blip r:embed="rId5" cstate="print">
            <a:extLst>
              <a:ext uri="{28A0092B-C50C-407E-A947-70E740481C1C}">
                <a14:useLocalDpi xmlns:a14="http://schemas.microsoft.com/office/drawing/2010/main" val="0"/>
              </a:ext>
            </a:extLst>
          </a:blip>
          <a:stretch>
            <a:fillRect/>
          </a:stretch>
        </p:blipFill>
        <p:spPr>
          <a:xfrm>
            <a:off x="6536690" y="4236335"/>
            <a:ext cx="2160270" cy="1205230"/>
          </a:xfrm>
          <a:prstGeom prst="rect">
            <a:avLst/>
          </a:prstGeom>
          <a:ln>
            <a:noFill/>
          </a:ln>
          <a:effectLst>
            <a:softEdge rad="112500"/>
          </a:effectLst>
        </p:spPr>
      </p:pic>
      <p:pic>
        <p:nvPicPr>
          <p:cNvPr id="10" name="Picture 9" descr="download (4).jpg"/>
          <p:cNvPicPr/>
          <p:nvPr/>
        </p:nvPicPr>
        <p:blipFill>
          <a:blip r:embed="rId6" cstate="print">
            <a:extLst>
              <a:ext uri="{28A0092B-C50C-407E-A947-70E740481C1C}">
                <a14:useLocalDpi xmlns:a14="http://schemas.microsoft.com/office/drawing/2010/main" val="0"/>
              </a:ext>
            </a:extLst>
          </a:blip>
          <a:stretch>
            <a:fillRect/>
          </a:stretch>
        </p:blipFill>
        <p:spPr>
          <a:xfrm>
            <a:off x="297497" y="3913100"/>
            <a:ext cx="2605405" cy="1343025"/>
          </a:xfrm>
          <a:prstGeom prst="rect">
            <a:avLst/>
          </a:prstGeom>
          <a:ln>
            <a:noFill/>
          </a:ln>
          <a:effectLst>
            <a:softEdge rad="112500"/>
          </a:effectLst>
        </p:spPr>
      </p:pic>
      <p:cxnSp>
        <p:nvCxnSpPr>
          <p:cNvPr id="13" name="Straight Arrow Connector 12"/>
          <p:cNvCxnSpPr/>
          <p:nvPr/>
        </p:nvCxnSpPr>
        <p:spPr>
          <a:xfrm flipV="1">
            <a:off x="1591234" y="1391229"/>
            <a:ext cx="1219200" cy="2336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683702" y="1557871"/>
            <a:ext cx="1219200" cy="2336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752600" y="1674677"/>
            <a:ext cx="1219200" cy="2336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43199" y="1150089"/>
            <a:ext cx="1600201"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1</a:t>
            </a:r>
            <a:r>
              <a:rPr lang="en-US" sz="1200" baseline="30000" dirty="0" smtClean="0">
                <a:latin typeface="Times New Roman" pitchFamily="18" charset="0"/>
                <a:cs typeface="Times New Roman" pitchFamily="18" charset="0"/>
              </a:rPr>
              <a:t>st</a:t>
            </a:r>
            <a:r>
              <a:rPr lang="en-US" sz="1200" dirty="0" smtClean="0">
                <a:latin typeface="Times New Roman" pitchFamily="18" charset="0"/>
                <a:cs typeface="Times New Roman" pitchFamily="18" charset="0"/>
              </a:rPr>
              <a:t> Marker(Xi ,Yi ,</a:t>
            </a:r>
            <a:r>
              <a:rPr lang="en-US" sz="1200" dirty="0" err="1" smtClean="0">
                <a:latin typeface="Times New Roman" pitchFamily="18" charset="0"/>
                <a:cs typeface="Times New Roman" pitchFamily="18" charset="0"/>
              </a:rPr>
              <a:t>Zi</a:t>
            </a:r>
            <a:r>
              <a:rPr lang="en-US" sz="1200" dirty="0" smtClean="0">
                <a:latin typeface="Times New Roman" pitchFamily="18" charset="0"/>
                <a:cs typeface="Times New Roman" pitchFamily="18" charset="0"/>
              </a:rPr>
              <a:t>)</a:t>
            </a:r>
            <a:endParaRPr lang="en-IN" sz="1200" dirty="0">
              <a:latin typeface="Times New Roman" pitchFamily="18" charset="0"/>
              <a:cs typeface="Times New Roman" pitchFamily="18" charset="0"/>
            </a:endParaRPr>
          </a:p>
        </p:txBody>
      </p:sp>
      <p:sp>
        <p:nvSpPr>
          <p:cNvPr id="18" name="TextBox 17"/>
          <p:cNvSpPr txBox="1"/>
          <p:nvPr/>
        </p:nvSpPr>
        <p:spPr>
          <a:xfrm>
            <a:off x="2819399" y="1398500"/>
            <a:ext cx="1676401" cy="461665"/>
          </a:xfrm>
          <a:prstGeom prst="rect">
            <a:avLst/>
          </a:prstGeom>
          <a:noFill/>
        </p:spPr>
        <p:txBody>
          <a:bodyPr wrap="square" rtlCol="0">
            <a:spAutoFit/>
          </a:bodyPr>
          <a:lstStyle/>
          <a:p>
            <a:r>
              <a:rPr lang="en-US" sz="1200" dirty="0" smtClean="0">
                <a:latin typeface="Times New Roman" pitchFamily="18" charset="0"/>
                <a:cs typeface="Times New Roman" pitchFamily="18" charset="0"/>
              </a:rPr>
              <a:t>2</a:t>
            </a:r>
            <a:r>
              <a:rPr lang="en-US" sz="1200" baseline="30000" dirty="0" smtClean="0">
                <a:latin typeface="Times New Roman" pitchFamily="18" charset="0"/>
                <a:cs typeface="Times New Roman" pitchFamily="18" charset="0"/>
              </a:rPr>
              <a:t>nd</a:t>
            </a:r>
            <a:r>
              <a:rPr lang="en-US" sz="1200" dirty="0" smtClean="0">
                <a:latin typeface="Times New Roman" pitchFamily="18" charset="0"/>
                <a:cs typeface="Times New Roman" pitchFamily="18" charset="0"/>
              </a:rPr>
              <a:t> Marker</a:t>
            </a:r>
            <a:r>
              <a:rPr lang="en-US" sz="1200" dirty="0">
                <a:latin typeface="Times New Roman" pitchFamily="18" charset="0"/>
                <a:cs typeface="Times New Roman" pitchFamily="18" charset="0"/>
              </a:rPr>
              <a:t>(Xi ,Yi ,</a:t>
            </a:r>
            <a:r>
              <a:rPr lang="en-US" sz="1200" dirty="0" err="1">
                <a:latin typeface="Times New Roman" pitchFamily="18" charset="0"/>
                <a:cs typeface="Times New Roman" pitchFamily="18" charset="0"/>
              </a:rPr>
              <a:t>Zi</a:t>
            </a:r>
            <a:r>
              <a:rPr lang="en-US" sz="1200" dirty="0">
                <a:latin typeface="Times New Roman" pitchFamily="18" charset="0"/>
                <a:cs typeface="Times New Roman" pitchFamily="18" charset="0"/>
              </a:rPr>
              <a:t>)</a:t>
            </a:r>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p:txBody>
      </p:sp>
      <p:sp>
        <p:nvSpPr>
          <p:cNvPr id="19" name="TextBox 18"/>
          <p:cNvSpPr txBox="1"/>
          <p:nvPr/>
        </p:nvSpPr>
        <p:spPr>
          <a:xfrm>
            <a:off x="2994212" y="1618477"/>
            <a:ext cx="1653988" cy="461665"/>
          </a:xfrm>
          <a:prstGeom prst="rect">
            <a:avLst/>
          </a:prstGeom>
          <a:noFill/>
        </p:spPr>
        <p:txBody>
          <a:bodyPr wrap="square" rtlCol="0">
            <a:spAutoFit/>
          </a:bodyPr>
          <a:lstStyle/>
          <a:p>
            <a:r>
              <a:rPr lang="en-US" sz="1200" dirty="0" smtClean="0">
                <a:latin typeface="Times New Roman" pitchFamily="18" charset="0"/>
                <a:cs typeface="Times New Roman" pitchFamily="18" charset="0"/>
              </a:rPr>
              <a:t>3</a:t>
            </a:r>
            <a:r>
              <a:rPr lang="en-US" sz="1200" baseline="30000" dirty="0" smtClean="0">
                <a:latin typeface="Times New Roman" pitchFamily="18" charset="0"/>
                <a:cs typeface="Times New Roman" pitchFamily="18" charset="0"/>
              </a:rPr>
              <a:t>rd</a:t>
            </a:r>
            <a:r>
              <a:rPr lang="en-US" sz="1200" dirty="0" smtClean="0">
                <a:latin typeface="Times New Roman" pitchFamily="18" charset="0"/>
                <a:cs typeface="Times New Roman" pitchFamily="18" charset="0"/>
              </a:rPr>
              <a:t>  Marker(</a:t>
            </a:r>
            <a:r>
              <a:rPr lang="en-US" sz="1200" dirty="0">
                <a:latin typeface="Times New Roman" pitchFamily="18" charset="0"/>
                <a:cs typeface="Times New Roman" pitchFamily="18" charset="0"/>
              </a:rPr>
              <a:t>(Xi ,Yi ,</a:t>
            </a:r>
            <a:r>
              <a:rPr lang="en-US" sz="1200" dirty="0" err="1">
                <a:latin typeface="Times New Roman" pitchFamily="18" charset="0"/>
                <a:cs typeface="Times New Roman" pitchFamily="18" charset="0"/>
              </a:rPr>
              <a:t>Zi</a:t>
            </a:r>
            <a:r>
              <a:rPr lang="en-US" sz="1200" dirty="0">
                <a:latin typeface="Times New Roman" pitchFamily="18" charset="0"/>
                <a:cs typeface="Times New Roman" pitchFamily="18" charset="0"/>
              </a:rPr>
              <a:t>)</a:t>
            </a:r>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p:txBody>
      </p:sp>
      <p:cxnSp>
        <p:nvCxnSpPr>
          <p:cNvPr id="20" name="Straight Arrow Connector 19"/>
          <p:cNvCxnSpPr/>
          <p:nvPr/>
        </p:nvCxnSpPr>
        <p:spPr>
          <a:xfrm flipV="1">
            <a:off x="1447800" y="1150090"/>
            <a:ext cx="152399" cy="64139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5800" y="870754"/>
            <a:ext cx="1837766"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Base Marker(Xi ,Yi ,</a:t>
            </a:r>
            <a:r>
              <a:rPr lang="en-US" sz="1200" dirty="0" err="1" smtClean="0">
                <a:latin typeface="Times New Roman" pitchFamily="18" charset="0"/>
                <a:cs typeface="Times New Roman" pitchFamily="18" charset="0"/>
              </a:rPr>
              <a:t>Zi</a:t>
            </a:r>
            <a:r>
              <a:rPr lang="en-US" sz="1200" dirty="0" smtClean="0">
                <a:latin typeface="Times New Roman" pitchFamily="18" charset="0"/>
                <a:cs typeface="Times New Roman" pitchFamily="18" charset="0"/>
              </a:rPr>
              <a:t>)</a:t>
            </a:r>
            <a:endParaRPr lang="en-IN" sz="1200" dirty="0">
              <a:latin typeface="Times New Roman" pitchFamily="18" charset="0"/>
              <a:cs typeface="Times New Roman" pitchFamily="18" charset="0"/>
            </a:endParaRPr>
          </a:p>
        </p:txBody>
      </p:sp>
      <p:cxnSp>
        <p:nvCxnSpPr>
          <p:cNvPr id="26" name="Straight Arrow Connector 25"/>
          <p:cNvCxnSpPr/>
          <p:nvPr/>
        </p:nvCxnSpPr>
        <p:spPr>
          <a:xfrm flipV="1">
            <a:off x="7848599" y="918943"/>
            <a:ext cx="76200" cy="4241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010400" y="639606"/>
            <a:ext cx="1837766"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Base Marker(Xi ,Yi ,</a:t>
            </a:r>
            <a:r>
              <a:rPr lang="en-US" sz="1200" dirty="0" err="1" smtClean="0">
                <a:latin typeface="Times New Roman" pitchFamily="18" charset="0"/>
                <a:cs typeface="Times New Roman" pitchFamily="18" charset="0"/>
              </a:rPr>
              <a:t>Zi</a:t>
            </a:r>
            <a:r>
              <a:rPr lang="en-US" sz="1200" dirty="0" smtClean="0">
                <a:latin typeface="Times New Roman" pitchFamily="18" charset="0"/>
                <a:cs typeface="Times New Roman" pitchFamily="18" charset="0"/>
              </a:rPr>
              <a:t>)</a:t>
            </a:r>
            <a:endParaRPr lang="en-IN" sz="1200" dirty="0">
              <a:latin typeface="Times New Roman" pitchFamily="18" charset="0"/>
              <a:cs typeface="Times New Roman" pitchFamily="18" charset="0"/>
            </a:endParaRPr>
          </a:p>
        </p:txBody>
      </p:sp>
      <p:cxnSp>
        <p:nvCxnSpPr>
          <p:cNvPr id="32" name="Straight Arrow Connector 31"/>
          <p:cNvCxnSpPr/>
          <p:nvPr/>
        </p:nvCxnSpPr>
        <p:spPr>
          <a:xfrm flipH="1" flipV="1">
            <a:off x="6284256" y="974364"/>
            <a:ext cx="363072" cy="4241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998618" y="728238"/>
            <a:ext cx="1600201"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1</a:t>
            </a:r>
            <a:r>
              <a:rPr lang="en-US" sz="1200" baseline="30000" dirty="0" smtClean="0">
                <a:latin typeface="Times New Roman" pitchFamily="18" charset="0"/>
                <a:cs typeface="Times New Roman" pitchFamily="18" charset="0"/>
              </a:rPr>
              <a:t>st</a:t>
            </a:r>
            <a:r>
              <a:rPr lang="en-US" sz="1200" dirty="0" smtClean="0">
                <a:latin typeface="Times New Roman" pitchFamily="18" charset="0"/>
                <a:cs typeface="Times New Roman" pitchFamily="18" charset="0"/>
              </a:rPr>
              <a:t> Marker(Xi ,Yi ,</a:t>
            </a:r>
            <a:r>
              <a:rPr lang="en-US" sz="1200" dirty="0" err="1" smtClean="0">
                <a:latin typeface="Times New Roman" pitchFamily="18" charset="0"/>
                <a:cs typeface="Times New Roman" pitchFamily="18" charset="0"/>
              </a:rPr>
              <a:t>Zi</a:t>
            </a:r>
            <a:r>
              <a:rPr lang="en-US" sz="1200" dirty="0" smtClean="0">
                <a:latin typeface="Times New Roman" pitchFamily="18" charset="0"/>
                <a:cs typeface="Times New Roman" pitchFamily="18" charset="0"/>
              </a:rPr>
              <a:t>)</a:t>
            </a:r>
            <a:endParaRPr lang="en-IN" sz="1200" dirty="0">
              <a:latin typeface="Times New Roman" pitchFamily="18" charset="0"/>
              <a:cs typeface="Times New Roman" pitchFamily="18" charset="0"/>
            </a:endParaRPr>
          </a:p>
        </p:txBody>
      </p:sp>
      <p:cxnSp>
        <p:nvCxnSpPr>
          <p:cNvPr id="35" name="Straight Arrow Connector 34"/>
          <p:cNvCxnSpPr/>
          <p:nvPr/>
        </p:nvCxnSpPr>
        <p:spPr>
          <a:xfrm flipV="1">
            <a:off x="6992468" y="1131010"/>
            <a:ext cx="0" cy="2039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384290" y="936837"/>
            <a:ext cx="1544993" cy="461665"/>
          </a:xfrm>
          <a:prstGeom prst="rect">
            <a:avLst/>
          </a:prstGeom>
          <a:noFill/>
        </p:spPr>
        <p:txBody>
          <a:bodyPr wrap="square" rtlCol="0">
            <a:spAutoFit/>
          </a:bodyPr>
          <a:lstStyle/>
          <a:p>
            <a:r>
              <a:rPr lang="en-US" sz="1200" dirty="0" smtClean="0">
                <a:latin typeface="Times New Roman" pitchFamily="18" charset="0"/>
                <a:cs typeface="Times New Roman" pitchFamily="18" charset="0"/>
              </a:rPr>
              <a:t>2</a:t>
            </a:r>
            <a:r>
              <a:rPr lang="en-US" sz="1200" baseline="30000" dirty="0" smtClean="0">
                <a:latin typeface="Times New Roman" pitchFamily="18" charset="0"/>
                <a:cs typeface="Times New Roman" pitchFamily="18" charset="0"/>
              </a:rPr>
              <a:t>nd</a:t>
            </a:r>
            <a:r>
              <a:rPr lang="en-US" sz="1200" dirty="0" smtClean="0">
                <a:latin typeface="Times New Roman" pitchFamily="18" charset="0"/>
                <a:cs typeface="Times New Roman" pitchFamily="18" charset="0"/>
              </a:rPr>
              <a:t> Marker</a:t>
            </a:r>
            <a:r>
              <a:rPr lang="en-US" sz="1200" dirty="0">
                <a:latin typeface="Times New Roman" pitchFamily="18" charset="0"/>
                <a:cs typeface="Times New Roman" pitchFamily="18" charset="0"/>
              </a:rPr>
              <a:t>(Xi ,Yi ,</a:t>
            </a:r>
            <a:r>
              <a:rPr lang="en-US" sz="1200" dirty="0" err="1">
                <a:latin typeface="Times New Roman" pitchFamily="18" charset="0"/>
                <a:cs typeface="Times New Roman" pitchFamily="18" charset="0"/>
              </a:rPr>
              <a:t>Zi</a:t>
            </a:r>
            <a:r>
              <a:rPr lang="en-US" sz="1200" dirty="0">
                <a:latin typeface="Times New Roman" pitchFamily="18" charset="0"/>
                <a:cs typeface="Times New Roman" pitchFamily="18" charset="0"/>
              </a:rPr>
              <a:t>)</a:t>
            </a:r>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p:txBody>
      </p:sp>
      <p:sp>
        <p:nvSpPr>
          <p:cNvPr id="40" name="TextBox 39"/>
          <p:cNvSpPr txBox="1"/>
          <p:nvPr/>
        </p:nvSpPr>
        <p:spPr>
          <a:xfrm>
            <a:off x="6087033" y="3004367"/>
            <a:ext cx="1837766"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Base Marker(Xi ,Yi ,</a:t>
            </a:r>
            <a:r>
              <a:rPr lang="en-US" sz="1200" dirty="0" err="1" smtClean="0">
                <a:latin typeface="Times New Roman" pitchFamily="18" charset="0"/>
                <a:cs typeface="Times New Roman" pitchFamily="18" charset="0"/>
              </a:rPr>
              <a:t>Zi</a:t>
            </a:r>
            <a:r>
              <a:rPr lang="en-US" sz="1200" dirty="0" smtClean="0">
                <a:latin typeface="Times New Roman" pitchFamily="18" charset="0"/>
                <a:cs typeface="Times New Roman" pitchFamily="18" charset="0"/>
              </a:rPr>
              <a:t>)</a:t>
            </a:r>
            <a:endParaRPr lang="en-IN" sz="1200" dirty="0">
              <a:latin typeface="Times New Roman" pitchFamily="18" charset="0"/>
              <a:cs typeface="Times New Roman" pitchFamily="18" charset="0"/>
            </a:endParaRPr>
          </a:p>
        </p:txBody>
      </p:sp>
      <p:cxnSp>
        <p:nvCxnSpPr>
          <p:cNvPr id="41" name="Straight Arrow Connector 40"/>
          <p:cNvCxnSpPr/>
          <p:nvPr/>
        </p:nvCxnSpPr>
        <p:spPr>
          <a:xfrm>
            <a:off x="7658181" y="5056100"/>
            <a:ext cx="0" cy="5334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390900" y="2846300"/>
            <a:ext cx="119172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978957" y="2693900"/>
            <a:ext cx="1600201"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1</a:t>
            </a:r>
            <a:r>
              <a:rPr lang="en-US" sz="1200" baseline="30000" dirty="0" smtClean="0">
                <a:latin typeface="Times New Roman" pitchFamily="18" charset="0"/>
                <a:cs typeface="Times New Roman" pitchFamily="18" charset="0"/>
              </a:rPr>
              <a:t>st</a:t>
            </a:r>
            <a:r>
              <a:rPr lang="en-US" sz="1200" dirty="0" smtClean="0">
                <a:latin typeface="Times New Roman" pitchFamily="18" charset="0"/>
                <a:cs typeface="Times New Roman" pitchFamily="18" charset="0"/>
              </a:rPr>
              <a:t> Marker(Xi ,Yi ,</a:t>
            </a:r>
            <a:r>
              <a:rPr lang="en-US" sz="1200" dirty="0" err="1" smtClean="0">
                <a:latin typeface="Times New Roman" pitchFamily="18" charset="0"/>
                <a:cs typeface="Times New Roman" pitchFamily="18" charset="0"/>
              </a:rPr>
              <a:t>Zi</a:t>
            </a:r>
            <a:r>
              <a:rPr lang="en-US" sz="1200" dirty="0" smtClean="0">
                <a:latin typeface="Times New Roman" pitchFamily="18" charset="0"/>
                <a:cs typeface="Times New Roman" pitchFamily="18" charset="0"/>
              </a:rPr>
              <a:t>)</a:t>
            </a:r>
            <a:endParaRPr lang="en-IN" sz="1200" dirty="0">
              <a:latin typeface="Times New Roman" pitchFamily="18" charset="0"/>
              <a:cs typeface="Times New Roman" pitchFamily="18" charset="0"/>
            </a:endParaRPr>
          </a:p>
        </p:txBody>
      </p:sp>
      <p:cxnSp>
        <p:nvCxnSpPr>
          <p:cNvPr id="50" name="Straight Arrow Connector 49"/>
          <p:cNvCxnSpPr/>
          <p:nvPr/>
        </p:nvCxnSpPr>
        <p:spPr>
          <a:xfrm flipH="1">
            <a:off x="3390900" y="3004367"/>
            <a:ext cx="1146325" cy="1384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975109" y="3012048"/>
            <a:ext cx="1599566" cy="461665"/>
          </a:xfrm>
          <a:prstGeom prst="rect">
            <a:avLst/>
          </a:prstGeom>
          <a:noFill/>
        </p:spPr>
        <p:txBody>
          <a:bodyPr wrap="square" rtlCol="0">
            <a:spAutoFit/>
          </a:bodyPr>
          <a:lstStyle/>
          <a:p>
            <a:r>
              <a:rPr lang="en-US" sz="1200" dirty="0" smtClean="0">
                <a:latin typeface="Times New Roman" pitchFamily="18" charset="0"/>
                <a:cs typeface="Times New Roman" pitchFamily="18" charset="0"/>
              </a:rPr>
              <a:t>2</a:t>
            </a:r>
            <a:r>
              <a:rPr lang="en-US" sz="1200" baseline="30000" dirty="0" smtClean="0">
                <a:latin typeface="Times New Roman" pitchFamily="18" charset="0"/>
                <a:cs typeface="Times New Roman" pitchFamily="18" charset="0"/>
              </a:rPr>
              <a:t>nd</a:t>
            </a:r>
            <a:r>
              <a:rPr lang="en-US" sz="1200" dirty="0" smtClean="0">
                <a:latin typeface="Times New Roman" pitchFamily="18" charset="0"/>
                <a:cs typeface="Times New Roman" pitchFamily="18" charset="0"/>
              </a:rPr>
              <a:t> Marker</a:t>
            </a:r>
            <a:r>
              <a:rPr lang="en-US" sz="1200" dirty="0">
                <a:latin typeface="Times New Roman" pitchFamily="18" charset="0"/>
                <a:cs typeface="Times New Roman" pitchFamily="18" charset="0"/>
              </a:rPr>
              <a:t>(Xi ,Yi ,</a:t>
            </a:r>
            <a:r>
              <a:rPr lang="en-US" sz="1200" dirty="0" err="1">
                <a:latin typeface="Times New Roman" pitchFamily="18" charset="0"/>
                <a:cs typeface="Times New Roman" pitchFamily="18" charset="0"/>
              </a:rPr>
              <a:t>Zi</a:t>
            </a:r>
            <a:r>
              <a:rPr lang="en-US" sz="1200" dirty="0">
                <a:latin typeface="Times New Roman" pitchFamily="18" charset="0"/>
                <a:cs typeface="Times New Roman" pitchFamily="18" charset="0"/>
              </a:rPr>
              <a:t>)</a:t>
            </a:r>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p:txBody>
      </p:sp>
      <p:cxnSp>
        <p:nvCxnSpPr>
          <p:cNvPr id="53" name="Straight Arrow Connector 52"/>
          <p:cNvCxnSpPr/>
          <p:nvPr/>
        </p:nvCxnSpPr>
        <p:spPr>
          <a:xfrm flipH="1">
            <a:off x="3543299" y="3142866"/>
            <a:ext cx="1006795" cy="33084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003611" y="3281366"/>
            <a:ext cx="1653988" cy="461665"/>
          </a:xfrm>
          <a:prstGeom prst="rect">
            <a:avLst/>
          </a:prstGeom>
          <a:noFill/>
        </p:spPr>
        <p:txBody>
          <a:bodyPr wrap="square" rtlCol="0">
            <a:spAutoFit/>
          </a:bodyPr>
          <a:lstStyle/>
          <a:p>
            <a:r>
              <a:rPr lang="en-US" sz="1200" dirty="0" smtClean="0">
                <a:latin typeface="Times New Roman" pitchFamily="18" charset="0"/>
                <a:cs typeface="Times New Roman" pitchFamily="18" charset="0"/>
              </a:rPr>
              <a:t>3</a:t>
            </a:r>
            <a:r>
              <a:rPr lang="en-US" sz="1200" baseline="30000" dirty="0" smtClean="0">
                <a:latin typeface="Times New Roman" pitchFamily="18" charset="0"/>
                <a:cs typeface="Times New Roman" pitchFamily="18" charset="0"/>
              </a:rPr>
              <a:t>rd</a:t>
            </a:r>
            <a:r>
              <a:rPr lang="en-US" sz="1200" dirty="0" smtClean="0">
                <a:latin typeface="Times New Roman" pitchFamily="18" charset="0"/>
                <a:cs typeface="Times New Roman" pitchFamily="18" charset="0"/>
              </a:rPr>
              <a:t>  Marker(</a:t>
            </a:r>
            <a:r>
              <a:rPr lang="en-US" sz="1200" dirty="0">
                <a:latin typeface="Times New Roman" pitchFamily="18" charset="0"/>
                <a:cs typeface="Times New Roman" pitchFamily="18" charset="0"/>
              </a:rPr>
              <a:t>(Xi ,Yi ,</a:t>
            </a:r>
            <a:r>
              <a:rPr lang="en-US" sz="1200" dirty="0" err="1">
                <a:latin typeface="Times New Roman" pitchFamily="18" charset="0"/>
                <a:cs typeface="Times New Roman" pitchFamily="18" charset="0"/>
              </a:rPr>
              <a:t>Zi</a:t>
            </a:r>
            <a:r>
              <a:rPr lang="en-US" sz="1200" dirty="0">
                <a:latin typeface="Times New Roman" pitchFamily="18" charset="0"/>
                <a:cs typeface="Times New Roman" pitchFamily="18" charset="0"/>
              </a:rPr>
              <a:t>)</a:t>
            </a:r>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p:txBody>
      </p:sp>
      <p:cxnSp>
        <p:nvCxnSpPr>
          <p:cNvPr id="56" name="Straight Arrow Connector 55"/>
          <p:cNvCxnSpPr/>
          <p:nvPr/>
        </p:nvCxnSpPr>
        <p:spPr>
          <a:xfrm flipV="1">
            <a:off x="7299847" y="3840868"/>
            <a:ext cx="0" cy="4532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4820768" y="1697354"/>
            <a:ext cx="278747" cy="6730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4896968" y="1674677"/>
            <a:ext cx="360832" cy="8200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5001184" y="1741033"/>
            <a:ext cx="441838" cy="8766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670612" y="2617700"/>
            <a:ext cx="1346013" cy="462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4833563" y="2689418"/>
            <a:ext cx="1346013" cy="462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4905932" y="2775310"/>
            <a:ext cx="1346013" cy="462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5004075" y="2832399"/>
            <a:ext cx="1346013" cy="462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Left Brace 74"/>
          <p:cNvSpPr/>
          <p:nvPr/>
        </p:nvSpPr>
        <p:spPr>
          <a:xfrm rot="6341078">
            <a:off x="5022460" y="1169556"/>
            <a:ext cx="497465" cy="873892"/>
          </a:xfrm>
          <a:prstGeom prst="leftBrace">
            <a:avLst>
              <a:gd name="adj1" fmla="val 8333"/>
              <a:gd name="adj2" fmla="val 4808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6" name="Left Brace 75"/>
          <p:cNvSpPr/>
          <p:nvPr/>
        </p:nvSpPr>
        <p:spPr>
          <a:xfrm rot="9141169">
            <a:off x="6159882" y="2319203"/>
            <a:ext cx="497465" cy="643271"/>
          </a:xfrm>
          <a:prstGeom prst="leftBrace">
            <a:avLst>
              <a:gd name="adj1" fmla="val 8333"/>
              <a:gd name="adj2" fmla="val 4808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1" name="TextBox 80"/>
          <p:cNvSpPr txBox="1"/>
          <p:nvPr/>
        </p:nvSpPr>
        <p:spPr>
          <a:xfrm rot="1018246">
            <a:off x="4706468" y="1204580"/>
            <a:ext cx="1600201"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N</a:t>
            </a:r>
            <a:r>
              <a:rPr lang="en-US" sz="1200" dirty="0">
                <a:latin typeface="Times New Roman" pitchFamily="18" charset="0"/>
                <a:cs typeface="Times New Roman" pitchFamily="18" charset="0"/>
              </a:rPr>
              <a:t>-</a:t>
            </a:r>
            <a:r>
              <a:rPr lang="en-US" sz="1200" dirty="0" smtClean="0">
                <a:latin typeface="Times New Roman" pitchFamily="18" charset="0"/>
                <a:cs typeface="Times New Roman" pitchFamily="18" charset="0"/>
              </a:rPr>
              <a:t>Marker(Xi ,Yi ,</a:t>
            </a:r>
            <a:r>
              <a:rPr lang="en-US" sz="1200" dirty="0" err="1" smtClean="0">
                <a:latin typeface="Times New Roman" pitchFamily="18" charset="0"/>
                <a:cs typeface="Times New Roman" pitchFamily="18" charset="0"/>
              </a:rPr>
              <a:t>Zi</a:t>
            </a:r>
            <a:r>
              <a:rPr lang="en-US" sz="1200" dirty="0" smtClean="0">
                <a:latin typeface="Times New Roman" pitchFamily="18" charset="0"/>
                <a:cs typeface="Times New Roman" pitchFamily="18" charset="0"/>
              </a:rPr>
              <a:t>)</a:t>
            </a:r>
            <a:endParaRPr lang="en-IN" sz="1200" dirty="0">
              <a:latin typeface="Times New Roman" pitchFamily="18" charset="0"/>
              <a:cs typeface="Times New Roman" pitchFamily="18" charset="0"/>
            </a:endParaRPr>
          </a:p>
        </p:txBody>
      </p:sp>
      <p:sp>
        <p:nvSpPr>
          <p:cNvPr id="69" name="TextBox 68"/>
          <p:cNvSpPr txBox="1"/>
          <p:nvPr/>
        </p:nvSpPr>
        <p:spPr>
          <a:xfrm>
            <a:off x="6553200" y="2373728"/>
            <a:ext cx="1599566" cy="461665"/>
          </a:xfrm>
          <a:prstGeom prst="rect">
            <a:avLst/>
          </a:prstGeom>
          <a:noFill/>
        </p:spPr>
        <p:txBody>
          <a:bodyPr wrap="square" rtlCol="0">
            <a:spAutoFit/>
          </a:bodyPr>
          <a:lstStyle/>
          <a:p>
            <a:r>
              <a:rPr lang="en-US" sz="1200" dirty="0" smtClean="0">
                <a:latin typeface="Times New Roman" pitchFamily="18" charset="0"/>
                <a:cs typeface="Times New Roman" pitchFamily="18" charset="0"/>
              </a:rPr>
              <a:t>P- Marker</a:t>
            </a:r>
            <a:r>
              <a:rPr lang="en-US" sz="1200" dirty="0">
                <a:latin typeface="Times New Roman" pitchFamily="18" charset="0"/>
                <a:cs typeface="Times New Roman" pitchFamily="18" charset="0"/>
              </a:rPr>
              <a:t>(Xi ,Yi ,</a:t>
            </a:r>
            <a:r>
              <a:rPr lang="en-US" sz="1200" dirty="0" err="1">
                <a:latin typeface="Times New Roman" pitchFamily="18" charset="0"/>
                <a:cs typeface="Times New Roman" pitchFamily="18" charset="0"/>
              </a:rPr>
              <a:t>Zi</a:t>
            </a:r>
            <a:r>
              <a:rPr lang="en-US" sz="1200" dirty="0">
                <a:latin typeface="Times New Roman" pitchFamily="18" charset="0"/>
                <a:cs typeface="Times New Roman" pitchFamily="18" charset="0"/>
              </a:rPr>
              <a:t>)</a:t>
            </a:r>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p:txBody>
      </p:sp>
      <p:sp>
        <p:nvSpPr>
          <p:cNvPr id="84" name="TextBox 83"/>
          <p:cNvSpPr txBox="1"/>
          <p:nvPr/>
        </p:nvSpPr>
        <p:spPr>
          <a:xfrm>
            <a:off x="6739298" y="5541101"/>
            <a:ext cx="1837766"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Base Marker(Xi ,Yi ,</a:t>
            </a:r>
            <a:r>
              <a:rPr lang="en-US" sz="1200" dirty="0" err="1" smtClean="0">
                <a:latin typeface="Times New Roman" pitchFamily="18" charset="0"/>
                <a:cs typeface="Times New Roman" pitchFamily="18" charset="0"/>
              </a:rPr>
              <a:t>Zi</a:t>
            </a:r>
            <a:r>
              <a:rPr lang="en-US" sz="1200" dirty="0" smtClean="0">
                <a:latin typeface="Times New Roman" pitchFamily="18" charset="0"/>
                <a:cs typeface="Times New Roman" pitchFamily="18" charset="0"/>
              </a:rPr>
              <a:t>)</a:t>
            </a:r>
            <a:endParaRPr lang="en-IN" sz="1200" dirty="0">
              <a:latin typeface="Times New Roman" pitchFamily="18" charset="0"/>
              <a:cs typeface="Times New Roman" pitchFamily="18" charset="0"/>
            </a:endParaRPr>
          </a:p>
        </p:txBody>
      </p:sp>
      <p:cxnSp>
        <p:nvCxnSpPr>
          <p:cNvPr id="85" name="Straight Arrow Connector 84"/>
          <p:cNvCxnSpPr>
            <a:endCxn id="40" idx="1"/>
          </p:cNvCxnSpPr>
          <p:nvPr/>
        </p:nvCxnSpPr>
        <p:spPr>
          <a:xfrm>
            <a:off x="4905932" y="3142866"/>
            <a:ext cx="118110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502101" y="3563869"/>
            <a:ext cx="1600201"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1</a:t>
            </a:r>
            <a:r>
              <a:rPr lang="en-US" sz="1200" baseline="30000" dirty="0" smtClean="0">
                <a:latin typeface="Times New Roman" pitchFamily="18" charset="0"/>
                <a:cs typeface="Times New Roman" pitchFamily="18" charset="0"/>
              </a:rPr>
              <a:t>st</a:t>
            </a:r>
            <a:r>
              <a:rPr lang="en-US" sz="1200" dirty="0" smtClean="0">
                <a:latin typeface="Times New Roman" pitchFamily="18" charset="0"/>
                <a:cs typeface="Times New Roman" pitchFamily="18" charset="0"/>
              </a:rPr>
              <a:t> Marker(Xi ,Yi ,</a:t>
            </a:r>
            <a:r>
              <a:rPr lang="en-US" sz="1200" dirty="0" err="1" smtClean="0">
                <a:latin typeface="Times New Roman" pitchFamily="18" charset="0"/>
                <a:cs typeface="Times New Roman" pitchFamily="18" charset="0"/>
              </a:rPr>
              <a:t>Zi</a:t>
            </a:r>
            <a:r>
              <a:rPr lang="en-US" sz="1200" dirty="0" smtClean="0">
                <a:latin typeface="Times New Roman" pitchFamily="18" charset="0"/>
                <a:cs typeface="Times New Roman" pitchFamily="18" charset="0"/>
              </a:rPr>
              <a:t>)</a:t>
            </a:r>
            <a:endParaRPr lang="en-IN" sz="1200" dirty="0">
              <a:latin typeface="Times New Roman" pitchFamily="18" charset="0"/>
              <a:cs typeface="Times New Roman" pitchFamily="18" charset="0"/>
            </a:endParaRPr>
          </a:p>
        </p:txBody>
      </p:sp>
      <p:cxnSp>
        <p:nvCxnSpPr>
          <p:cNvPr id="91" name="Straight Arrow Connector 90"/>
          <p:cNvCxnSpPr/>
          <p:nvPr/>
        </p:nvCxnSpPr>
        <p:spPr>
          <a:xfrm flipH="1" flipV="1">
            <a:off x="6502101" y="4236336"/>
            <a:ext cx="355899" cy="2843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626712" y="4024130"/>
            <a:ext cx="1600201"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2</a:t>
            </a:r>
            <a:r>
              <a:rPr lang="en-US" sz="1200" baseline="30000" dirty="0" smtClean="0">
                <a:latin typeface="Times New Roman" pitchFamily="18" charset="0"/>
                <a:cs typeface="Times New Roman" pitchFamily="18" charset="0"/>
              </a:rPr>
              <a:t>nd</a:t>
            </a:r>
            <a:r>
              <a:rPr lang="en-US" sz="1200" dirty="0" smtClean="0">
                <a:latin typeface="Times New Roman" pitchFamily="18" charset="0"/>
                <a:cs typeface="Times New Roman" pitchFamily="18" charset="0"/>
              </a:rPr>
              <a:t>  Marker(Xi ,Yi ,</a:t>
            </a:r>
            <a:r>
              <a:rPr lang="en-US" sz="1200" dirty="0" err="1" smtClean="0">
                <a:latin typeface="Times New Roman" pitchFamily="18" charset="0"/>
                <a:cs typeface="Times New Roman" pitchFamily="18" charset="0"/>
              </a:rPr>
              <a:t>Zi</a:t>
            </a:r>
            <a:r>
              <a:rPr lang="en-US" sz="1200" dirty="0" smtClean="0">
                <a:latin typeface="Times New Roman" pitchFamily="18" charset="0"/>
                <a:cs typeface="Times New Roman" pitchFamily="18" charset="0"/>
              </a:rPr>
              <a:t>)</a:t>
            </a:r>
            <a:endParaRPr lang="en-IN" sz="1200" dirty="0">
              <a:latin typeface="Times New Roman" pitchFamily="18" charset="0"/>
              <a:cs typeface="Times New Roman" pitchFamily="18" charset="0"/>
            </a:endParaRPr>
          </a:p>
        </p:txBody>
      </p:sp>
      <p:cxnSp>
        <p:nvCxnSpPr>
          <p:cNvPr id="95" name="Straight Arrow Connector 94"/>
          <p:cNvCxnSpPr/>
          <p:nvPr/>
        </p:nvCxnSpPr>
        <p:spPr>
          <a:xfrm flipH="1">
            <a:off x="6384290" y="4654335"/>
            <a:ext cx="742073" cy="692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4896968" y="4608117"/>
            <a:ext cx="1653988" cy="461665"/>
          </a:xfrm>
          <a:prstGeom prst="rect">
            <a:avLst/>
          </a:prstGeom>
          <a:noFill/>
        </p:spPr>
        <p:txBody>
          <a:bodyPr wrap="square" rtlCol="0">
            <a:spAutoFit/>
          </a:bodyPr>
          <a:lstStyle/>
          <a:p>
            <a:r>
              <a:rPr lang="en-US" sz="1200" dirty="0" smtClean="0">
                <a:latin typeface="Times New Roman" pitchFamily="18" charset="0"/>
                <a:cs typeface="Times New Roman" pitchFamily="18" charset="0"/>
              </a:rPr>
              <a:t>3</a:t>
            </a:r>
            <a:r>
              <a:rPr lang="en-US" sz="1200" baseline="30000" dirty="0" smtClean="0">
                <a:latin typeface="Times New Roman" pitchFamily="18" charset="0"/>
                <a:cs typeface="Times New Roman" pitchFamily="18" charset="0"/>
              </a:rPr>
              <a:t>rd</a:t>
            </a:r>
            <a:r>
              <a:rPr lang="en-US" sz="1200" dirty="0" smtClean="0">
                <a:latin typeface="Times New Roman" pitchFamily="18" charset="0"/>
                <a:cs typeface="Times New Roman" pitchFamily="18" charset="0"/>
              </a:rPr>
              <a:t>  Marker(</a:t>
            </a:r>
            <a:r>
              <a:rPr lang="en-US" sz="1200" dirty="0">
                <a:latin typeface="Times New Roman" pitchFamily="18" charset="0"/>
                <a:cs typeface="Times New Roman" pitchFamily="18" charset="0"/>
              </a:rPr>
              <a:t>(Xi ,Yi ,</a:t>
            </a:r>
            <a:r>
              <a:rPr lang="en-US" sz="1200" dirty="0" err="1">
                <a:latin typeface="Times New Roman" pitchFamily="18" charset="0"/>
                <a:cs typeface="Times New Roman" pitchFamily="18" charset="0"/>
              </a:rPr>
              <a:t>Zi</a:t>
            </a:r>
            <a:r>
              <a:rPr lang="en-US" sz="1200" dirty="0">
                <a:latin typeface="Times New Roman" pitchFamily="18" charset="0"/>
                <a:cs typeface="Times New Roman" pitchFamily="18" charset="0"/>
              </a:rPr>
              <a:t>)</a:t>
            </a:r>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p:txBody>
      </p:sp>
      <p:cxnSp>
        <p:nvCxnSpPr>
          <p:cNvPr id="98" name="Straight Arrow Connector 97"/>
          <p:cNvCxnSpPr/>
          <p:nvPr/>
        </p:nvCxnSpPr>
        <p:spPr>
          <a:xfrm flipV="1">
            <a:off x="4670612" y="1629332"/>
            <a:ext cx="328006" cy="8195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7459371" y="4162629"/>
            <a:ext cx="613502" cy="3580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7543799" y="3885630"/>
            <a:ext cx="1600201"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4</a:t>
            </a:r>
            <a:r>
              <a:rPr lang="en-US" sz="1200" baseline="30000" dirty="0" smtClean="0">
                <a:latin typeface="Times New Roman" pitchFamily="18" charset="0"/>
                <a:cs typeface="Times New Roman" pitchFamily="18" charset="0"/>
              </a:rPr>
              <a:t>th</a:t>
            </a:r>
            <a:r>
              <a:rPr lang="en-US" sz="1200" dirty="0" smtClean="0">
                <a:latin typeface="Times New Roman" pitchFamily="18" charset="0"/>
                <a:cs typeface="Times New Roman" pitchFamily="18" charset="0"/>
              </a:rPr>
              <a:t>  Marker(Xi ,Yi ,</a:t>
            </a:r>
            <a:r>
              <a:rPr lang="en-US" sz="1200" dirty="0" err="1" smtClean="0">
                <a:latin typeface="Times New Roman" pitchFamily="18" charset="0"/>
                <a:cs typeface="Times New Roman" pitchFamily="18" charset="0"/>
              </a:rPr>
              <a:t>Zi</a:t>
            </a:r>
            <a:r>
              <a:rPr lang="en-US" sz="1200" dirty="0" smtClean="0">
                <a:latin typeface="Times New Roman" pitchFamily="18" charset="0"/>
                <a:cs typeface="Times New Roman" pitchFamily="18" charset="0"/>
              </a:rPr>
              <a:t>)</a:t>
            </a:r>
            <a:endParaRPr lang="en-IN" sz="1200" dirty="0">
              <a:latin typeface="Times New Roman" pitchFamily="18" charset="0"/>
              <a:cs typeface="Times New Roman" pitchFamily="18" charset="0"/>
            </a:endParaRPr>
          </a:p>
        </p:txBody>
      </p:sp>
      <p:sp>
        <p:nvSpPr>
          <p:cNvPr id="11" name="TextBox 10"/>
          <p:cNvSpPr txBox="1"/>
          <p:nvPr/>
        </p:nvSpPr>
        <p:spPr>
          <a:xfrm rot="1159157">
            <a:off x="5401683" y="1486342"/>
            <a:ext cx="829238"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N=4,5,6,7</a:t>
            </a:r>
            <a:endParaRPr lang="en-IN" sz="1200" dirty="0">
              <a:latin typeface="Times New Roman" pitchFamily="18" charset="0"/>
              <a:cs typeface="Times New Roman" pitchFamily="18" charset="0"/>
            </a:endParaRPr>
          </a:p>
        </p:txBody>
      </p:sp>
      <p:sp>
        <p:nvSpPr>
          <p:cNvPr id="57" name="TextBox 56"/>
          <p:cNvSpPr txBox="1"/>
          <p:nvPr/>
        </p:nvSpPr>
        <p:spPr>
          <a:xfrm>
            <a:off x="6553200" y="2569301"/>
            <a:ext cx="952502" cy="276999"/>
          </a:xfrm>
          <a:prstGeom prst="rect">
            <a:avLst/>
          </a:prstGeom>
          <a:noFill/>
        </p:spPr>
        <p:txBody>
          <a:bodyPr wrap="square" rtlCol="0">
            <a:spAutoFit/>
          </a:bodyPr>
          <a:lstStyle/>
          <a:p>
            <a:r>
              <a:rPr lang="en-US" sz="1200" dirty="0">
                <a:latin typeface="Times New Roman" pitchFamily="18" charset="0"/>
                <a:cs typeface="Times New Roman" pitchFamily="18" charset="0"/>
              </a:rPr>
              <a:t>P</a:t>
            </a:r>
            <a:r>
              <a:rPr lang="en-US" sz="1200" dirty="0" smtClean="0">
                <a:latin typeface="Times New Roman" pitchFamily="18" charset="0"/>
                <a:cs typeface="Times New Roman" pitchFamily="18" charset="0"/>
              </a:rPr>
              <a:t>=8,9,10,11</a:t>
            </a:r>
            <a:endParaRPr lang="en-IN" sz="1200" dirty="0">
              <a:latin typeface="Times New Roman" pitchFamily="18" charset="0"/>
              <a:cs typeface="Times New Roman" pitchFamily="18" charset="0"/>
            </a:endParaRPr>
          </a:p>
        </p:txBody>
      </p:sp>
      <p:cxnSp>
        <p:nvCxnSpPr>
          <p:cNvPr id="58" name="Straight Arrow Connector 57"/>
          <p:cNvCxnSpPr/>
          <p:nvPr/>
        </p:nvCxnSpPr>
        <p:spPr>
          <a:xfrm flipV="1">
            <a:off x="609600" y="4024130"/>
            <a:ext cx="0" cy="5839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09600" y="4608117"/>
            <a:ext cx="381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85800" y="4464429"/>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690282" y="4148291"/>
            <a:ext cx="0" cy="3056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914400" y="4035997"/>
            <a:ext cx="0" cy="3056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1066800" y="3988425"/>
            <a:ext cx="0" cy="3056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Left Brace 73"/>
          <p:cNvSpPr/>
          <p:nvPr/>
        </p:nvSpPr>
        <p:spPr>
          <a:xfrm rot="5400000">
            <a:off x="589467" y="3557193"/>
            <a:ext cx="497465" cy="643271"/>
          </a:xfrm>
          <a:prstGeom prst="leftBrace">
            <a:avLst>
              <a:gd name="adj1" fmla="val 8333"/>
              <a:gd name="adj2" fmla="val 4808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7" name="TextBox 76"/>
          <p:cNvSpPr txBox="1"/>
          <p:nvPr/>
        </p:nvSpPr>
        <p:spPr>
          <a:xfrm>
            <a:off x="192347" y="3375235"/>
            <a:ext cx="1599566" cy="461665"/>
          </a:xfrm>
          <a:prstGeom prst="rect">
            <a:avLst/>
          </a:prstGeom>
          <a:noFill/>
        </p:spPr>
        <p:txBody>
          <a:bodyPr wrap="square" rtlCol="0">
            <a:spAutoFit/>
          </a:bodyPr>
          <a:lstStyle/>
          <a:p>
            <a:r>
              <a:rPr lang="en-US" sz="1200" dirty="0">
                <a:latin typeface="Times New Roman" pitchFamily="18" charset="0"/>
                <a:cs typeface="Times New Roman" pitchFamily="18" charset="0"/>
              </a:rPr>
              <a:t>Q</a:t>
            </a:r>
            <a:r>
              <a:rPr lang="en-US" sz="1200" dirty="0" smtClean="0">
                <a:latin typeface="Times New Roman" pitchFamily="18" charset="0"/>
                <a:cs typeface="Times New Roman" pitchFamily="18" charset="0"/>
              </a:rPr>
              <a:t>- Marker</a:t>
            </a:r>
            <a:r>
              <a:rPr lang="en-US" sz="1200" dirty="0">
                <a:latin typeface="Times New Roman" pitchFamily="18" charset="0"/>
                <a:cs typeface="Times New Roman" pitchFamily="18" charset="0"/>
              </a:rPr>
              <a:t>(Xi ,Yi ,</a:t>
            </a:r>
            <a:r>
              <a:rPr lang="en-US" sz="1200" dirty="0" err="1">
                <a:latin typeface="Times New Roman" pitchFamily="18" charset="0"/>
                <a:cs typeface="Times New Roman" pitchFamily="18" charset="0"/>
              </a:rPr>
              <a:t>Zi</a:t>
            </a:r>
            <a:r>
              <a:rPr lang="en-US" sz="1200" dirty="0">
                <a:latin typeface="Times New Roman" pitchFamily="18" charset="0"/>
                <a:cs typeface="Times New Roman" pitchFamily="18" charset="0"/>
              </a:rPr>
              <a:t>)</a:t>
            </a:r>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p:txBody>
      </p:sp>
      <p:cxnSp>
        <p:nvCxnSpPr>
          <p:cNvPr id="78" name="Straight Arrow Connector 77"/>
          <p:cNvCxnSpPr/>
          <p:nvPr/>
        </p:nvCxnSpPr>
        <p:spPr>
          <a:xfrm flipV="1">
            <a:off x="1604683" y="4236336"/>
            <a:ext cx="688619" cy="1053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257443" y="4097835"/>
            <a:ext cx="1837766"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Base Marker(Xi ,Yi ,</a:t>
            </a:r>
            <a:r>
              <a:rPr lang="en-US" sz="1200" dirty="0" err="1" smtClean="0">
                <a:latin typeface="Times New Roman" pitchFamily="18" charset="0"/>
                <a:cs typeface="Times New Roman" pitchFamily="18" charset="0"/>
              </a:rPr>
              <a:t>Zi</a:t>
            </a:r>
            <a:r>
              <a:rPr lang="en-US" sz="1200" dirty="0" smtClean="0">
                <a:latin typeface="Times New Roman" pitchFamily="18" charset="0"/>
                <a:cs typeface="Times New Roman" pitchFamily="18" charset="0"/>
              </a:rPr>
              <a:t>)</a:t>
            </a:r>
            <a:endParaRPr lang="en-IN" sz="1200" dirty="0">
              <a:latin typeface="Times New Roman" pitchFamily="18" charset="0"/>
              <a:cs typeface="Times New Roman" pitchFamily="18" charset="0"/>
            </a:endParaRPr>
          </a:p>
        </p:txBody>
      </p:sp>
      <p:cxnSp>
        <p:nvCxnSpPr>
          <p:cNvPr id="80" name="Straight Arrow Connector 79"/>
          <p:cNvCxnSpPr/>
          <p:nvPr/>
        </p:nvCxnSpPr>
        <p:spPr>
          <a:xfrm>
            <a:off x="1424539" y="4441394"/>
            <a:ext cx="1099027" cy="61470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446495" y="4935966"/>
            <a:ext cx="1600201"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1</a:t>
            </a:r>
            <a:r>
              <a:rPr lang="en-US" sz="1200" baseline="30000" dirty="0" smtClean="0">
                <a:latin typeface="Times New Roman" pitchFamily="18" charset="0"/>
                <a:cs typeface="Times New Roman" pitchFamily="18" charset="0"/>
              </a:rPr>
              <a:t>st</a:t>
            </a:r>
            <a:r>
              <a:rPr lang="en-US" sz="1200" dirty="0" smtClean="0">
                <a:latin typeface="Times New Roman" pitchFamily="18" charset="0"/>
                <a:cs typeface="Times New Roman" pitchFamily="18" charset="0"/>
              </a:rPr>
              <a:t> Marker(Xi ,Yi ,</a:t>
            </a:r>
            <a:r>
              <a:rPr lang="en-US" sz="1200" dirty="0" err="1" smtClean="0">
                <a:latin typeface="Times New Roman" pitchFamily="18" charset="0"/>
                <a:cs typeface="Times New Roman" pitchFamily="18" charset="0"/>
              </a:rPr>
              <a:t>Zi</a:t>
            </a:r>
            <a:r>
              <a:rPr lang="en-US" sz="1200" dirty="0" smtClean="0">
                <a:latin typeface="Times New Roman" pitchFamily="18" charset="0"/>
                <a:cs typeface="Times New Roman" pitchFamily="18" charset="0"/>
              </a:rPr>
              <a:t>)</a:t>
            </a:r>
            <a:endParaRPr lang="en-IN" sz="1200" dirty="0">
              <a:latin typeface="Times New Roman" pitchFamily="18" charset="0"/>
              <a:cs typeface="Times New Roman" pitchFamily="18" charset="0"/>
            </a:endParaRPr>
          </a:p>
        </p:txBody>
      </p:sp>
      <p:cxnSp>
        <p:nvCxnSpPr>
          <p:cNvPr id="87" name="Straight Arrow Connector 86"/>
          <p:cNvCxnSpPr/>
          <p:nvPr/>
        </p:nvCxnSpPr>
        <p:spPr>
          <a:xfrm>
            <a:off x="1615463" y="4426719"/>
            <a:ext cx="677839" cy="93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210434" y="4365835"/>
            <a:ext cx="1599566" cy="461665"/>
          </a:xfrm>
          <a:prstGeom prst="rect">
            <a:avLst/>
          </a:prstGeom>
          <a:noFill/>
        </p:spPr>
        <p:txBody>
          <a:bodyPr wrap="square" rtlCol="0">
            <a:spAutoFit/>
          </a:bodyPr>
          <a:lstStyle/>
          <a:p>
            <a:r>
              <a:rPr lang="en-US" sz="1200" dirty="0" smtClean="0">
                <a:latin typeface="Times New Roman" pitchFamily="18" charset="0"/>
                <a:cs typeface="Times New Roman" pitchFamily="18" charset="0"/>
              </a:rPr>
              <a:t>2</a:t>
            </a:r>
            <a:r>
              <a:rPr lang="en-US" sz="1200" baseline="30000" dirty="0" smtClean="0">
                <a:latin typeface="Times New Roman" pitchFamily="18" charset="0"/>
                <a:cs typeface="Times New Roman" pitchFamily="18" charset="0"/>
              </a:rPr>
              <a:t>nd</a:t>
            </a:r>
            <a:r>
              <a:rPr lang="en-US" sz="1200" dirty="0" smtClean="0">
                <a:latin typeface="Times New Roman" pitchFamily="18" charset="0"/>
                <a:cs typeface="Times New Roman" pitchFamily="18" charset="0"/>
              </a:rPr>
              <a:t> Marker</a:t>
            </a:r>
            <a:r>
              <a:rPr lang="en-US" sz="1200" dirty="0">
                <a:latin typeface="Times New Roman" pitchFamily="18" charset="0"/>
                <a:cs typeface="Times New Roman" pitchFamily="18" charset="0"/>
              </a:rPr>
              <a:t>(Xi ,Yi ,</a:t>
            </a:r>
            <a:r>
              <a:rPr lang="en-US" sz="1200" dirty="0" err="1">
                <a:latin typeface="Times New Roman" pitchFamily="18" charset="0"/>
                <a:cs typeface="Times New Roman" pitchFamily="18" charset="0"/>
              </a:rPr>
              <a:t>Zi</a:t>
            </a:r>
            <a:r>
              <a:rPr lang="en-US" sz="1200" dirty="0">
                <a:latin typeface="Times New Roman" pitchFamily="18" charset="0"/>
                <a:cs typeface="Times New Roman" pitchFamily="18" charset="0"/>
              </a:rPr>
              <a:t>)</a:t>
            </a:r>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p:txBody>
      </p:sp>
      <p:cxnSp>
        <p:nvCxnSpPr>
          <p:cNvPr id="89" name="Straight Arrow Connector 88"/>
          <p:cNvCxnSpPr/>
          <p:nvPr/>
        </p:nvCxnSpPr>
        <p:spPr>
          <a:xfrm>
            <a:off x="1679220" y="4520777"/>
            <a:ext cx="1330997" cy="3829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918012" y="4751300"/>
            <a:ext cx="1653988" cy="461665"/>
          </a:xfrm>
          <a:prstGeom prst="rect">
            <a:avLst/>
          </a:prstGeom>
          <a:noFill/>
        </p:spPr>
        <p:txBody>
          <a:bodyPr wrap="square" rtlCol="0">
            <a:spAutoFit/>
          </a:bodyPr>
          <a:lstStyle/>
          <a:p>
            <a:r>
              <a:rPr lang="en-US" sz="1200" dirty="0" smtClean="0">
                <a:latin typeface="Times New Roman" pitchFamily="18" charset="0"/>
                <a:cs typeface="Times New Roman" pitchFamily="18" charset="0"/>
              </a:rPr>
              <a:t>3</a:t>
            </a:r>
            <a:r>
              <a:rPr lang="en-US" sz="1200" baseline="30000" dirty="0" smtClean="0">
                <a:latin typeface="Times New Roman" pitchFamily="18" charset="0"/>
                <a:cs typeface="Times New Roman" pitchFamily="18" charset="0"/>
              </a:rPr>
              <a:t>rd</a:t>
            </a:r>
            <a:r>
              <a:rPr lang="en-US" sz="1200" dirty="0" smtClean="0">
                <a:latin typeface="Times New Roman" pitchFamily="18" charset="0"/>
                <a:cs typeface="Times New Roman" pitchFamily="18" charset="0"/>
              </a:rPr>
              <a:t>  Marker(</a:t>
            </a:r>
            <a:r>
              <a:rPr lang="en-US" sz="1200" dirty="0">
                <a:latin typeface="Times New Roman" pitchFamily="18" charset="0"/>
                <a:cs typeface="Times New Roman" pitchFamily="18" charset="0"/>
              </a:rPr>
              <a:t>(Xi ,Yi ,</a:t>
            </a:r>
            <a:r>
              <a:rPr lang="en-US" sz="1200" dirty="0" err="1">
                <a:latin typeface="Times New Roman" pitchFamily="18" charset="0"/>
                <a:cs typeface="Times New Roman" pitchFamily="18" charset="0"/>
              </a:rPr>
              <a:t>Zi</a:t>
            </a:r>
            <a:r>
              <a:rPr lang="en-US" sz="1200" dirty="0">
                <a:latin typeface="Times New Roman" pitchFamily="18" charset="0"/>
                <a:cs typeface="Times New Roman" pitchFamily="18" charset="0"/>
              </a:rPr>
              <a:t>)</a:t>
            </a:r>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p:txBody>
      </p:sp>
      <p:sp>
        <p:nvSpPr>
          <p:cNvPr id="97" name="TextBox 96"/>
          <p:cNvSpPr txBox="1"/>
          <p:nvPr/>
        </p:nvSpPr>
        <p:spPr>
          <a:xfrm>
            <a:off x="838200" y="3563868"/>
            <a:ext cx="952502"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Q=4,5,6,7</a:t>
            </a:r>
            <a:endParaRPr lang="en-IN" sz="1200" dirty="0">
              <a:latin typeface="Times New Roman" pitchFamily="18" charset="0"/>
              <a:cs typeface="Times New Roman" pitchFamily="18" charset="0"/>
            </a:endParaRPr>
          </a:p>
        </p:txBody>
      </p:sp>
      <p:cxnSp>
        <p:nvCxnSpPr>
          <p:cNvPr id="99" name="Straight Arrow Connector 98"/>
          <p:cNvCxnSpPr/>
          <p:nvPr/>
        </p:nvCxnSpPr>
        <p:spPr>
          <a:xfrm>
            <a:off x="1066800" y="4608117"/>
            <a:ext cx="0" cy="3740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1159835" y="4441394"/>
            <a:ext cx="0" cy="6762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1066800" y="4378526"/>
            <a:ext cx="247651" cy="83443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1219200" y="4236336"/>
            <a:ext cx="247651" cy="112902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Left Brace 104"/>
          <p:cNvSpPr/>
          <p:nvPr/>
        </p:nvSpPr>
        <p:spPr>
          <a:xfrm rot="18486218">
            <a:off x="822111" y="4980830"/>
            <a:ext cx="497465" cy="729436"/>
          </a:xfrm>
          <a:prstGeom prst="leftBrace">
            <a:avLst>
              <a:gd name="adj1" fmla="val 8333"/>
              <a:gd name="adj2" fmla="val 4808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6" name="TextBox 105"/>
          <p:cNvSpPr txBox="1"/>
          <p:nvPr/>
        </p:nvSpPr>
        <p:spPr>
          <a:xfrm rot="2122370">
            <a:off x="114617" y="5461304"/>
            <a:ext cx="1599566" cy="461665"/>
          </a:xfrm>
          <a:prstGeom prst="rect">
            <a:avLst/>
          </a:prstGeom>
          <a:noFill/>
        </p:spPr>
        <p:txBody>
          <a:bodyPr wrap="square" rtlCol="0">
            <a:spAutoFit/>
          </a:bodyPr>
          <a:lstStyle/>
          <a:p>
            <a:r>
              <a:rPr lang="en-US" sz="1200" dirty="0" smtClean="0">
                <a:latin typeface="Times New Roman" pitchFamily="18" charset="0"/>
                <a:cs typeface="Times New Roman" pitchFamily="18" charset="0"/>
              </a:rPr>
              <a:t>R- Marker</a:t>
            </a:r>
            <a:r>
              <a:rPr lang="en-US" sz="1200" dirty="0">
                <a:latin typeface="Times New Roman" pitchFamily="18" charset="0"/>
                <a:cs typeface="Times New Roman" pitchFamily="18" charset="0"/>
              </a:rPr>
              <a:t>(Xi ,Yi ,</a:t>
            </a:r>
            <a:r>
              <a:rPr lang="en-US" sz="1200" dirty="0" err="1">
                <a:latin typeface="Times New Roman" pitchFamily="18" charset="0"/>
                <a:cs typeface="Times New Roman" pitchFamily="18" charset="0"/>
              </a:rPr>
              <a:t>Zi</a:t>
            </a:r>
            <a:r>
              <a:rPr lang="en-US" sz="1200" dirty="0">
                <a:latin typeface="Times New Roman" pitchFamily="18" charset="0"/>
                <a:cs typeface="Times New Roman" pitchFamily="18" charset="0"/>
              </a:rPr>
              <a:t>)</a:t>
            </a:r>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p:txBody>
      </p:sp>
      <p:sp>
        <p:nvSpPr>
          <p:cNvPr id="107" name="TextBox 106"/>
          <p:cNvSpPr txBox="1"/>
          <p:nvPr/>
        </p:nvSpPr>
        <p:spPr>
          <a:xfrm rot="1971244">
            <a:off x="267736" y="5627837"/>
            <a:ext cx="95250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dirty="0" smtClean="0">
                <a:latin typeface="Times New Roman" pitchFamily="18" charset="0"/>
                <a:cs typeface="Times New Roman" pitchFamily="18" charset="0"/>
              </a:rPr>
              <a:t>=8,9,10,11</a:t>
            </a:r>
            <a:endParaRPr lang="en-IN" sz="1200" dirty="0">
              <a:latin typeface="Times New Roman" pitchFamily="18" charset="0"/>
              <a:cs typeface="Times New Roman" pitchFamily="18" charset="0"/>
            </a:endParaRPr>
          </a:p>
        </p:txBody>
      </p:sp>
      <p:sp>
        <p:nvSpPr>
          <p:cNvPr id="108" name="TextBox 107"/>
          <p:cNvSpPr txBox="1"/>
          <p:nvPr/>
        </p:nvSpPr>
        <p:spPr>
          <a:xfrm>
            <a:off x="641808" y="2693900"/>
            <a:ext cx="1339392"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Posture 1(Fist)</a:t>
            </a:r>
            <a:endParaRPr lang="en-IN" sz="1400" b="1" dirty="0">
              <a:latin typeface="Times New Roman" pitchFamily="18" charset="0"/>
              <a:cs typeface="Times New Roman" pitchFamily="18" charset="0"/>
            </a:endParaRPr>
          </a:p>
        </p:txBody>
      </p:sp>
      <p:sp>
        <p:nvSpPr>
          <p:cNvPr id="109" name="TextBox 108"/>
          <p:cNvSpPr txBox="1"/>
          <p:nvPr/>
        </p:nvSpPr>
        <p:spPr>
          <a:xfrm>
            <a:off x="4129316" y="3684500"/>
            <a:ext cx="1497396"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Posture 2(Stop)</a:t>
            </a:r>
            <a:endParaRPr lang="en-IN" sz="1400" b="1" dirty="0">
              <a:latin typeface="Times New Roman" pitchFamily="18" charset="0"/>
              <a:cs typeface="Times New Roman" pitchFamily="18" charset="0"/>
            </a:endParaRPr>
          </a:p>
        </p:txBody>
      </p:sp>
      <p:sp>
        <p:nvSpPr>
          <p:cNvPr id="110" name="TextBox 109"/>
          <p:cNvSpPr txBox="1"/>
          <p:nvPr/>
        </p:nvSpPr>
        <p:spPr>
          <a:xfrm>
            <a:off x="6426904" y="2084300"/>
            <a:ext cx="2678435"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Posture 3(Point with </a:t>
            </a:r>
            <a:r>
              <a:rPr lang="en-US" sz="1400" b="1" dirty="0">
                <a:latin typeface="Times New Roman" pitchFamily="18" charset="0"/>
                <a:cs typeface="Times New Roman" pitchFamily="18" charset="0"/>
              </a:rPr>
              <a:t>o</a:t>
            </a:r>
            <a:r>
              <a:rPr lang="en-US" sz="1400" b="1" dirty="0" smtClean="0">
                <a:latin typeface="Times New Roman" pitchFamily="18" charset="0"/>
                <a:cs typeface="Times New Roman" pitchFamily="18" charset="0"/>
              </a:rPr>
              <a:t>ne finger)</a:t>
            </a:r>
            <a:endParaRPr lang="en-IN" sz="1400" b="1" dirty="0">
              <a:latin typeface="Times New Roman" pitchFamily="18" charset="0"/>
              <a:cs typeface="Times New Roman" pitchFamily="18" charset="0"/>
            </a:endParaRPr>
          </a:p>
        </p:txBody>
      </p:sp>
      <p:sp>
        <p:nvSpPr>
          <p:cNvPr id="111" name="TextBox 110"/>
          <p:cNvSpPr txBox="1"/>
          <p:nvPr/>
        </p:nvSpPr>
        <p:spPr>
          <a:xfrm>
            <a:off x="6350088" y="5818100"/>
            <a:ext cx="2678435"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Posture 4(Point with two finger)</a:t>
            </a:r>
            <a:endParaRPr lang="en-IN" sz="1400" b="1" dirty="0">
              <a:latin typeface="Times New Roman" pitchFamily="18" charset="0"/>
              <a:cs typeface="Times New Roman" pitchFamily="18" charset="0"/>
            </a:endParaRPr>
          </a:p>
        </p:txBody>
      </p:sp>
      <p:sp>
        <p:nvSpPr>
          <p:cNvPr id="112" name="TextBox 111"/>
          <p:cNvSpPr txBox="1"/>
          <p:nvPr/>
        </p:nvSpPr>
        <p:spPr>
          <a:xfrm>
            <a:off x="344485" y="6118400"/>
            <a:ext cx="1560516"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Posture 5(Grab)</a:t>
            </a:r>
            <a:endParaRPr lang="en-IN" sz="1400" b="1" dirty="0">
              <a:latin typeface="Times New Roman" pitchFamily="18" charset="0"/>
              <a:cs typeface="Times New Roman" pitchFamily="18" charset="0"/>
            </a:endParaRPr>
          </a:p>
        </p:txBody>
      </p:sp>
    </p:spTree>
    <p:extLst>
      <p:ext uri="{BB962C8B-B14F-4D97-AF65-F5344CB8AC3E}">
        <p14:creationId xmlns:p14="http://schemas.microsoft.com/office/powerpoint/2010/main" val="1527475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5715" y="2703"/>
            <a:ext cx="6180044" cy="523220"/>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Base Model Applied</a:t>
            </a:r>
            <a:endParaRPr lang="en-IN" sz="2800" dirty="0">
              <a:latin typeface="Times New Roman" pitchFamily="18" charset="0"/>
              <a:cs typeface="Times New Roman" pitchFamily="18" charset="0"/>
            </a:endParaRPr>
          </a:p>
        </p:txBody>
      </p:sp>
      <p:sp>
        <p:nvSpPr>
          <p:cNvPr id="3" name="Rounded Rectangle 2"/>
          <p:cNvSpPr/>
          <p:nvPr/>
        </p:nvSpPr>
        <p:spPr>
          <a:xfrm>
            <a:off x="3366247" y="788899"/>
            <a:ext cx="1905000" cy="4392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Loading The Data</a:t>
            </a:r>
            <a:endParaRPr lang="en-IN" sz="1400" dirty="0">
              <a:latin typeface="Times New Roman" pitchFamily="18" charset="0"/>
              <a:cs typeface="Times New Roman" pitchFamily="18" charset="0"/>
            </a:endParaRPr>
          </a:p>
        </p:txBody>
      </p:sp>
      <p:cxnSp>
        <p:nvCxnSpPr>
          <p:cNvPr id="7" name="Straight Arrow Connector 6"/>
          <p:cNvCxnSpPr>
            <a:stCxn id="3" idx="2"/>
          </p:cNvCxnSpPr>
          <p:nvPr/>
        </p:nvCxnSpPr>
        <p:spPr>
          <a:xfrm>
            <a:off x="4318747" y="122817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70729" y="1450882"/>
            <a:ext cx="1967753" cy="463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Imputing Missing Values with 0</a:t>
            </a:r>
            <a:endParaRPr lang="en-IN" sz="1400" dirty="0">
              <a:latin typeface="Times New Roman" pitchFamily="18" charset="0"/>
              <a:cs typeface="Times New Roman" pitchFamily="18" charset="0"/>
            </a:endParaRPr>
          </a:p>
        </p:txBody>
      </p:sp>
      <p:cxnSp>
        <p:nvCxnSpPr>
          <p:cNvPr id="10" name="Straight Connector 9"/>
          <p:cNvCxnSpPr>
            <a:stCxn id="8" idx="2"/>
          </p:cNvCxnSpPr>
          <p:nvPr/>
        </p:nvCxnSpPr>
        <p:spPr>
          <a:xfrm>
            <a:off x="4354606" y="1913970"/>
            <a:ext cx="0" cy="3151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14083" y="2229161"/>
            <a:ext cx="37405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14083" y="2229161"/>
            <a:ext cx="0" cy="2389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381000" y="2475564"/>
            <a:ext cx="2209800" cy="3528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Traditional Train-Test Split</a:t>
            </a:r>
            <a:endParaRPr lang="en-IN" sz="1400" dirty="0">
              <a:latin typeface="Times New Roman" pitchFamily="18" charset="0"/>
              <a:cs typeface="Times New Roman" pitchFamily="18" charset="0"/>
            </a:endParaRPr>
          </a:p>
        </p:txBody>
      </p:sp>
      <p:cxnSp>
        <p:nvCxnSpPr>
          <p:cNvPr id="22" name="Straight Connector 21"/>
          <p:cNvCxnSpPr/>
          <p:nvPr/>
        </p:nvCxnSpPr>
        <p:spPr>
          <a:xfrm>
            <a:off x="4354606" y="2229161"/>
            <a:ext cx="33415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371600" y="1913970"/>
            <a:ext cx="1485900" cy="369332"/>
          </a:xfrm>
          <a:prstGeom prst="rect">
            <a:avLst/>
          </a:prstGeom>
          <a:noFill/>
        </p:spPr>
        <p:txBody>
          <a:bodyPr wrap="square" rtlCol="0">
            <a:spAutoFit/>
          </a:bodyPr>
          <a:lstStyle/>
          <a:p>
            <a:r>
              <a:rPr lang="en-US" dirty="0"/>
              <a:t>1</a:t>
            </a:r>
            <a:r>
              <a:rPr lang="en-US" baseline="30000" dirty="0"/>
              <a:t>st</a:t>
            </a:r>
            <a:r>
              <a:rPr lang="en-US" dirty="0"/>
              <a:t> Approach</a:t>
            </a:r>
            <a:endParaRPr lang="en-IN" dirty="0"/>
          </a:p>
        </p:txBody>
      </p:sp>
      <p:sp>
        <p:nvSpPr>
          <p:cNvPr id="32" name="Rounded Rectangle 31"/>
          <p:cNvSpPr/>
          <p:nvPr/>
        </p:nvSpPr>
        <p:spPr>
          <a:xfrm>
            <a:off x="358588" y="3294827"/>
            <a:ext cx="1638300" cy="3528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Logistic Regression</a:t>
            </a:r>
            <a:endParaRPr lang="en-IN" sz="1400" dirty="0">
              <a:latin typeface="Times New Roman" pitchFamily="18" charset="0"/>
              <a:cs typeface="Times New Roman" pitchFamily="18" charset="0"/>
            </a:endParaRPr>
          </a:p>
        </p:txBody>
      </p:sp>
      <p:sp>
        <p:nvSpPr>
          <p:cNvPr id="33" name="Rounded Rectangle 32"/>
          <p:cNvSpPr/>
          <p:nvPr/>
        </p:nvSpPr>
        <p:spPr>
          <a:xfrm>
            <a:off x="2590800" y="3311165"/>
            <a:ext cx="1295400" cy="3528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Decision Tree</a:t>
            </a:r>
            <a:endParaRPr lang="en-IN" sz="1400" dirty="0">
              <a:latin typeface="Times New Roman" pitchFamily="18" charset="0"/>
              <a:cs typeface="Times New Roman" pitchFamily="18" charset="0"/>
            </a:endParaRPr>
          </a:p>
        </p:txBody>
      </p:sp>
      <p:cxnSp>
        <p:nvCxnSpPr>
          <p:cNvPr id="29" name="Straight Connector 28"/>
          <p:cNvCxnSpPr>
            <a:stCxn id="16" idx="2"/>
          </p:cNvCxnSpPr>
          <p:nvPr/>
        </p:nvCxnSpPr>
        <p:spPr>
          <a:xfrm>
            <a:off x="1485900" y="282837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85900" y="3056970"/>
            <a:ext cx="18803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370729" y="305697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685800" y="3056970"/>
            <a:ext cx="800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85800" y="305697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378759" y="4066799"/>
            <a:ext cx="1240491" cy="3528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One Vs. One</a:t>
            </a:r>
            <a:endParaRPr lang="en-IN" sz="1400" dirty="0">
              <a:latin typeface="Times New Roman" pitchFamily="18" charset="0"/>
              <a:cs typeface="Times New Roman" pitchFamily="18" charset="0"/>
            </a:endParaRPr>
          </a:p>
        </p:txBody>
      </p:sp>
      <p:sp>
        <p:nvSpPr>
          <p:cNvPr id="49" name="Rounded Rectangle 48"/>
          <p:cNvSpPr/>
          <p:nvPr/>
        </p:nvSpPr>
        <p:spPr>
          <a:xfrm>
            <a:off x="1697691" y="4066799"/>
            <a:ext cx="1194547" cy="3528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One Vs. Rest</a:t>
            </a:r>
            <a:endParaRPr lang="en-IN" sz="1400" dirty="0">
              <a:latin typeface="Times New Roman" pitchFamily="18" charset="0"/>
              <a:cs typeface="Times New Roman" pitchFamily="18" charset="0"/>
            </a:endParaRPr>
          </a:p>
        </p:txBody>
      </p:sp>
      <p:sp>
        <p:nvSpPr>
          <p:cNvPr id="50" name="Rounded Rectangle 49"/>
          <p:cNvSpPr/>
          <p:nvPr/>
        </p:nvSpPr>
        <p:spPr>
          <a:xfrm>
            <a:off x="3100666" y="4803497"/>
            <a:ext cx="861733" cy="3528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Result 3</a:t>
            </a:r>
            <a:endParaRPr lang="en-IN" sz="1400" dirty="0">
              <a:latin typeface="Times New Roman" pitchFamily="18" charset="0"/>
              <a:cs typeface="Times New Roman" pitchFamily="18" charset="0"/>
            </a:endParaRPr>
          </a:p>
        </p:txBody>
      </p:sp>
      <p:sp>
        <p:nvSpPr>
          <p:cNvPr id="51" name="Rounded Rectangle 50"/>
          <p:cNvSpPr/>
          <p:nvPr/>
        </p:nvSpPr>
        <p:spPr>
          <a:xfrm>
            <a:off x="537882" y="4835165"/>
            <a:ext cx="838200" cy="3528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Result 1</a:t>
            </a:r>
            <a:endParaRPr lang="en-IN" sz="1400" dirty="0">
              <a:latin typeface="Times New Roman" pitchFamily="18" charset="0"/>
              <a:cs typeface="Times New Roman" pitchFamily="18" charset="0"/>
            </a:endParaRPr>
          </a:p>
        </p:txBody>
      </p:sp>
      <p:sp>
        <p:nvSpPr>
          <p:cNvPr id="52" name="Rounded Rectangle 51"/>
          <p:cNvSpPr/>
          <p:nvPr/>
        </p:nvSpPr>
        <p:spPr>
          <a:xfrm>
            <a:off x="1884828" y="4803497"/>
            <a:ext cx="820271" cy="3528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Result 2</a:t>
            </a:r>
            <a:endParaRPr lang="en-IN" sz="1400" dirty="0">
              <a:latin typeface="Times New Roman" pitchFamily="18" charset="0"/>
              <a:cs typeface="Times New Roman" pitchFamily="18" charset="0"/>
            </a:endParaRPr>
          </a:p>
        </p:txBody>
      </p:sp>
      <p:cxnSp>
        <p:nvCxnSpPr>
          <p:cNvPr id="56" name="Straight Connector 55"/>
          <p:cNvCxnSpPr>
            <a:stCxn id="32" idx="2"/>
          </p:cNvCxnSpPr>
          <p:nvPr/>
        </p:nvCxnSpPr>
        <p:spPr>
          <a:xfrm>
            <a:off x="1177738" y="3647633"/>
            <a:ext cx="0" cy="1713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77738" y="3818970"/>
            <a:ext cx="9368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614083" y="3818970"/>
            <a:ext cx="5636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2114550" y="381897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30892" y="381897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994522" y="4419605"/>
            <a:ext cx="0" cy="4155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2312893" y="4419605"/>
            <a:ext cx="0" cy="3989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3370729" y="3663971"/>
            <a:ext cx="0" cy="1139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Rounded Rectangle 120"/>
          <p:cNvSpPr/>
          <p:nvPr/>
        </p:nvSpPr>
        <p:spPr>
          <a:xfrm>
            <a:off x="6476999" y="2523570"/>
            <a:ext cx="2438400" cy="3528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Transformed the Data</a:t>
            </a:r>
            <a:endParaRPr lang="en-IN" sz="1400" dirty="0">
              <a:latin typeface="Times New Roman" pitchFamily="18" charset="0"/>
              <a:cs typeface="Times New Roman" pitchFamily="18" charset="0"/>
            </a:endParaRPr>
          </a:p>
        </p:txBody>
      </p:sp>
      <p:cxnSp>
        <p:nvCxnSpPr>
          <p:cNvPr id="124" name="Straight Arrow Connector 123"/>
          <p:cNvCxnSpPr>
            <a:stCxn id="121" idx="2"/>
          </p:cNvCxnSpPr>
          <p:nvPr/>
        </p:nvCxnSpPr>
        <p:spPr>
          <a:xfrm flipH="1">
            <a:off x="7695918" y="2876376"/>
            <a:ext cx="281" cy="294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Rounded Rectangle 124"/>
          <p:cNvSpPr/>
          <p:nvPr/>
        </p:nvSpPr>
        <p:spPr>
          <a:xfrm>
            <a:off x="6298862" y="3171270"/>
            <a:ext cx="2845033" cy="5204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Capture X,Y,Z co-ordinates w.r.t to class and row_labes</a:t>
            </a:r>
            <a:endParaRPr lang="en-IN" sz="1400" dirty="0">
              <a:latin typeface="Times New Roman" pitchFamily="18" charset="0"/>
              <a:cs typeface="Times New Roman" pitchFamily="18" charset="0"/>
            </a:endParaRPr>
          </a:p>
        </p:txBody>
      </p:sp>
      <p:sp>
        <p:nvSpPr>
          <p:cNvPr id="129" name="Rounded Rectangle 128"/>
          <p:cNvSpPr/>
          <p:nvPr/>
        </p:nvSpPr>
        <p:spPr>
          <a:xfrm>
            <a:off x="7276537" y="4033831"/>
            <a:ext cx="838200" cy="3528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Training</a:t>
            </a:r>
            <a:endParaRPr lang="en-IN" sz="1400" dirty="0">
              <a:latin typeface="Times New Roman" pitchFamily="18" charset="0"/>
              <a:cs typeface="Times New Roman" pitchFamily="18" charset="0"/>
            </a:endParaRPr>
          </a:p>
        </p:txBody>
      </p:sp>
      <p:sp>
        <p:nvSpPr>
          <p:cNvPr id="130" name="Rounded Rectangle 129"/>
          <p:cNvSpPr/>
          <p:nvPr/>
        </p:nvSpPr>
        <p:spPr>
          <a:xfrm>
            <a:off x="7143154" y="4695920"/>
            <a:ext cx="1156448" cy="3528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Predictions</a:t>
            </a:r>
            <a:endParaRPr lang="en-IN" sz="1400" dirty="0">
              <a:latin typeface="Times New Roman" pitchFamily="18" charset="0"/>
              <a:cs typeface="Times New Roman" pitchFamily="18" charset="0"/>
            </a:endParaRPr>
          </a:p>
        </p:txBody>
      </p:sp>
      <p:sp>
        <p:nvSpPr>
          <p:cNvPr id="133" name="Rounded Rectangle 132"/>
          <p:cNvSpPr/>
          <p:nvPr/>
        </p:nvSpPr>
        <p:spPr>
          <a:xfrm>
            <a:off x="6561044" y="5335418"/>
            <a:ext cx="2375647" cy="6137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Voting Measure for each 12 records in Transformed Data</a:t>
            </a:r>
            <a:endParaRPr lang="en-IN" sz="1400" dirty="0">
              <a:latin typeface="Times New Roman" pitchFamily="18" charset="0"/>
              <a:cs typeface="Times New Roman" pitchFamily="18" charset="0"/>
            </a:endParaRPr>
          </a:p>
        </p:txBody>
      </p:sp>
      <p:sp>
        <p:nvSpPr>
          <p:cNvPr id="136" name="Rounded Rectangle 135"/>
          <p:cNvSpPr/>
          <p:nvPr/>
        </p:nvSpPr>
        <p:spPr>
          <a:xfrm>
            <a:off x="7329173" y="6244103"/>
            <a:ext cx="820271" cy="3528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Result 4</a:t>
            </a:r>
            <a:endParaRPr lang="en-IN" sz="1400" dirty="0">
              <a:latin typeface="Times New Roman" pitchFamily="18" charset="0"/>
              <a:cs typeface="Times New Roman" pitchFamily="18" charset="0"/>
            </a:endParaRPr>
          </a:p>
        </p:txBody>
      </p:sp>
      <p:sp>
        <p:nvSpPr>
          <p:cNvPr id="137" name="TextBox 136"/>
          <p:cNvSpPr txBox="1"/>
          <p:nvPr/>
        </p:nvSpPr>
        <p:spPr>
          <a:xfrm>
            <a:off x="5843309" y="1188581"/>
            <a:ext cx="3323103"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Evaluation Parameter:- F1_Weighted</a:t>
            </a:r>
            <a:endParaRPr lang="en-IN" sz="1400" b="1" dirty="0">
              <a:latin typeface="Times New Roman" pitchFamily="18" charset="0"/>
              <a:cs typeface="Times New Roman" pitchFamily="18" charset="0"/>
            </a:endParaRPr>
          </a:p>
        </p:txBody>
      </p:sp>
      <p:cxnSp>
        <p:nvCxnSpPr>
          <p:cNvPr id="150" name="Straight Arrow Connector 149"/>
          <p:cNvCxnSpPr>
            <a:endCxn id="121" idx="0"/>
          </p:cNvCxnSpPr>
          <p:nvPr/>
        </p:nvCxnSpPr>
        <p:spPr>
          <a:xfrm>
            <a:off x="7696199" y="2229161"/>
            <a:ext cx="0" cy="2944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H="1">
            <a:off x="7695637" y="3704702"/>
            <a:ext cx="281" cy="294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H="1">
            <a:off x="7695918" y="4362276"/>
            <a:ext cx="281" cy="294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7696199" y="5040524"/>
            <a:ext cx="281" cy="294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7690873" y="5949209"/>
            <a:ext cx="281" cy="294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5555912" y="1920231"/>
            <a:ext cx="1485900" cy="369332"/>
          </a:xfrm>
          <a:prstGeom prst="rect">
            <a:avLst/>
          </a:prstGeom>
          <a:noFill/>
        </p:spPr>
        <p:txBody>
          <a:bodyPr wrap="square" rtlCol="0">
            <a:spAutoFit/>
          </a:bodyPr>
          <a:lstStyle/>
          <a:p>
            <a:r>
              <a:rPr lang="en-US" dirty="0" smtClean="0"/>
              <a:t>2</a:t>
            </a:r>
            <a:r>
              <a:rPr lang="en-US" baseline="30000" dirty="0" smtClean="0"/>
              <a:t>n</a:t>
            </a:r>
            <a:r>
              <a:rPr lang="en-US" baseline="30000" dirty="0"/>
              <a:t>d</a:t>
            </a:r>
            <a:r>
              <a:rPr lang="en-US" dirty="0" smtClean="0"/>
              <a:t> </a:t>
            </a:r>
            <a:r>
              <a:rPr lang="en-US" dirty="0"/>
              <a:t>Approach</a:t>
            </a:r>
            <a:endParaRPr lang="en-IN" dirty="0"/>
          </a:p>
        </p:txBody>
      </p:sp>
    </p:spTree>
    <p:extLst>
      <p:ext uri="{BB962C8B-B14F-4D97-AF65-F5344CB8AC3E}">
        <p14:creationId xmlns:p14="http://schemas.microsoft.com/office/powerpoint/2010/main" val="1152539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14662"/>
            <a:ext cx="6248400" cy="523220"/>
          </a:xfrm>
          <a:prstGeom prst="rect">
            <a:avLst/>
          </a:prstGeom>
          <a:noFill/>
        </p:spPr>
        <p:txBody>
          <a:bodyPr wrap="square" rtlCol="0">
            <a:spAutoFit/>
          </a:bodyPr>
          <a:lstStyle/>
          <a:p>
            <a:pPr algn="ctr"/>
            <a:r>
              <a:rPr lang="en-US" sz="2800" dirty="0">
                <a:latin typeface="Times New Roman" pitchFamily="18" charset="0"/>
                <a:cs typeface="Times New Roman" pitchFamily="18" charset="0"/>
              </a:rPr>
              <a:t>Base Model Applied</a:t>
            </a:r>
            <a:endParaRPr lang="en-IN" sz="2800" dirty="0">
              <a:latin typeface="Times New Roman" pitchFamily="18" charset="0"/>
              <a:cs typeface="Times New Roman" pitchFamily="18" charset="0"/>
            </a:endParaRPr>
          </a:p>
        </p:txBody>
      </p:sp>
      <p:sp>
        <p:nvSpPr>
          <p:cNvPr id="8" name="Rounded Rectangle 7"/>
          <p:cNvSpPr/>
          <p:nvPr/>
        </p:nvSpPr>
        <p:spPr>
          <a:xfrm>
            <a:off x="3366247" y="876382"/>
            <a:ext cx="1905000" cy="3993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Loading The Data</a:t>
            </a:r>
            <a:endParaRPr lang="en-IN" sz="1400" dirty="0">
              <a:latin typeface="Times New Roman" pitchFamily="18" charset="0"/>
              <a:cs typeface="Times New Roman" pitchFamily="18" charset="0"/>
            </a:endParaRPr>
          </a:p>
        </p:txBody>
      </p:sp>
      <p:sp>
        <p:nvSpPr>
          <p:cNvPr id="9" name="Rounded Rectangle 8"/>
          <p:cNvSpPr/>
          <p:nvPr/>
        </p:nvSpPr>
        <p:spPr>
          <a:xfrm>
            <a:off x="3370729" y="1539448"/>
            <a:ext cx="1967753" cy="4209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Imputing Missing Values with 0</a:t>
            </a:r>
            <a:endParaRPr lang="en-IN" sz="1400" dirty="0">
              <a:latin typeface="Times New Roman" pitchFamily="18" charset="0"/>
              <a:cs typeface="Times New Roman" pitchFamily="18" charset="0"/>
            </a:endParaRPr>
          </a:p>
        </p:txBody>
      </p:sp>
      <p:sp>
        <p:nvSpPr>
          <p:cNvPr id="11" name="Rounded Rectangle 10"/>
          <p:cNvSpPr/>
          <p:nvPr/>
        </p:nvSpPr>
        <p:spPr>
          <a:xfrm>
            <a:off x="3124200" y="2254317"/>
            <a:ext cx="2438400" cy="3207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One-User Out Train-Test Split</a:t>
            </a:r>
            <a:endParaRPr lang="en-IN" sz="1400" dirty="0">
              <a:latin typeface="Times New Roman" pitchFamily="18" charset="0"/>
              <a:cs typeface="Times New Roman" pitchFamily="18" charset="0"/>
            </a:endParaRPr>
          </a:p>
        </p:txBody>
      </p:sp>
      <p:sp>
        <p:nvSpPr>
          <p:cNvPr id="12" name="Rounded Rectangle 11"/>
          <p:cNvSpPr/>
          <p:nvPr/>
        </p:nvSpPr>
        <p:spPr>
          <a:xfrm>
            <a:off x="517147" y="3092197"/>
            <a:ext cx="1638300" cy="3207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Logistic Regression</a:t>
            </a:r>
            <a:endParaRPr lang="en-IN" sz="1400" dirty="0">
              <a:latin typeface="Times New Roman" pitchFamily="18" charset="0"/>
              <a:cs typeface="Times New Roman" pitchFamily="18" charset="0"/>
            </a:endParaRPr>
          </a:p>
        </p:txBody>
      </p:sp>
      <p:sp>
        <p:nvSpPr>
          <p:cNvPr id="13" name="Rounded Rectangle 12"/>
          <p:cNvSpPr/>
          <p:nvPr/>
        </p:nvSpPr>
        <p:spPr>
          <a:xfrm>
            <a:off x="7105650" y="3138320"/>
            <a:ext cx="1638300" cy="3207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Decision Tree</a:t>
            </a:r>
            <a:endParaRPr lang="en-IN" sz="1400" dirty="0">
              <a:latin typeface="Times New Roman" pitchFamily="18" charset="0"/>
              <a:cs typeface="Times New Roman" pitchFamily="18" charset="0"/>
            </a:endParaRPr>
          </a:p>
        </p:txBody>
      </p:sp>
      <p:cxnSp>
        <p:nvCxnSpPr>
          <p:cNvPr id="14" name="Straight Connector 13"/>
          <p:cNvCxnSpPr/>
          <p:nvPr/>
        </p:nvCxnSpPr>
        <p:spPr>
          <a:xfrm>
            <a:off x="4343400" y="2601477"/>
            <a:ext cx="0" cy="207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354605" y="2828651"/>
            <a:ext cx="35701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924800" y="2839042"/>
            <a:ext cx="0" cy="207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304800" y="3885282"/>
            <a:ext cx="1240491" cy="3207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One Vs. One</a:t>
            </a:r>
            <a:endParaRPr lang="en-IN" sz="1400" dirty="0">
              <a:latin typeface="Times New Roman" pitchFamily="18" charset="0"/>
              <a:cs typeface="Times New Roman" pitchFamily="18" charset="0"/>
            </a:endParaRPr>
          </a:p>
        </p:txBody>
      </p:sp>
      <p:sp>
        <p:nvSpPr>
          <p:cNvPr id="20" name="Rounded Rectangle 19"/>
          <p:cNvSpPr/>
          <p:nvPr/>
        </p:nvSpPr>
        <p:spPr>
          <a:xfrm>
            <a:off x="1717296" y="3885282"/>
            <a:ext cx="1194547" cy="3207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One Vs. Rest</a:t>
            </a:r>
            <a:endParaRPr lang="en-IN" sz="1400" dirty="0">
              <a:latin typeface="Times New Roman" pitchFamily="18" charset="0"/>
              <a:cs typeface="Times New Roman" pitchFamily="18" charset="0"/>
            </a:endParaRPr>
          </a:p>
        </p:txBody>
      </p:sp>
      <p:sp>
        <p:nvSpPr>
          <p:cNvPr id="21" name="Rounded Rectangle 20"/>
          <p:cNvSpPr/>
          <p:nvPr/>
        </p:nvSpPr>
        <p:spPr>
          <a:xfrm>
            <a:off x="7518020" y="4643091"/>
            <a:ext cx="861733" cy="3207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Result 7</a:t>
            </a:r>
            <a:endParaRPr lang="en-IN" sz="1400" dirty="0">
              <a:latin typeface="Times New Roman" pitchFamily="18" charset="0"/>
              <a:cs typeface="Times New Roman" pitchFamily="18" charset="0"/>
            </a:endParaRPr>
          </a:p>
        </p:txBody>
      </p:sp>
      <p:sp>
        <p:nvSpPr>
          <p:cNvPr id="22" name="Rounded Rectangle 21"/>
          <p:cNvSpPr/>
          <p:nvPr/>
        </p:nvSpPr>
        <p:spPr>
          <a:xfrm>
            <a:off x="385482" y="4643091"/>
            <a:ext cx="838200" cy="3207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Result 5</a:t>
            </a:r>
            <a:endParaRPr lang="en-IN" sz="1400" dirty="0">
              <a:latin typeface="Times New Roman" pitchFamily="18" charset="0"/>
              <a:cs typeface="Times New Roman" pitchFamily="18" charset="0"/>
            </a:endParaRPr>
          </a:p>
        </p:txBody>
      </p:sp>
      <p:sp>
        <p:nvSpPr>
          <p:cNvPr id="23" name="Rounded Rectangle 22"/>
          <p:cNvSpPr/>
          <p:nvPr/>
        </p:nvSpPr>
        <p:spPr>
          <a:xfrm>
            <a:off x="1647264" y="4645333"/>
            <a:ext cx="820271" cy="3655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Result 6</a:t>
            </a:r>
            <a:endParaRPr lang="en-IN" sz="1400" dirty="0">
              <a:latin typeface="Times New Roman" pitchFamily="18" charset="0"/>
              <a:cs typeface="Times New Roman" pitchFamily="18" charset="0"/>
            </a:endParaRPr>
          </a:p>
        </p:txBody>
      </p:sp>
      <p:cxnSp>
        <p:nvCxnSpPr>
          <p:cNvPr id="24" name="Straight Connector 23"/>
          <p:cNvCxnSpPr/>
          <p:nvPr/>
        </p:nvCxnSpPr>
        <p:spPr>
          <a:xfrm>
            <a:off x="1219200" y="3437074"/>
            <a:ext cx="0" cy="155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2000" y="3600623"/>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057400" y="3611014"/>
            <a:ext cx="0" cy="207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62000" y="3611014"/>
            <a:ext cx="0" cy="207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70402" y="4240460"/>
            <a:ext cx="0" cy="3681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057400" y="4256851"/>
            <a:ext cx="0" cy="3525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0"/>
          </p:cNvCxnSpPr>
          <p:nvPr/>
        </p:nvCxnSpPr>
        <p:spPr>
          <a:xfrm>
            <a:off x="7948887" y="3526343"/>
            <a:ext cx="0" cy="11699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8" idx="2"/>
          </p:cNvCxnSpPr>
          <p:nvPr/>
        </p:nvCxnSpPr>
        <p:spPr>
          <a:xfrm>
            <a:off x="4318747" y="1264705"/>
            <a:ext cx="0" cy="2423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p:cNvCxnSpPr>
          <p:nvPr/>
        </p:nvCxnSpPr>
        <p:spPr>
          <a:xfrm>
            <a:off x="4354606" y="1949107"/>
            <a:ext cx="0" cy="2492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219200" y="2820093"/>
            <a:ext cx="3135406" cy="8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219200" y="2839901"/>
            <a:ext cx="0" cy="2250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72353" y="1240471"/>
            <a:ext cx="1905000" cy="41969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3</a:t>
            </a:r>
            <a:r>
              <a:rPr lang="en-US" sz="2400" b="1" baseline="30000" dirty="0" smtClean="0">
                <a:latin typeface="Times New Roman" pitchFamily="18" charset="0"/>
                <a:cs typeface="Times New Roman" pitchFamily="18" charset="0"/>
              </a:rPr>
              <a:t>rd</a:t>
            </a:r>
            <a:r>
              <a:rPr lang="en-US" sz="2400" b="1" dirty="0" smtClean="0">
                <a:latin typeface="Times New Roman" pitchFamily="18" charset="0"/>
                <a:cs typeface="Times New Roman" pitchFamily="18" charset="0"/>
              </a:rPr>
              <a:t> Approach</a:t>
            </a:r>
            <a:endParaRPr lang="en-IN" sz="2400" b="1" dirty="0">
              <a:latin typeface="Times New Roman" pitchFamily="18" charset="0"/>
              <a:cs typeface="Times New Roman" pitchFamily="18" charset="0"/>
            </a:endParaRPr>
          </a:p>
        </p:txBody>
      </p:sp>
      <p:sp>
        <p:nvSpPr>
          <p:cNvPr id="47" name="TextBox 46"/>
          <p:cNvSpPr txBox="1"/>
          <p:nvPr/>
        </p:nvSpPr>
        <p:spPr>
          <a:xfrm>
            <a:off x="5843309" y="1270087"/>
            <a:ext cx="3323103" cy="27979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Evaluation Parameter:- F1_Weighted</a:t>
            </a:r>
            <a:endParaRPr lang="en-IN" sz="1400" b="1" dirty="0">
              <a:latin typeface="Times New Roman" pitchFamily="18" charset="0"/>
              <a:cs typeface="Times New Roman" pitchFamily="18" charset="0"/>
            </a:endParaRPr>
          </a:p>
        </p:txBody>
      </p:sp>
    </p:spTree>
    <p:extLst>
      <p:ext uri="{BB962C8B-B14F-4D97-AF65-F5344CB8AC3E}">
        <p14:creationId xmlns:p14="http://schemas.microsoft.com/office/powerpoint/2010/main" val="993278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TextBox 30"/>
          <p:cNvSpPr txBox="1"/>
          <p:nvPr/>
        </p:nvSpPr>
        <p:spPr>
          <a:xfrm>
            <a:off x="454231" y="54114"/>
            <a:ext cx="8537369" cy="523220"/>
          </a:xfrm>
          <a:prstGeom prst="rect">
            <a:avLst/>
          </a:prstGeom>
          <a:noFill/>
        </p:spPr>
        <p:txBody>
          <a:bodyPr wrap="square" rtlCol="0">
            <a:spAutoFit/>
          </a:bodyPr>
          <a:lstStyle/>
          <a:p>
            <a:pPr algn="ctr"/>
            <a:r>
              <a:rPr lang="en-US" sz="2800" dirty="0" smtClean="0">
                <a:latin typeface="Times New Roman" pitchFamily="18" charset="0"/>
                <a:ea typeface="굴림" panose="020B0600000101010101" pitchFamily="34" charset="-127"/>
                <a:cs typeface="Times New Roman" pitchFamily="18" charset="0"/>
              </a:rPr>
              <a:t>Data Exploration</a:t>
            </a:r>
            <a:endParaRPr lang="en-US" sz="2800" b="1" dirty="0">
              <a:latin typeface="Times New Roman" pitchFamily="18" charset="0"/>
              <a:cs typeface="Times New Roman" pitchFamily="18" charset="0"/>
            </a:endParaRPr>
          </a:p>
        </p:txBody>
      </p:sp>
      <p:sp>
        <p:nvSpPr>
          <p:cNvPr id="2" name="AutoShape 2" descr="blob:https://web.whatsapp.com/43a8de6d-91a0-416d-bad0-33652c32427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blob:https://web.whatsapp.com/43a8de6d-91a0-416d-bad0-33652c32427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8380" y="3596640"/>
            <a:ext cx="3055620" cy="211836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880" y="652684"/>
            <a:ext cx="3976519" cy="239531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6058" y="3596640"/>
            <a:ext cx="3055620" cy="211836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231" y="652684"/>
            <a:ext cx="4284532" cy="239531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 y="3581400"/>
            <a:ext cx="2851839" cy="2133600"/>
          </a:xfrm>
          <a:prstGeom prst="rect">
            <a:avLst/>
          </a:prstGeom>
        </p:spPr>
      </p:pic>
      <p:sp>
        <p:nvSpPr>
          <p:cNvPr id="7" name="TextBox 6"/>
          <p:cNvSpPr txBox="1"/>
          <p:nvPr/>
        </p:nvSpPr>
        <p:spPr>
          <a:xfrm>
            <a:off x="1752600" y="2971800"/>
            <a:ext cx="1905000" cy="369332"/>
          </a:xfrm>
          <a:prstGeom prst="rect">
            <a:avLst/>
          </a:prstGeom>
          <a:noFill/>
        </p:spPr>
        <p:txBody>
          <a:bodyPr wrap="square" rtlCol="0">
            <a:spAutoFit/>
          </a:bodyPr>
          <a:lstStyle/>
          <a:p>
            <a:pPr algn="ctr"/>
            <a:r>
              <a:rPr lang="en-US" dirty="0" smtClean="0"/>
              <a:t>Figure:1</a:t>
            </a:r>
            <a:endParaRPr lang="en-IN" dirty="0"/>
          </a:p>
        </p:txBody>
      </p:sp>
      <p:sp>
        <p:nvSpPr>
          <p:cNvPr id="14" name="TextBox 13"/>
          <p:cNvSpPr txBox="1"/>
          <p:nvPr/>
        </p:nvSpPr>
        <p:spPr>
          <a:xfrm>
            <a:off x="6927139" y="5715890"/>
            <a:ext cx="1905000" cy="369332"/>
          </a:xfrm>
          <a:prstGeom prst="rect">
            <a:avLst/>
          </a:prstGeom>
          <a:noFill/>
        </p:spPr>
        <p:txBody>
          <a:bodyPr wrap="square" rtlCol="0">
            <a:spAutoFit/>
          </a:bodyPr>
          <a:lstStyle/>
          <a:p>
            <a:pPr algn="ctr"/>
            <a:r>
              <a:rPr lang="en-US" dirty="0" smtClean="0"/>
              <a:t>Figure:5</a:t>
            </a:r>
            <a:endParaRPr lang="en-IN" dirty="0"/>
          </a:p>
        </p:txBody>
      </p:sp>
      <p:sp>
        <p:nvSpPr>
          <p:cNvPr id="15" name="TextBox 14"/>
          <p:cNvSpPr txBox="1"/>
          <p:nvPr/>
        </p:nvSpPr>
        <p:spPr>
          <a:xfrm>
            <a:off x="3814482" y="5685403"/>
            <a:ext cx="1905000" cy="369332"/>
          </a:xfrm>
          <a:prstGeom prst="rect">
            <a:avLst/>
          </a:prstGeom>
          <a:noFill/>
        </p:spPr>
        <p:txBody>
          <a:bodyPr wrap="square" rtlCol="0">
            <a:spAutoFit/>
          </a:bodyPr>
          <a:lstStyle/>
          <a:p>
            <a:pPr algn="ctr"/>
            <a:r>
              <a:rPr lang="en-US" dirty="0" smtClean="0"/>
              <a:t>Figure:4</a:t>
            </a:r>
            <a:endParaRPr lang="en-IN" dirty="0"/>
          </a:p>
        </p:txBody>
      </p:sp>
      <p:sp>
        <p:nvSpPr>
          <p:cNvPr id="16" name="TextBox 15"/>
          <p:cNvSpPr txBox="1"/>
          <p:nvPr/>
        </p:nvSpPr>
        <p:spPr>
          <a:xfrm>
            <a:off x="856129" y="5670177"/>
            <a:ext cx="1905000" cy="369332"/>
          </a:xfrm>
          <a:prstGeom prst="rect">
            <a:avLst/>
          </a:prstGeom>
          <a:noFill/>
        </p:spPr>
        <p:txBody>
          <a:bodyPr wrap="square" rtlCol="0">
            <a:spAutoFit/>
          </a:bodyPr>
          <a:lstStyle/>
          <a:p>
            <a:pPr algn="ctr"/>
            <a:r>
              <a:rPr lang="en-US" dirty="0" smtClean="0"/>
              <a:t>Figure:3</a:t>
            </a:r>
            <a:endParaRPr lang="en-IN" dirty="0"/>
          </a:p>
        </p:txBody>
      </p:sp>
      <p:sp>
        <p:nvSpPr>
          <p:cNvPr id="17" name="TextBox 16"/>
          <p:cNvSpPr txBox="1"/>
          <p:nvPr/>
        </p:nvSpPr>
        <p:spPr>
          <a:xfrm>
            <a:off x="6131678" y="2983468"/>
            <a:ext cx="1905000" cy="369332"/>
          </a:xfrm>
          <a:prstGeom prst="rect">
            <a:avLst/>
          </a:prstGeom>
          <a:noFill/>
        </p:spPr>
        <p:txBody>
          <a:bodyPr wrap="square" rtlCol="0">
            <a:spAutoFit/>
          </a:bodyPr>
          <a:lstStyle/>
          <a:p>
            <a:pPr algn="ctr"/>
            <a:r>
              <a:rPr lang="en-US" dirty="0" smtClean="0"/>
              <a:t>Figure:2</a:t>
            </a:r>
            <a:endParaRPr lang="en-IN" dirty="0"/>
          </a:p>
        </p:txBody>
      </p:sp>
    </p:spTree>
    <p:extLst>
      <p:ext uri="{BB962C8B-B14F-4D97-AF65-F5344CB8AC3E}">
        <p14:creationId xmlns:p14="http://schemas.microsoft.com/office/powerpoint/2010/main" val="2159143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83898"/>
            <a:ext cx="8077200" cy="3772718"/>
          </a:xfrm>
          <a:prstGeom prst="rect">
            <a:avLst/>
          </a:prstGeom>
        </p:spPr>
      </p:pic>
      <p:sp>
        <p:nvSpPr>
          <p:cNvPr id="3" name="TextBox 2"/>
          <p:cNvSpPr txBox="1"/>
          <p:nvPr/>
        </p:nvSpPr>
        <p:spPr>
          <a:xfrm>
            <a:off x="454231" y="54114"/>
            <a:ext cx="8537369" cy="523220"/>
          </a:xfrm>
          <a:prstGeom prst="rect">
            <a:avLst/>
          </a:prstGeom>
          <a:noFill/>
        </p:spPr>
        <p:txBody>
          <a:bodyPr wrap="square" rtlCol="0">
            <a:spAutoFit/>
          </a:bodyPr>
          <a:lstStyle/>
          <a:p>
            <a:pPr algn="ctr"/>
            <a:r>
              <a:rPr lang="en-US" sz="2800" dirty="0" smtClean="0">
                <a:latin typeface="Times New Roman" pitchFamily="18" charset="0"/>
                <a:ea typeface="굴림" panose="020B0600000101010101" pitchFamily="34" charset="-127"/>
                <a:cs typeface="Times New Roman" pitchFamily="18" charset="0"/>
              </a:rPr>
              <a:t>Data Exploration</a:t>
            </a:r>
            <a:endParaRPr lang="en-US" sz="2800" b="1" dirty="0">
              <a:latin typeface="Times New Roman" pitchFamily="18" charset="0"/>
              <a:cs typeface="Times New Roman" pitchFamily="18" charset="0"/>
            </a:endParaRPr>
          </a:p>
        </p:txBody>
      </p:sp>
      <p:sp>
        <p:nvSpPr>
          <p:cNvPr id="4" name="TextBox 3"/>
          <p:cNvSpPr txBox="1"/>
          <p:nvPr/>
        </p:nvSpPr>
        <p:spPr>
          <a:xfrm>
            <a:off x="3770415" y="4343400"/>
            <a:ext cx="1905000" cy="369332"/>
          </a:xfrm>
          <a:prstGeom prst="rect">
            <a:avLst/>
          </a:prstGeom>
          <a:noFill/>
        </p:spPr>
        <p:txBody>
          <a:bodyPr wrap="square" rtlCol="0">
            <a:spAutoFit/>
          </a:bodyPr>
          <a:lstStyle/>
          <a:p>
            <a:pPr algn="ctr"/>
            <a:r>
              <a:rPr lang="en-US" dirty="0" smtClean="0"/>
              <a:t>Figure:6</a:t>
            </a:r>
            <a:endParaRPr lang="en-IN" dirty="0"/>
          </a:p>
        </p:txBody>
      </p:sp>
    </p:spTree>
    <p:extLst>
      <p:ext uri="{BB962C8B-B14F-4D97-AF65-F5344CB8AC3E}">
        <p14:creationId xmlns:p14="http://schemas.microsoft.com/office/powerpoint/2010/main" val="2720190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10587</TotalTime>
  <Words>779</Words>
  <Application>Microsoft Office PowerPoint</Application>
  <PresentationFormat>On-screen Show (4:3)</PresentationFormat>
  <Paragraphs>143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ACER</cp:lastModifiedBy>
  <cp:revision>339</cp:revision>
  <dcterms:created xsi:type="dcterms:W3CDTF">2017-03-30T12:09:41Z</dcterms:created>
  <dcterms:modified xsi:type="dcterms:W3CDTF">2020-03-09T10:02:18Z</dcterms:modified>
</cp:coreProperties>
</file>