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79" r:id="rId5"/>
    <p:sldId id="282" r:id="rId6"/>
    <p:sldId id="259" r:id="rId7"/>
    <p:sldId id="260" r:id="rId8"/>
    <p:sldId id="263" r:id="rId9"/>
    <p:sldId id="264" r:id="rId10"/>
    <p:sldId id="265" r:id="rId11"/>
    <p:sldId id="266" r:id="rId12"/>
    <p:sldId id="267" r:id="rId13"/>
    <p:sldId id="276" r:id="rId14"/>
    <p:sldId id="277" r:id="rId15"/>
    <p:sldId id="278" r:id="rId16"/>
    <p:sldId id="268" r:id="rId17"/>
    <p:sldId id="280" r:id="rId18"/>
    <p:sldId id="281" r:id="rId19"/>
    <p:sldId id="272" r:id="rId20"/>
    <p:sldId id="273" r:id="rId21"/>
    <p:sldId id="274" r:id="rId22"/>
    <p:sldId id="275" r:id="rId23"/>
  </p:sldIdLst>
  <p:sldSz cx="9144000" cy="5143500" type="screen16x9"/>
  <p:notesSz cx="6858000" cy="9144000"/>
  <p:embeddedFontLs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4" d="100"/>
          <a:sy n="114" d="100"/>
        </p:scale>
        <p:origin x="135"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09f4a175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09f4a175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901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09f4a17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09f4a17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6376c77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6376c77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09f4a175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09f4a175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56376c77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56376c77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09f4a175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09f4a17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09d6967c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09d6967c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09d6967c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09d6967c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09d6967c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09d6967c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09d6967c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09d6967c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56376c5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56376c5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56376c56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56376c5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56376c56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56376c56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6376c56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6376c56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359150"/>
            <a:ext cx="8222100" cy="156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t>VIDEO SUMMARIZATION USING     HISTOGRAM  ANALYSIS</a:t>
            </a:r>
            <a:endParaRPr sz="3600" b="1"/>
          </a:p>
        </p:txBody>
      </p:sp>
      <p:sp>
        <p:nvSpPr>
          <p:cNvPr id="86" name="Google Shape;86;p13"/>
          <p:cNvSpPr txBox="1">
            <a:spLocks noGrp="1"/>
          </p:cNvSpPr>
          <p:nvPr>
            <p:ph type="subTitle" idx="1"/>
          </p:nvPr>
        </p:nvSpPr>
        <p:spPr>
          <a:xfrm>
            <a:off x="410450" y="2000975"/>
            <a:ext cx="8461200" cy="296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latin typeface="Arial"/>
                <a:ea typeface="Arial"/>
                <a:cs typeface="Arial"/>
                <a:sym typeface="Arial"/>
              </a:rPr>
              <a:t>VIDYVARDHINI’S COLLEGE OF ENGINEERING AND TECHNOLOGY</a:t>
            </a:r>
            <a:endParaRPr sz="2000" b="1">
              <a:solidFill>
                <a:srgbClr val="FFFFFF"/>
              </a:solidFill>
              <a:latin typeface="Arial"/>
              <a:ea typeface="Arial"/>
              <a:cs typeface="Arial"/>
              <a:sym typeface="Arial"/>
            </a:endParaRPr>
          </a:p>
          <a:p>
            <a:pPr marL="0" lvl="0" indent="0" algn="l" rtl="0">
              <a:spcBef>
                <a:spcPts val="0"/>
              </a:spcBef>
              <a:spcAft>
                <a:spcPts val="0"/>
              </a:spcAft>
              <a:buNone/>
            </a:pPr>
            <a:r>
              <a:rPr lang="en-GB" sz="2000" b="1">
                <a:solidFill>
                  <a:srgbClr val="FFFFFF"/>
                </a:solidFill>
                <a:latin typeface="Arial"/>
                <a:ea typeface="Arial"/>
                <a:cs typeface="Arial"/>
                <a:sym typeface="Arial"/>
              </a:rPr>
              <a:t>CLASS- BE COMPS </a:t>
            </a:r>
            <a:endParaRPr sz="2000" b="1">
              <a:solidFill>
                <a:srgbClr val="FFFFFF"/>
              </a:solidFill>
              <a:latin typeface="Arial"/>
              <a:ea typeface="Arial"/>
              <a:cs typeface="Arial"/>
              <a:sym typeface="Arial"/>
            </a:endParaRPr>
          </a:p>
          <a:p>
            <a:pPr marL="0" lvl="0" indent="0" algn="l" rtl="0">
              <a:spcBef>
                <a:spcPts val="0"/>
              </a:spcBef>
              <a:spcAft>
                <a:spcPts val="0"/>
              </a:spcAft>
              <a:buNone/>
            </a:pPr>
            <a:endParaRPr sz="2000" b="1">
              <a:solidFill>
                <a:srgbClr val="FFFFFF"/>
              </a:solidFill>
              <a:latin typeface="Arial"/>
              <a:ea typeface="Arial"/>
              <a:cs typeface="Arial"/>
              <a:sym typeface="Arial"/>
            </a:endParaRPr>
          </a:p>
          <a:p>
            <a:pPr marL="0" lvl="0" indent="0" algn="l" rtl="0">
              <a:spcBef>
                <a:spcPts val="0"/>
              </a:spcBef>
              <a:spcAft>
                <a:spcPts val="0"/>
              </a:spcAft>
              <a:buNone/>
            </a:pPr>
            <a:r>
              <a:rPr lang="en-GB" sz="2000" b="1">
                <a:solidFill>
                  <a:srgbClr val="FFFFFF"/>
                </a:solidFill>
                <a:latin typeface="Arial"/>
                <a:ea typeface="Arial"/>
                <a:cs typeface="Arial"/>
                <a:sym typeface="Arial"/>
              </a:rPr>
              <a:t>INSTRUCTOR:</a:t>
            </a:r>
            <a:r>
              <a:rPr lang="en-GB" sz="2000">
                <a:solidFill>
                  <a:srgbClr val="FFFFFF"/>
                </a:solidFill>
                <a:latin typeface="Arial"/>
                <a:ea typeface="Arial"/>
                <a:cs typeface="Arial"/>
                <a:sym typeface="Arial"/>
              </a:rPr>
              <a:t> Prof. Smita Jawale</a:t>
            </a:r>
            <a:endParaRPr sz="2000">
              <a:solidFill>
                <a:srgbClr val="FFFFFF"/>
              </a:solidFill>
              <a:latin typeface="Arial"/>
              <a:ea typeface="Arial"/>
              <a:cs typeface="Arial"/>
              <a:sym typeface="Arial"/>
            </a:endParaRPr>
          </a:p>
          <a:p>
            <a:pPr marL="0" lvl="0" indent="0" algn="l" rtl="0">
              <a:spcBef>
                <a:spcPts val="0"/>
              </a:spcBef>
              <a:spcAft>
                <a:spcPts val="0"/>
              </a:spcAft>
              <a:buNone/>
            </a:pPr>
            <a:endParaRPr sz="2000">
              <a:solidFill>
                <a:srgbClr val="FFFFFF"/>
              </a:solidFill>
              <a:latin typeface="Arial"/>
              <a:ea typeface="Arial"/>
              <a:cs typeface="Arial"/>
              <a:sym typeface="Arial"/>
            </a:endParaRPr>
          </a:p>
          <a:p>
            <a:pPr marL="0" lvl="0" indent="0" algn="l" rtl="0">
              <a:spcBef>
                <a:spcPts val="0"/>
              </a:spcBef>
              <a:spcAft>
                <a:spcPts val="0"/>
              </a:spcAft>
              <a:buNone/>
            </a:pPr>
            <a:r>
              <a:rPr lang="en-GB" sz="2000" b="1">
                <a:solidFill>
                  <a:srgbClr val="FFFFFF"/>
                </a:solidFill>
                <a:latin typeface="Arial"/>
                <a:ea typeface="Arial"/>
                <a:cs typeface="Arial"/>
                <a:sym typeface="Arial"/>
              </a:rPr>
              <a:t>TEAM MEMBERS:</a:t>
            </a:r>
            <a:endParaRPr sz="2000" b="1">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Yash Patange</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Prashant Porwal</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Akhil Raut</a:t>
            </a:r>
            <a:endParaRPr sz="2000">
              <a:solidFill>
                <a:srgbClr val="FFFFFF"/>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rPr>
              <a:t>Level 1:</a:t>
            </a:r>
            <a:endParaRPr sz="1800">
              <a:solidFill>
                <a:srgbClr val="000000"/>
              </a:solidFill>
            </a:endParaRPr>
          </a:p>
        </p:txBody>
      </p:sp>
      <p:pic>
        <p:nvPicPr>
          <p:cNvPr id="139" name="Google Shape;139;p22"/>
          <p:cNvPicPr preferRelativeResize="0"/>
          <p:nvPr/>
        </p:nvPicPr>
        <p:blipFill>
          <a:blip r:embed="rId3">
            <a:alphaModFix/>
          </a:blip>
          <a:stretch>
            <a:fillRect/>
          </a:stretch>
        </p:blipFill>
        <p:spPr>
          <a:xfrm>
            <a:off x="587625" y="960525"/>
            <a:ext cx="6351600" cy="316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000000"/>
                </a:solidFill>
              </a:rPr>
              <a:t>ACTIVITY DIAGRAM:</a:t>
            </a:r>
            <a:endParaRPr sz="2000" b="1">
              <a:solidFill>
                <a:srgbClr val="000000"/>
              </a:solidFill>
            </a:endParaRPr>
          </a:p>
        </p:txBody>
      </p:sp>
      <p:pic>
        <p:nvPicPr>
          <p:cNvPr id="145" name="Google Shape;145;p23"/>
          <p:cNvPicPr preferRelativeResize="0"/>
          <p:nvPr/>
        </p:nvPicPr>
        <p:blipFill>
          <a:blip r:embed="rId3">
            <a:alphaModFix/>
          </a:blip>
          <a:stretch>
            <a:fillRect/>
          </a:stretch>
        </p:blipFill>
        <p:spPr>
          <a:xfrm>
            <a:off x="2801925" y="619800"/>
            <a:ext cx="3430825" cy="422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sz="3600" b="1"/>
              <a:t>TECHNOLOGY</a:t>
            </a:r>
            <a:endParaRPr sz="3600" b="1"/>
          </a:p>
        </p:txBody>
      </p:sp>
      <p:sp>
        <p:nvSpPr>
          <p:cNvPr id="151" name="Google Shape;151;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t>Language :  Python (Version-2.7)</a:t>
            </a:r>
            <a:endParaRPr sz="2400"/>
          </a:p>
          <a:p>
            <a:pPr marL="457200" lvl="0" indent="0" algn="l" rtl="0">
              <a:spcBef>
                <a:spcPts val="1600"/>
              </a:spcBef>
              <a:spcAft>
                <a:spcPts val="0"/>
              </a:spcAft>
              <a:buNone/>
            </a:pPr>
            <a:endParaRPr sz="2400"/>
          </a:p>
          <a:p>
            <a:pPr marL="457200" lvl="0" indent="-381000" algn="l" rtl="0">
              <a:spcBef>
                <a:spcPts val="1600"/>
              </a:spcBef>
              <a:spcAft>
                <a:spcPts val="0"/>
              </a:spcAft>
              <a:buSzPts val="2400"/>
              <a:buChar char="●"/>
            </a:pPr>
            <a:r>
              <a:rPr lang="en-GB" sz="2400"/>
              <a:t>Librabries : Tkinter, OpenCV</a:t>
            </a:r>
            <a:endParaRPr sz="2400"/>
          </a:p>
          <a:p>
            <a:pPr marL="457200" lvl="0" indent="0" algn="l" rtl="0">
              <a:spcBef>
                <a:spcPts val="1600"/>
              </a:spcBef>
              <a:spcAft>
                <a:spcPts val="0"/>
              </a:spcAft>
              <a:buNone/>
            </a:pPr>
            <a:endParaRPr sz="2400"/>
          </a:p>
          <a:p>
            <a:pPr marL="457200" lvl="0" indent="-381000" algn="l" rtl="0">
              <a:spcBef>
                <a:spcPts val="1600"/>
              </a:spcBef>
              <a:spcAft>
                <a:spcPts val="0"/>
              </a:spcAft>
              <a:buSzPts val="2400"/>
              <a:buChar char="●"/>
            </a:pPr>
            <a:r>
              <a:rPr lang="en-GB" sz="2400"/>
              <a:t>O.S. - Windows 10</a:t>
            </a:r>
            <a:endParaRPr sz="2400"/>
          </a:p>
          <a:p>
            <a:pPr marL="0" lvl="0" indent="0" algn="l" rtl="0">
              <a:spcBef>
                <a:spcPts val="1600"/>
              </a:spcBef>
              <a:spcAft>
                <a:spcPts val="16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C266-6F76-4193-A782-2124D22C3860}"/>
              </a:ext>
            </a:extLst>
          </p:cNvPr>
          <p:cNvSpPr>
            <a:spLocks noGrp="1"/>
          </p:cNvSpPr>
          <p:nvPr>
            <p:ph type="title"/>
          </p:nvPr>
        </p:nvSpPr>
        <p:spPr/>
        <p:txBody>
          <a:bodyPr/>
          <a:lstStyle/>
          <a:p>
            <a:r>
              <a:rPr lang="en-US" dirty="0"/>
              <a:t>Clustering</a:t>
            </a:r>
          </a:p>
        </p:txBody>
      </p:sp>
      <p:sp>
        <p:nvSpPr>
          <p:cNvPr id="3" name="Text Placeholder 2">
            <a:extLst>
              <a:ext uri="{FF2B5EF4-FFF2-40B4-BE49-F238E27FC236}">
                <a16:creationId xmlns:a16="http://schemas.microsoft.com/office/drawing/2014/main" id="{E5411675-38EB-43A2-8EAA-B104462687C2}"/>
              </a:ext>
            </a:extLst>
          </p:cNvPr>
          <p:cNvSpPr>
            <a:spLocks noGrp="1"/>
          </p:cNvSpPr>
          <p:nvPr>
            <p:ph type="body" idx="1"/>
          </p:nvPr>
        </p:nvSpPr>
        <p:spPr/>
        <p:txBody>
          <a:bodyPr/>
          <a:lstStyle/>
          <a:p>
            <a:r>
              <a:rPr lang="en-US" dirty="0"/>
              <a:t>Clustering is a Machine Learning technique that involves the grouping of data points. </a:t>
            </a:r>
          </a:p>
          <a:p>
            <a:r>
              <a:rPr lang="en-US" dirty="0"/>
              <a:t>Given a set of data points, we can use a clustering algorithm to classify each data point into a specific group. </a:t>
            </a:r>
          </a:p>
          <a:p>
            <a:r>
              <a:rPr lang="en-US" dirty="0"/>
              <a:t>In theory, data points that are in the same group should have similar properties and/or features, while data points in different groups should have highly dissimilar properties and/or features. </a:t>
            </a:r>
          </a:p>
          <a:p>
            <a:r>
              <a:rPr lang="en-US" dirty="0"/>
              <a:t>Clustering is a method of unsupervised learning and is a common technique for statistical data analysis used in many fields.</a:t>
            </a:r>
          </a:p>
        </p:txBody>
      </p:sp>
    </p:spTree>
    <p:extLst>
      <p:ext uri="{BB962C8B-B14F-4D97-AF65-F5344CB8AC3E}">
        <p14:creationId xmlns:p14="http://schemas.microsoft.com/office/powerpoint/2010/main" val="312467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9F9F-7FB9-45AA-AC98-668ADFE47158}"/>
              </a:ext>
            </a:extLst>
          </p:cNvPr>
          <p:cNvSpPr>
            <a:spLocks noGrp="1"/>
          </p:cNvSpPr>
          <p:nvPr>
            <p:ph type="title"/>
          </p:nvPr>
        </p:nvSpPr>
        <p:spPr/>
        <p:txBody>
          <a:bodyPr/>
          <a:lstStyle/>
          <a:p>
            <a:r>
              <a:rPr lang="en-US" b="1" dirty="0"/>
              <a:t>K-Means Clustering</a:t>
            </a:r>
            <a:br>
              <a:rPr lang="en-US" b="1" dirty="0"/>
            </a:br>
            <a:r>
              <a:rPr lang="en-US" b="1" dirty="0"/>
              <a:t>	</a:t>
            </a:r>
            <a:endParaRPr lang="en-US" dirty="0"/>
          </a:p>
        </p:txBody>
      </p:sp>
      <p:sp>
        <p:nvSpPr>
          <p:cNvPr id="3" name="Text Placeholder 2">
            <a:extLst>
              <a:ext uri="{FF2B5EF4-FFF2-40B4-BE49-F238E27FC236}">
                <a16:creationId xmlns:a16="http://schemas.microsoft.com/office/drawing/2014/main" id="{ED3F73E3-35BD-402D-B9A2-D230C44E1E09}"/>
              </a:ext>
            </a:extLst>
          </p:cNvPr>
          <p:cNvSpPr>
            <a:spLocks noGrp="1"/>
          </p:cNvSpPr>
          <p:nvPr>
            <p:ph type="body" idx="1"/>
          </p:nvPr>
        </p:nvSpPr>
        <p:spPr/>
        <p:txBody>
          <a:bodyPr/>
          <a:lstStyle/>
          <a:p>
            <a:r>
              <a:rPr lang="en-US" dirty="0"/>
              <a:t>K-Means is probably the most well know clustering algorithm</a:t>
            </a:r>
            <a:r>
              <a:rPr lang="en-US"/>
              <a:t>. </a:t>
            </a:r>
            <a:endParaRPr lang="en-US" dirty="0"/>
          </a:p>
          <a:p>
            <a:r>
              <a:rPr lang="en-US" dirty="0"/>
              <a:t>Steps :-</a:t>
            </a:r>
          </a:p>
          <a:p>
            <a:pPr lvl="1"/>
            <a:r>
              <a:rPr lang="en-US" i="1" dirty="0"/>
              <a:t>Initialize cluster centers</a:t>
            </a:r>
          </a:p>
          <a:p>
            <a:pPr lvl="1"/>
            <a:r>
              <a:rPr lang="en-US" i="1" dirty="0"/>
              <a:t>Assign observations to the closest cluster center</a:t>
            </a:r>
          </a:p>
          <a:p>
            <a:pPr lvl="1"/>
            <a:r>
              <a:rPr lang="en-US" i="1" dirty="0"/>
              <a:t>Revise cluster centers as mean of assigned observations</a:t>
            </a:r>
          </a:p>
          <a:p>
            <a:pPr lvl="1"/>
            <a:r>
              <a:rPr lang="en-US" i="1" dirty="0"/>
              <a:t>Repeat step 2 and step 3 until convergence</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21886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C2F24-B552-44AC-89CB-F11FAFBB27F2}"/>
              </a:ext>
            </a:extLst>
          </p:cNvPr>
          <p:cNvPicPr>
            <a:picLocks noChangeAspect="1"/>
          </p:cNvPicPr>
          <p:nvPr/>
        </p:nvPicPr>
        <p:blipFill>
          <a:blip r:embed="rId2"/>
          <a:stretch>
            <a:fillRect/>
          </a:stretch>
        </p:blipFill>
        <p:spPr>
          <a:xfrm>
            <a:off x="2476500" y="533400"/>
            <a:ext cx="4191000" cy="4076700"/>
          </a:xfrm>
          <a:prstGeom prst="rect">
            <a:avLst/>
          </a:prstGeom>
        </p:spPr>
      </p:pic>
    </p:spTree>
    <p:extLst>
      <p:ext uri="{BB962C8B-B14F-4D97-AF65-F5344CB8AC3E}">
        <p14:creationId xmlns:p14="http://schemas.microsoft.com/office/powerpoint/2010/main" val="54411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116389"/>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        STEPS FOR IMPLEMENTATION</a:t>
            </a:r>
            <a:endParaRPr sz="3600" dirty="0"/>
          </a:p>
        </p:txBody>
      </p:sp>
      <p:grpSp>
        <p:nvGrpSpPr>
          <p:cNvPr id="4" name="Group 3">
            <a:extLst>
              <a:ext uri="{FF2B5EF4-FFF2-40B4-BE49-F238E27FC236}">
                <a16:creationId xmlns:a16="http://schemas.microsoft.com/office/drawing/2014/main" id="{5C58C304-98FD-4086-9CE2-0F77C426CC1C}"/>
              </a:ext>
            </a:extLst>
          </p:cNvPr>
          <p:cNvGrpSpPr/>
          <p:nvPr/>
        </p:nvGrpSpPr>
        <p:grpSpPr>
          <a:xfrm>
            <a:off x="1823808" y="772853"/>
            <a:ext cx="4556020" cy="1106287"/>
            <a:chOff x="0" y="35244"/>
            <a:chExt cx="5496383" cy="1257306"/>
          </a:xfrm>
        </p:grpSpPr>
        <p:sp>
          <p:nvSpPr>
            <p:cNvPr id="5" name="Callout: Up Arrow 4">
              <a:extLst>
                <a:ext uri="{FF2B5EF4-FFF2-40B4-BE49-F238E27FC236}">
                  <a16:creationId xmlns:a16="http://schemas.microsoft.com/office/drawing/2014/main" id="{102EAEFC-A21D-4ACE-98BD-DD9DE7693575}"/>
                </a:ext>
              </a:extLst>
            </p:cNvPr>
            <p:cNvSpPr/>
            <p:nvPr/>
          </p:nvSpPr>
          <p:spPr>
            <a:xfrm rot="10800000">
              <a:off x="0" y="35244"/>
              <a:ext cx="5496383" cy="1257306"/>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Callout: Up Arrow 4">
              <a:extLst>
                <a:ext uri="{FF2B5EF4-FFF2-40B4-BE49-F238E27FC236}">
                  <a16:creationId xmlns:a16="http://schemas.microsoft.com/office/drawing/2014/main" id="{F1901D8C-7897-4FF8-BA01-69ABC5700D54}"/>
                </a:ext>
              </a:extLst>
            </p:cNvPr>
            <p:cNvSpPr txBox="1"/>
            <p:nvPr/>
          </p:nvSpPr>
          <p:spPr>
            <a:xfrm rot="21600000">
              <a:off x="0" y="35244"/>
              <a:ext cx="5496383" cy="816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u="none" kern="1200"/>
                <a:t>1.Extract frames one by one</a:t>
              </a:r>
              <a:endParaRPr lang="en-US" sz="1900" kern="1200"/>
            </a:p>
          </p:txBody>
        </p:sp>
      </p:grpSp>
      <p:grpSp>
        <p:nvGrpSpPr>
          <p:cNvPr id="7" name="Group 6">
            <a:extLst>
              <a:ext uri="{FF2B5EF4-FFF2-40B4-BE49-F238E27FC236}">
                <a16:creationId xmlns:a16="http://schemas.microsoft.com/office/drawing/2014/main" id="{B2987B46-1FB4-4744-8751-4D7631C1C926}"/>
              </a:ext>
            </a:extLst>
          </p:cNvPr>
          <p:cNvGrpSpPr/>
          <p:nvPr/>
        </p:nvGrpSpPr>
        <p:grpSpPr>
          <a:xfrm>
            <a:off x="1823809" y="1871789"/>
            <a:ext cx="4556020" cy="984667"/>
            <a:chOff x="0" y="1248378"/>
            <a:chExt cx="5496383" cy="1257306"/>
          </a:xfrm>
        </p:grpSpPr>
        <p:sp>
          <p:nvSpPr>
            <p:cNvPr id="8" name="Callout: Up Arrow 7">
              <a:extLst>
                <a:ext uri="{FF2B5EF4-FFF2-40B4-BE49-F238E27FC236}">
                  <a16:creationId xmlns:a16="http://schemas.microsoft.com/office/drawing/2014/main" id="{78CB249C-B1B5-43BA-B880-B45C07FDCEA0}"/>
                </a:ext>
              </a:extLst>
            </p:cNvPr>
            <p:cNvSpPr/>
            <p:nvPr/>
          </p:nvSpPr>
          <p:spPr>
            <a:xfrm rot="10800000">
              <a:off x="0" y="1248378"/>
              <a:ext cx="5496383" cy="1257306"/>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llout: Up Arrow 4">
              <a:extLst>
                <a:ext uri="{FF2B5EF4-FFF2-40B4-BE49-F238E27FC236}">
                  <a16:creationId xmlns:a16="http://schemas.microsoft.com/office/drawing/2014/main" id="{E38F8965-E185-4CCC-BB38-4BFF134B7DA6}"/>
                </a:ext>
              </a:extLst>
            </p:cNvPr>
            <p:cNvSpPr txBox="1"/>
            <p:nvPr/>
          </p:nvSpPr>
          <p:spPr>
            <a:xfrm>
              <a:off x="0" y="1248381"/>
              <a:ext cx="5496383" cy="816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u="none" kern="1200" dirty="0"/>
                <a:t>2.Histogram difference between 2 consecutive frames.</a:t>
              </a:r>
              <a:endParaRPr lang="en-US" sz="1900" kern="1200" dirty="0"/>
            </a:p>
          </p:txBody>
        </p:sp>
      </p:grpSp>
      <p:grpSp>
        <p:nvGrpSpPr>
          <p:cNvPr id="10" name="Group 9">
            <a:extLst>
              <a:ext uri="{FF2B5EF4-FFF2-40B4-BE49-F238E27FC236}">
                <a16:creationId xmlns:a16="http://schemas.microsoft.com/office/drawing/2014/main" id="{2ED093E3-EDAF-4772-A891-35F8022750D9}"/>
              </a:ext>
            </a:extLst>
          </p:cNvPr>
          <p:cNvGrpSpPr/>
          <p:nvPr/>
        </p:nvGrpSpPr>
        <p:grpSpPr>
          <a:xfrm>
            <a:off x="1823808" y="2849114"/>
            <a:ext cx="4556021" cy="1020335"/>
            <a:chOff x="0" y="1248378"/>
            <a:chExt cx="5496383" cy="1257306"/>
          </a:xfrm>
        </p:grpSpPr>
        <p:sp>
          <p:nvSpPr>
            <p:cNvPr id="11" name="Callout: Up Arrow 10">
              <a:extLst>
                <a:ext uri="{FF2B5EF4-FFF2-40B4-BE49-F238E27FC236}">
                  <a16:creationId xmlns:a16="http://schemas.microsoft.com/office/drawing/2014/main" id="{8DD9D023-B60E-4C32-BEF8-2011A88F4C99}"/>
                </a:ext>
              </a:extLst>
            </p:cNvPr>
            <p:cNvSpPr/>
            <p:nvPr/>
          </p:nvSpPr>
          <p:spPr>
            <a:xfrm rot="10800000">
              <a:off x="0" y="1248378"/>
              <a:ext cx="5496383" cy="1257306"/>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4">
              <a:extLst>
                <a:ext uri="{FF2B5EF4-FFF2-40B4-BE49-F238E27FC236}">
                  <a16:creationId xmlns:a16="http://schemas.microsoft.com/office/drawing/2014/main" id="{E20AD0A0-8540-4098-8924-D68CABA3D52D}"/>
                </a:ext>
              </a:extLst>
            </p:cNvPr>
            <p:cNvSpPr txBox="1"/>
            <p:nvPr/>
          </p:nvSpPr>
          <p:spPr>
            <a:xfrm rot="21600000">
              <a:off x="0" y="1248378"/>
              <a:ext cx="5496383" cy="816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u="none" kern="1200" dirty="0"/>
                <a:t>2.Histogram difference between 2 consecutive frames.</a:t>
              </a:r>
              <a:endParaRPr lang="en-US" sz="1900" kern="1200" dirty="0"/>
            </a:p>
          </p:txBody>
        </p:sp>
      </p:grpSp>
      <p:grpSp>
        <p:nvGrpSpPr>
          <p:cNvPr id="13" name="Group 12">
            <a:extLst>
              <a:ext uri="{FF2B5EF4-FFF2-40B4-BE49-F238E27FC236}">
                <a16:creationId xmlns:a16="http://schemas.microsoft.com/office/drawing/2014/main" id="{F1D053A7-EDE5-471A-B18F-5DFB89941CE1}"/>
              </a:ext>
            </a:extLst>
          </p:cNvPr>
          <p:cNvGrpSpPr/>
          <p:nvPr/>
        </p:nvGrpSpPr>
        <p:grpSpPr>
          <a:xfrm>
            <a:off x="1836390" y="3851583"/>
            <a:ext cx="4501491" cy="913360"/>
            <a:chOff x="0" y="3738467"/>
            <a:chExt cx="5496383" cy="1257306"/>
          </a:xfrm>
        </p:grpSpPr>
        <p:sp>
          <p:nvSpPr>
            <p:cNvPr id="14" name="Callout: Up Arrow 13">
              <a:extLst>
                <a:ext uri="{FF2B5EF4-FFF2-40B4-BE49-F238E27FC236}">
                  <a16:creationId xmlns:a16="http://schemas.microsoft.com/office/drawing/2014/main" id="{4B561AB9-F149-48A6-B1E4-08268F02E666}"/>
                </a:ext>
              </a:extLst>
            </p:cNvPr>
            <p:cNvSpPr/>
            <p:nvPr/>
          </p:nvSpPr>
          <p:spPr>
            <a:xfrm rot="10800000">
              <a:off x="0" y="3738467"/>
              <a:ext cx="5496383" cy="1257306"/>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4">
              <a:extLst>
                <a:ext uri="{FF2B5EF4-FFF2-40B4-BE49-F238E27FC236}">
                  <a16:creationId xmlns:a16="http://schemas.microsoft.com/office/drawing/2014/main" id="{1782DD5E-97F9-49D8-9B67-7EDADF17C420}"/>
                </a:ext>
              </a:extLst>
            </p:cNvPr>
            <p:cNvSpPr txBox="1"/>
            <p:nvPr/>
          </p:nvSpPr>
          <p:spPr>
            <a:xfrm rot="21600000">
              <a:off x="0" y="3738467"/>
              <a:ext cx="5496383" cy="816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b="0" i="0" u="none" kern="1200"/>
                <a:t> 4. Form buckets corresponding to the n</a:t>
              </a:r>
              <a:r>
                <a:rPr lang="en-US" sz="1900" b="0" i="0" u="none" kern="1200" baseline="30000"/>
                <a:t>th </a:t>
              </a:r>
              <a:r>
                <a:rPr lang="en-US" sz="1900" b="0" i="0" u="none" kern="1200" baseline="0"/>
                <a:t>second in the video.</a:t>
              </a:r>
              <a:endParaRPr lang="en-US" sz="1900" kern="12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E957404-90FD-4880-920D-60FBC5FE4977}"/>
              </a:ext>
            </a:extLst>
          </p:cNvPr>
          <p:cNvGrpSpPr/>
          <p:nvPr/>
        </p:nvGrpSpPr>
        <p:grpSpPr>
          <a:xfrm>
            <a:off x="1802838" y="269501"/>
            <a:ext cx="4757355" cy="963688"/>
            <a:chOff x="0" y="4983512"/>
            <a:chExt cx="5496383" cy="1257306"/>
          </a:xfrm>
        </p:grpSpPr>
        <p:sp>
          <p:nvSpPr>
            <p:cNvPr id="5" name="Callout: Up Arrow 4">
              <a:extLst>
                <a:ext uri="{FF2B5EF4-FFF2-40B4-BE49-F238E27FC236}">
                  <a16:creationId xmlns:a16="http://schemas.microsoft.com/office/drawing/2014/main" id="{8B8EF41F-57F1-4BB2-84CE-4F4AFFE0739F}"/>
                </a:ext>
              </a:extLst>
            </p:cNvPr>
            <p:cNvSpPr/>
            <p:nvPr/>
          </p:nvSpPr>
          <p:spPr>
            <a:xfrm rot="10800000">
              <a:off x="0" y="4983512"/>
              <a:ext cx="5496383" cy="1257306"/>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Callout: Up Arrow 4">
              <a:extLst>
                <a:ext uri="{FF2B5EF4-FFF2-40B4-BE49-F238E27FC236}">
                  <a16:creationId xmlns:a16="http://schemas.microsoft.com/office/drawing/2014/main" id="{9025B40A-F1A6-4692-AB61-66AE2214AED7}"/>
                </a:ext>
              </a:extLst>
            </p:cNvPr>
            <p:cNvSpPr txBox="1"/>
            <p:nvPr/>
          </p:nvSpPr>
          <p:spPr>
            <a:xfrm rot="21600000">
              <a:off x="0" y="4983512"/>
              <a:ext cx="5496383" cy="816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b="0" i="0" u="none" kern="1200"/>
                <a:t>5.Pick the buckets that are filled the highest.</a:t>
              </a:r>
            </a:p>
          </p:txBody>
        </p:sp>
      </p:grpSp>
      <p:grpSp>
        <p:nvGrpSpPr>
          <p:cNvPr id="7" name="Group 6">
            <a:extLst>
              <a:ext uri="{FF2B5EF4-FFF2-40B4-BE49-F238E27FC236}">
                <a16:creationId xmlns:a16="http://schemas.microsoft.com/office/drawing/2014/main" id="{CA8FF993-B43A-4139-8B6E-EA31026D84C0}"/>
              </a:ext>
            </a:extLst>
          </p:cNvPr>
          <p:cNvGrpSpPr/>
          <p:nvPr/>
        </p:nvGrpSpPr>
        <p:grpSpPr>
          <a:xfrm>
            <a:off x="1823808" y="1236029"/>
            <a:ext cx="4736385" cy="580197"/>
            <a:chOff x="0" y="6228556"/>
            <a:chExt cx="5496383" cy="817494"/>
          </a:xfrm>
        </p:grpSpPr>
        <p:sp>
          <p:nvSpPr>
            <p:cNvPr id="8" name="Rectangle 7">
              <a:extLst>
                <a:ext uri="{FF2B5EF4-FFF2-40B4-BE49-F238E27FC236}">
                  <a16:creationId xmlns:a16="http://schemas.microsoft.com/office/drawing/2014/main" id="{FABC3831-3D18-4878-B07F-DEA03664D5C1}"/>
                </a:ext>
              </a:extLst>
            </p:cNvPr>
            <p:cNvSpPr/>
            <p:nvPr/>
          </p:nvSpPr>
          <p:spPr>
            <a:xfrm>
              <a:off x="0" y="6228556"/>
              <a:ext cx="5496383" cy="817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B2DFC286-D1B4-4D44-BDAA-82018F708907}"/>
                </a:ext>
              </a:extLst>
            </p:cNvPr>
            <p:cNvSpPr txBox="1"/>
            <p:nvPr/>
          </p:nvSpPr>
          <p:spPr>
            <a:xfrm>
              <a:off x="0" y="6228556"/>
              <a:ext cx="5496383" cy="817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b="0" i="0" u="none" kern="1200"/>
                <a:t>6.Merge the selected buckets into a summary.</a:t>
              </a:r>
            </a:p>
          </p:txBody>
        </p:sp>
      </p:grpSp>
    </p:spTree>
    <p:extLst>
      <p:ext uri="{BB962C8B-B14F-4D97-AF65-F5344CB8AC3E}">
        <p14:creationId xmlns:p14="http://schemas.microsoft.com/office/powerpoint/2010/main" val="90906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1BE-B7E5-4F36-AFF1-E44010276CC5}"/>
              </a:ext>
            </a:extLst>
          </p:cNvPr>
          <p:cNvSpPr>
            <a:spLocks noGrp="1"/>
          </p:cNvSpPr>
          <p:nvPr>
            <p:ph type="title"/>
          </p:nvPr>
        </p:nvSpPr>
        <p:spPr>
          <a:xfrm>
            <a:off x="311700" y="141560"/>
            <a:ext cx="8520600" cy="607800"/>
          </a:xfrm>
        </p:spPr>
        <p:txBody>
          <a:bodyPr/>
          <a:lstStyle/>
          <a:p>
            <a:r>
              <a:rPr lang="en-US" dirty="0"/>
              <a:t>Algorithm</a:t>
            </a:r>
          </a:p>
        </p:txBody>
      </p:sp>
      <p:sp>
        <p:nvSpPr>
          <p:cNvPr id="3" name="Text Placeholder 2">
            <a:extLst>
              <a:ext uri="{FF2B5EF4-FFF2-40B4-BE49-F238E27FC236}">
                <a16:creationId xmlns:a16="http://schemas.microsoft.com/office/drawing/2014/main" id="{0B2C9560-8BD5-41BD-94A9-8F2FB9C2A2D2}"/>
              </a:ext>
            </a:extLst>
          </p:cNvPr>
          <p:cNvSpPr>
            <a:spLocks noGrp="1"/>
          </p:cNvSpPr>
          <p:nvPr>
            <p:ph type="body" idx="1"/>
          </p:nvPr>
        </p:nvSpPr>
        <p:spPr>
          <a:xfrm>
            <a:off x="311700" y="1078890"/>
            <a:ext cx="8520600" cy="3339000"/>
          </a:xfrm>
        </p:spPr>
        <p:txBody>
          <a:bodyPr/>
          <a:lstStyle/>
          <a:p>
            <a:pPr marL="114300" indent="0">
              <a:buNone/>
            </a:pPr>
            <a:r>
              <a:rPr lang="en-US" b="1" dirty="0"/>
              <a:t>Inputs</a:t>
            </a:r>
            <a:r>
              <a:rPr lang="en-US" dirty="0"/>
              <a:t>: Video </a:t>
            </a:r>
            <a:r>
              <a:rPr lang="en-US" i="1" dirty="0"/>
              <a:t>V</a:t>
            </a:r>
            <a:r>
              <a:rPr lang="en-US" dirty="0"/>
              <a:t> to be summarized.</a:t>
            </a:r>
          </a:p>
          <a:p>
            <a:pPr marL="939800" lvl="1" indent="-342900">
              <a:spcBef>
                <a:spcPts val="600"/>
              </a:spcBef>
              <a:buFont typeface="+mj-lt"/>
              <a:buAutoNum type="arabicPeriod"/>
            </a:pPr>
            <a:r>
              <a:rPr lang="en-US" sz="1100" dirty="0"/>
              <a:t>Capture the video </a:t>
            </a:r>
            <a:r>
              <a:rPr lang="en-US" sz="1100" i="1" dirty="0"/>
              <a:t>V</a:t>
            </a:r>
            <a:r>
              <a:rPr lang="en-US" sz="1100" dirty="0"/>
              <a:t>.</a:t>
            </a:r>
            <a:r>
              <a:rPr lang="en-US" sz="1100" i="1" dirty="0"/>
              <a:t> </a:t>
            </a:r>
            <a:endParaRPr lang="en-US" sz="1100" dirty="0"/>
          </a:p>
          <a:p>
            <a:pPr marL="939800" lvl="1" indent="-342900">
              <a:spcBef>
                <a:spcPts val="600"/>
              </a:spcBef>
              <a:buFont typeface="+mj-lt"/>
              <a:buAutoNum type="arabicPeriod"/>
            </a:pPr>
            <a:r>
              <a:rPr lang="en-US" sz="1100" dirty="0"/>
              <a:t>Generate frames </a:t>
            </a:r>
            <a:r>
              <a:rPr lang="en-US" sz="1100" i="1" dirty="0"/>
              <a:t>fi</a:t>
            </a:r>
            <a:r>
              <a:rPr lang="en-US" sz="1100" dirty="0"/>
              <a:t> for the video.</a:t>
            </a:r>
          </a:p>
          <a:p>
            <a:pPr marL="939800" lvl="1" indent="-342900">
              <a:spcBef>
                <a:spcPts val="600"/>
              </a:spcBef>
              <a:buFont typeface="+mj-lt"/>
              <a:buAutoNum type="arabicPeriod"/>
            </a:pPr>
            <a:r>
              <a:rPr lang="en-US" sz="1100" dirty="0"/>
              <a:t>Calculate the Histogram for each frame.</a:t>
            </a:r>
          </a:p>
          <a:p>
            <a:pPr marL="939800" lvl="1" indent="-342900">
              <a:spcBef>
                <a:spcPts val="600"/>
              </a:spcBef>
              <a:buFont typeface="+mj-lt"/>
              <a:buAutoNum type="arabicPeriod"/>
            </a:pPr>
            <a:r>
              <a:rPr lang="en-US" sz="1100" dirty="0"/>
              <a:t>Calculate the histogram difference between </a:t>
            </a:r>
            <a:r>
              <a:rPr lang="en-US" sz="1100" dirty="0" err="1"/>
              <a:t>i</a:t>
            </a:r>
            <a:r>
              <a:rPr lang="en-US" sz="1100" baseline="30000" dirty="0" err="1"/>
              <a:t>th</a:t>
            </a:r>
            <a:r>
              <a:rPr lang="en-US" sz="1100" dirty="0"/>
              <a:t> and (i+25)</a:t>
            </a:r>
            <a:r>
              <a:rPr lang="en-US" sz="1100" baseline="30000" dirty="0" err="1"/>
              <a:t>th</a:t>
            </a:r>
            <a:r>
              <a:rPr lang="en-US" sz="1100" dirty="0"/>
              <a:t> frame.</a:t>
            </a:r>
          </a:p>
          <a:p>
            <a:pPr marL="939800" lvl="1" indent="-342900">
              <a:spcBef>
                <a:spcPts val="600"/>
              </a:spcBef>
              <a:buFont typeface="+mj-lt"/>
              <a:buAutoNum type="arabicPeriod"/>
            </a:pPr>
            <a:r>
              <a:rPr lang="en-US" sz="1100" dirty="0"/>
              <a:t>Form 3 clusters of these difference values using K-Means Clustering Algorithm.</a:t>
            </a:r>
          </a:p>
          <a:p>
            <a:pPr marL="939800" lvl="1" indent="-342900">
              <a:spcBef>
                <a:spcPts val="600"/>
              </a:spcBef>
              <a:buFont typeface="+mj-lt"/>
              <a:buAutoNum type="arabicPeriod"/>
            </a:pPr>
            <a:r>
              <a:rPr lang="en-US" sz="1100" dirty="0"/>
              <a:t>Select clusters 1 and 3, as these contain the key-frames of our video.</a:t>
            </a:r>
          </a:p>
          <a:p>
            <a:pPr marL="939800" lvl="1" indent="-342900">
              <a:spcBef>
                <a:spcPts val="600"/>
              </a:spcBef>
              <a:buFont typeface="+mj-lt"/>
              <a:buAutoNum type="arabicPeriod"/>
            </a:pPr>
            <a:r>
              <a:rPr lang="en-US" sz="1100" dirty="0"/>
              <a:t>Form buckets of time </a:t>
            </a:r>
            <a:r>
              <a:rPr lang="en-US" sz="1100" i="1" dirty="0"/>
              <a:t>t</a:t>
            </a:r>
            <a:r>
              <a:rPr lang="en-US" sz="1100" dirty="0"/>
              <a:t> seconds and sort the frames from clusters 1 and 3 corresponding to the seconds they belong to in the video.</a:t>
            </a:r>
          </a:p>
          <a:p>
            <a:pPr marL="939800" lvl="1" indent="-342900">
              <a:spcBef>
                <a:spcPts val="600"/>
              </a:spcBef>
              <a:buFont typeface="+mj-lt"/>
              <a:buAutoNum type="arabicPeriod"/>
            </a:pPr>
            <a:r>
              <a:rPr lang="en-US" sz="1100" dirty="0"/>
              <a:t>The buckets with the maximum number of corresponding frames, above a certain threshold, are selected.</a:t>
            </a:r>
          </a:p>
          <a:p>
            <a:pPr marL="939800" lvl="1" indent="-342900">
              <a:spcBef>
                <a:spcPts val="600"/>
              </a:spcBef>
              <a:buFont typeface="+mj-lt"/>
              <a:buAutoNum type="arabicPeriod"/>
            </a:pPr>
            <a:r>
              <a:rPr lang="en-US" sz="1100" dirty="0"/>
              <a:t>The </a:t>
            </a:r>
            <a:r>
              <a:rPr lang="en-US" sz="1100" i="1" dirty="0"/>
              <a:t>t</a:t>
            </a:r>
            <a:r>
              <a:rPr lang="en-US" sz="1100" dirty="0"/>
              <a:t> second clips are extracted from the original video and merged together.</a:t>
            </a:r>
          </a:p>
          <a:p>
            <a:pPr marL="939800" lvl="1" indent="-342900">
              <a:spcBef>
                <a:spcPts val="600"/>
              </a:spcBef>
              <a:buFont typeface="+mj-lt"/>
              <a:buAutoNum type="arabicPeriod"/>
            </a:pPr>
            <a:r>
              <a:rPr lang="en-US" sz="1100" dirty="0"/>
              <a:t>After merging summarized video is the output.</a:t>
            </a:r>
          </a:p>
        </p:txBody>
      </p:sp>
    </p:spTree>
    <p:extLst>
      <p:ext uri="{BB962C8B-B14F-4D97-AF65-F5344CB8AC3E}">
        <p14:creationId xmlns:p14="http://schemas.microsoft.com/office/powerpoint/2010/main" val="9992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CONCLUSION</a:t>
            </a:r>
            <a:endParaRPr b="1"/>
          </a:p>
        </p:txBody>
      </p:sp>
      <p:sp>
        <p:nvSpPr>
          <p:cNvPr id="181" name="Google Shape;181;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rgbClr val="000000"/>
              </a:buClr>
              <a:buSzPts val="2400"/>
              <a:buFont typeface="Times New Roman"/>
              <a:buChar char="●"/>
            </a:pPr>
            <a:r>
              <a:rPr lang="en-GB" sz="2400">
                <a:solidFill>
                  <a:srgbClr val="000000"/>
                </a:solidFill>
                <a:latin typeface="Times New Roman"/>
                <a:ea typeface="Times New Roman"/>
                <a:cs typeface="Times New Roman"/>
                <a:sym typeface="Times New Roman"/>
              </a:rPr>
              <a:t>This software could be used for the formation of highlight reels.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GB" sz="2400">
                <a:solidFill>
                  <a:srgbClr val="000000"/>
                </a:solidFill>
                <a:latin typeface="Times New Roman"/>
                <a:ea typeface="Times New Roman"/>
                <a:cs typeface="Times New Roman"/>
                <a:sym typeface="Times New Roman"/>
              </a:rPr>
              <a:t>It will showcase the important events occurring in the video.</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GB" sz="2400">
                <a:solidFill>
                  <a:srgbClr val="000000"/>
                </a:solidFill>
                <a:latin typeface="Times New Roman"/>
                <a:ea typeface="Times New Roman"/>
                <a:cs typeface="Times New Roman"/>
                <a:sym typeface="Times New Roman"/>
              </a:rPr>
              <a:t>This can be used by various show-casters, news channels or even by video loggers.</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                            </a:t>
            </a:r>
            <a:r>
              <a:rPr lang="en-GB" sz="3600" b="1"/>
              <a:t> INTRODUCTION</a:t>
            </a:r>
            <a:endParaRPr sz="3600" b="1"/>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t>Everyone is so busy with their lives that taking the time out for some activities is highly difficult.</a:t>
            </a:r>
            <a:endParaRPr sz="2400"/>
          </a:p>
          <a:p>
            <a:pPr marL="457200" lvl="0" indent="-381000" algn="l" rtl="0">
              <a:spcBef>
                <a:spcPts val="0"/>
              </a:spcBef>
              <a:spcAft>
                <a:spcPts val="0"/>
              </a:spcAft>
              <a:buSzPts val="2400"/>
              <a:buChar char="●"/>
            </a:pPr>
            <a:r>
              <a:rPr lang="en-GB" sz="2400"/>
              <a:t>Not everyone can watch an entire livestream of an important event occuring in history.</a:t>
            </a:r>
            <a:endParaRPr sz="2400"/>
          </a:p>
          <a:p>
            <a:pPr marL="457200" lvl="0" indent="-381000" algn="l" rtl="0">
              <a:spcBef>
                <a:spcPts val="0"/>
              </a:spcBef>
              <a:spcAft>
                <a:spcPts val="0"/>
              </a:spcAft>
              <a:buSzPts val="2400"/>
              <a:buChar char="●"/>
            </a:pPr>
            <a:r>
              <a:rPr lang="en-GB" sz="2400"/>
              <a:t>The proposed system aim to condense the entire full length video into a ‘highlight stream’ using </a:t>
            </a:r>
            <a:r>
              <a:rPr lang="en-GB" sz="2400" b="1"/>
              <a:t>Histogram Analysis</a:t>
            </a:r>
            <a:r>
              <a:rPr lang="en-GB" sz="2400"/>
              <a: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                                </a:t>
            </a:r>
            <a:r>
              <a:rPr lang="en-GB" sz="3600" b="1"/>
              <a:t>REFERENCE</a:t>
            </a:r>
            <a:endParaRPr sz="3600" b="1"/>
          </a:p>
        </p:txBody>
      </p:sp>
      <p:sp>
        <p:nvSpPr>
          <p:cNvPr id="187" name="Google Shape;187;p30"/>
          <p:cNvSpPr txBox="1">
            <a:spLocks noGrp="1"/>
          </p:cNvSpPr>
          <p:nvPr>
            <p:ph type="body" idx="1"/>
          </p:nvPr>
        </p:nvSpPr>
        <p:spPr>
          <a:xfrm>
            <a:off x="279600" y="1017800"/>
            <a:ext cx="8584800" cy="337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1. 	Nada Jasim Habeeb, Rana Saad Mohammed, Muntaha Khudair Abbass, "Surveillance Video Summarization Based on Histogram Differencing and Sum Conditional Variance", International Journal of Computer and Information Engineering Vol:10, No:9, 2016.</a:t>
            </a:r>
            <a:endParaRPr sz="2400">
              <a:solidFill>
                <a:srgbClr val="1A1A1A"/>
              </a:solidFill>
              <a:latin typeface="Times New Roman"/>
              <a:ea typeface="Times New Roman"/>
              <a:cs typeface="Times New Roman"/>
              <a:sym typeface="Times New Roman"/>
            </a:endParaRPr>
          </a:p>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2. 	Gao, Yue and Qiong-Hai Dai, "Shot-based similarity measure for content-based video summarization." In Image Processing, 2008, ICIP 2008. 15th IEEE International Conference on, pp 2512-2515. IEEE, 2008.</a:t>
            </a:r>
            <a:endParaRPr sz="2400">
              <a:solidFill>
                <a:srgbClr val="1A1A1A"/>
              </a:solidFill>
              <a:latin typeface="Times New Roman"/>
              <a:ea typeface="Times New Roman"/>
              <a:cs typeface="Times New Roman"/>
              <a:sym typeface="Times New Roman"/>
            </a:endParaRPr>
          </a:p>
          <a:p>
            <a:pPr marL="0" lvl="0" indent="0" algn="just" rtl="0">
              <a:spcBef>
                <a:spcPts val="0"/>
              </a:spcBef>
              <a:spcAft>
                <a:spcPts val="0"/>
              </a:spcAft>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body" idx="1"/>
          </p:nvPr>
        </p:nvSpPr>
        <p:spPr>
          <a:xfrm>
            <a:off x="89775" y="910700"/>
            <a:ext cx="9209700" cy="2488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3.	</a:t>
            </a:r>
            <a:r>
              <a:rPr lang="en-GB" sz="1400">
                <a:solidFill>
                  <a:srgbClr val="1A1A1A"/>
                </a:solidFill>
                <a:latin typeface="Times New Roman"/>
                <a:ea typeface="Times New Roman"/>
                <a:cs typeface="Times New Roman"/>
                <a:sym typeface="Times New Roman"/>
              </a:rPr>
              <a:t> </a:t>
            </a:r>
            <a:r>
              <a:rPr lang="en-GB" sz="2400">
                <a:solidFill>
                  <a:srgbClr val="1A1A1A"/>
                </a:solidFill>
                <a:latin typeface="Times New Roman"/>
                <a:ea typeface="Times New Roman"/>
                <a:cs typeface="Times New Roman"/>
                <a:sym typeface="Times New Roman"/>
              </a:rPr>
              <a:t>https://opencv-python-tutroals.readthedocs.io/</a:t>
            </a:r>
            <a:endParaRPr sz="2400">
              <a:solidFill>
                <a:srgbClr val="1A1A1A"/>
              </a:solidFill>
              <a:latin typeface="Times New Roman"/>
              <a:ea typeface="Times New Roman"/>
              <a:cs typeface="Times New Roman"/>
              <a:sym typeface="Times New Roman"/>
            </a:endParaRPr>
          </a:p>
          <a:p>
            <a:pPr marL="0" lvl="0" indent="457200" algn="just" rtl="0">
              <a:spcBef>
                <a:spcPts val="0"/>
              </a:spcBef>
              <a:spcAft>
                <a:spcPts val="0"/>
              </a:spcAft>
              <a:buNone/>
            </a:pPr>
            <a:r>
              <a:rPr lang="en-GB" sz="2400">
                <a:solidFill>
                  <a:srgbClr val="1A1A1A"/>
                </a:solidFill>
                <a:latin typeface="Times New Roman"/>
                <a:ea typeface="Times New Roman"/>
                <a:cs typeface="Times New Roman"/>
                <a:sym typeface="Times New Roman"/>
              </a:rPr>
              <a:t>en/latest/py_tutorials/py_setup/py_intro/py_intro.html</a:t>
            </a:r>
            <a:endParaRPr sz="2400">
              <a:solidFill>
                <a:srgbClr val="1A1A1A"/>
              </a:solidFill>
              <a:latin typeface="Times New Roman"/>
              <a:ea typeface="Times New Roman"/>
              <a:cs typeface="Times New Roman"/>
              <a:sym typeface="Times New Roman"/>
            </a:endParaRPr>
          </a:p>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4. 	https://stackoverflow.com/</a:t>
            </a:r>
            <a:endParaRPr sz="2400">
              <a:solidFill>
                <a:srgbClr val="1A1A1A"/>
              </a:solidFill>
              <a:latin typeface="Times New Roman"/>
              <a:ea typeface="Times New Roman"/>
              <a:cs typeface="Times New Roman"/>
              <a:sym typeface="Times New Roman"/>
            </a:endParaRPr>
          </a:p>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5. 	https://docs.scipy.org/doc/numpy/</a:t>
            </a:r>
            <a:endParaRPr sz="2400">
              <a:solidFill>
                <a:srgbClr val="1A1A1A"/>
              </a:solidFill>
              <a:latin typeface="Times New Roman"/>
              <a:ea typeface="Times New Roman"/>
              <a:cs typeface="Times New Roman"/>
              <a:sym typeface="Times New Roman"/>
            </a:endParaRPr>
          </a:p>
          <a:p>
            <a:pPr marL="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 </a:t>
            </a:r>
            <a:endParaRPr sz="2400">
              <a:solidFill>
                <a:srgbClr val="1A1A1A"/>
              </a:solidFill>
              <a:latin typeface="Times New Roman"/>
              <a:ea typeface="Times New Roman"/>
              <a:cs typeface="Times New Roman"/>
              <a:sym typeface="Times New Roman"/>
            </a:endParaRPr>
          </a:p>
          <a:p>
            <a:pPr marL="457200" lvl="0" indent="0" algn="just" rtl="0">
              <a:spcBef>
                <a:spcPts val="0"/>
              </a:spcBef>
              <a:spcAft>
                <a:spcPts val="0"/>
              </a:spcAft>
              <a:buNone/>
            </a:pPr>
            <a:r>
              <a:rPr lang="en-GB" sz="2400">
                <a:solidFill>
                  <a:srgbClr val="1A1A1A"/>
                </a:solidFill>
                <a:latin typeface="Times New Roman"/>
                <a:ea typeface="Times New Roman"/>
                <a:cs typeface="Times New Roman"/>
                <a:sym typeface="Times New Roman"/>
              </a:rPr>
              <a:t> </a:t>
            </a:r>
            <a:endParaRPr sz="2400">
              <a:solidFill>
                <a:srgbClr val="1A1A1A"/>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b="1">
                <a:solidFill>
                  <a:srgbClr val="351C75"/>
                </a:solidFill>
              </a:rPr>
              <a:t>                          </a:t>
            </a:r>
            <a:r>
              <a:rPr lang="en-GB" sz="3600" b="1">
                <a:solidFill>
                  <a:srgbClr val="351C75"/>
                </a:solidFill>
              </a:rPr>
              <a:t> </a:t>
            </a:r>
            <a:r>
              <a:rPr lang="en-GB" sz="6000" b="1">
                <a:solidFill>
                  <a:srgbClr val="351C75"/>
                </a:solidFill>
              </a:rPr>
              <a:t>THANK YOU.</a:t>
            </a:r>
            <a:endParaRPr sz="6000" b="1">
              <a:solidFill>
                <a:srgbClr val="351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                 </a:t>
            </a:r>
            <a:r>
              <a:rPr lang="en-GB" sz="3600" b="1"/>
              <a:t>PURPOSE OF OUR PROJECT</a:t>
            </a:r>
            <a:endParaRPr sz="3600" b="1"/>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t>Our project, </a:t>
            </a:r>
            <a:r>
              <a:rPr lang="en-GB" sz="2400" b="1"/>
              <a:t>Video Summarization</a:t>
            </a:r>
            <a:r>
              <a:rPr lang="en-GB" sz="2400"/>
              <a:t> cuts and summarizes an entire video into a small video clip of relevant information.</a:t>
            </a:r>
            <a:endParaRPr sz="2400"/>
          </a:p>
          <a:p>
            <a:pPr marL="457200" lvl="0" indent="-381000" algn="l" rtl="0">
              <a:spcBef>
                <a:spcPts val="0"/>
              </a:spcBef>
              <a:spcAft>
                <a:spcPts val="0"/>
              </a:spcAft>
              <a:buSzPts val="2400"/>
              <a:buChar char="●"/>
            </a:pPr>
            <a:r>
              <a:rPr lang="en-GB" sz="2400"/>
              <a:t>It allows all those people who couldn’t get time to watch the stream, watch the highlight stream and still enjoy it.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1347-E092-4586-B745-2BFBD618FE3C}"/>
              </a:ext>
            </a:extLst>
          </p:cNvPr>
          <p:cNvSpPr>
            <a:spLocks noGrp="1"/>
          </p:cNvSpPr>
          <p:nvPr>
            <p:ph type="title"/>
          </p:nvPr>
        </p:nvSpPr>
        <p:spPr/>
        <p:txBody>
          <a:bodyPr/>
          <a:lstStyle/>
          <a:p>
            <a:r>
              <a:rPr lang="en-US" dirty="0"/>
              <a:t>Problem Definition</a:t>
            </a:r>
          </a:p>
        </p:txBody>
      </p:sp>
      <p:sp>
        <p:nvSpPr>
          <p:cNvPr id="3" name="Text Placeholder 2">
            <a:extLst>
              <a:ext uri="{FF2B5EF4-FFF2-40B4-BE49-F238E27FC236}">
                <a16:creationId xmlns:a16="http://schemas.microsoft.com/office/drawing/2014/main" id="{CFF01E6F-4B7A-4D06-B96F-E6CC53CFD2EA}"/>
              </a:ext>
            </a:extLst>
          </p:cNvPr>
          <p:cNvSpPr>
            <a:spLocks noGrp="1"/>
          </p:cNvSpPr>
          <p:nvPr>
            <p:ph type="body" idx="1"/>
          </p:nvPr>
        </p:nvSpPr>
        <p:spPr/>
        <p:txBody>
          <a:bodyPr/>
          <a:lstStyle/>
          <a:p>
            <a:r>
              <a:rPr lang="en-US" sz="1400" dirty="0"/>
              <a:t>The main aim of Video summarization is to provide clear analysis of video by removing duplications and extracting key frames from the video. Massive growth in video content poses problem of information overload and management of content. </a:t>
            </a:r>
          </a:p>
          <a:p>
            <a:r>
              <a:rPr lang="en-US" sz="1400" dirty="0"/>
              <a:t>In order to manage the growing videos on the web and also to extract an efficient and valid information from the videos, more attention has to be paid towards video and image processing technologies. </a:t>
            </a:r>
          </a:p>
          <a:p>
            <a:r>
              <a:rPr lang="en-US" sz="1400" dirty="0"/>
              <a:t>Video summarization is a mechanism to produce a short summary of a video to give to the user a synthetic and useful visual abstract of video sequence; it can either be an image (key frames) or moving images. </a:t>
            </a:r>
          </a:p>
          <a:p>
            <a:r>
              <a:rPr lang="en-US" sz="1400" dirty="0"/>
              <a:t>Video summarization is a vital process that facilitates well-organized storage, quick browsing, and retrieval of large collection of video data without losing important aspects. In terms of browsing and navigation, a good video abstract will enable the user to get maximum information about the target video sequence in a specified time limitation or adequate information in the minimum time.</a:t>
            </a:r>
          </a:p>
        </p:txBody>
      </p:sp>
    </p:spTree>
    <p:extLst>
      <p:ext uri="{BB962C8B-B14F-4D97-AF65-F5344CB8AC3E}">
        <p14:creationId xmlns:p14="http://schemas.microsoft.com/office/powerpoint/2010/main" val="106244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8764-E253-477C-BB2A-3FCB70F30C47}"/>
              </a:ext>
            </a:extLst>
          </p:cNvPr>
          <p:cNvSpPr>
            <a:spLocks noGrp="1"/>
          </p:cNvSpPr>
          <p:nvPr>
            <p:ph type="title"/>
          </p:nvPr>
        </p:nvSpPr>
        <p:spPr>
          <a:xfrm>
            <a:off x="311700" y="141548"/>
            <a:ext cx="8520600" cy="607800"/>
          </a:xfrm>
        </p:spPr>
        <p:txBody>
          <a:bodyPr/>
          <a:lstStyle/>
          <a:p>
            <a:r>
              <a:rPr lang="en-US" dirty="0"/>
              <a:t>Future Scope</a:t>
            </a:r>
          </a:p>
        </p:txBody>
      </p:sp>
      <p:sp>
        <p:nvSpPr>
          <p:cNvPr id="3" name="Text Placeholder 2">
            <a:extLst>
              <a:ext uri="{FF2B5EF4-FFF2-40B4-BE49-F238E27FC236}">
                <a16:creationId xmlns:a16="http://schemas.microsoft.com/office/drawing/2014/main" id="{46F080F0-C636-49DE-9F3E-C8246501AB1F}"/>
              </a:ext>
            </a:extLst>
          </p:cNvPr>
          <p:cNvSpPr>
            <a:spLocks noGrp="1"/>
          </p:cNvSpPr>
          <p:nvPr>
            <p:ph type="body" idx="1"/>
          </p:nvPr>
        </p:nvSpPr>
        <p:spPr/>
        <p:txBody>
          <a:bodyPr/>
          <a:lstStyle/>
          <a:p>
            <a:r>
              <a:rPr lang="en-US" dirty="0"/>
              <a:t>This can be used in video hosting websites to show us what the video is about in its thumbnail.</a:t>
            </a:r>
          </a:p>
          <a:p>
            <a:r>
              <a:rPr lang="en-US" dirty="0"/>
              <a:t>GoPro video logging.</a:t>
            </a:r>
          </a:p>
          <a:p>
            <a:r>
              <a:rPr lang="en-US" dirty="0"/>
              <a:t>Event Detection can be applied and be used in surveillance videos.</a:t>
            </a:r>
          </a:p>
          <a:p>
            <a:r>
              <a:rPr lang="en-US" dirty="0"/>
              <a:t>Can be used to skim through large video repositories.</a:t>
            </a:r>
          </a:p>
          <a:p>
            <a:r>
              <a:rPr lang="en-US" dirty="0"/>
              <a:t>Movie Trailers.</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94651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sz="3600" b="1"/>
              <a:t>EXISTING ALGORITHM</a:t>
            </a:r>
            <a:endParaRPr sz="3600" b="1"/>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Key-frame extraction:</a:t>
            </a:r>
            <a:endParaRPr sz="2400" b="1"/>
          </a:p>
          <a:p>
            <a:pPr marL="457200" lvl="0" indent="-381000" algn="l" rtl="0">
              <a:spcBef>
                <a:spcPts val="1600"/>
              </a:spcBef>
              <a:spcAft>
                <a:spcPts val="0"/>
              </a:spcAft>
              <a:buSzPts val="2400"/>
              <a:buChar char="●"/>
            </a:pPr>
            <a:r>
              <a:rPr lang="en-GB" sz="2400"/>
              <a:t>Simple method is to select first frame of each shot segment as key-frame.</a:t>
            </a:r>
            <a:endParaRPr sz="2400"/>
          </a:p>
          <a:p>
            <a:pPr marL="457200" lvl="0" indent="-381000" algn="l" rtl="0">
              <a:spcBef>
                <a:spcPts val="0"/>
              </a:spcBef>
              <a:spcAft>
                <a:spcPts val="0"/>
              </a:spcAft>
              <a:buSzPts val="2400"/>
              <a:buChar char="●"/>
            </a:pPr>
            <a:r>
              <a:rPr lang="en-GB" sz="2400"/>
              <a:t>The rest of the frames are not inspected to determine whether they are also represented by the selected key-frame.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221900" y="794800"/>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t> </a:t>
            </a:r>
            <a:r>
              <a:rPr lang="en-GB" sz="2400" b="1"/>
              <a:t>Singular value decomposition</a:t>
            </a:r>
            <a:r>
              <a:rPr lang="en-GB" sz="2400"/>
              <a:t> method calculates color histogram of video frames in RGB color space. To incorporate spatial information each frame is divided into 3*3 blocks and a 3D histogram is created for each block. The nine histograms are then concatenated together to form a feature vector. These feature vectors are used to form clusters and for each the frame closest to the cluster center is selected as a key-frame.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body" idx="1"/>
          </p:nvPr>
        </p:nvSpPr>
        <p:spPr>
          <a:xfrm>
            <a:off x="311700" y="397625"/>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ENTITY RELATIONSHIP DIAGRAM:</a:t>
            </a:r>
            <a:endParaRPr b="1"/>
          </a:p>
          <a:p>
            <a:pPr marL="0" lvl="0" indent="0" algn="l" rtl="0">
              <a:spcBef>
                <a:spcPts val="1600"/>
              </a:spcBef>
              <a:spcAft>
                <a:spcPts val="1600"/>
              </a:spcAft>
              <a:buNone/>
            </a:pPr>
            <a:endParaRPr b="1"/>
          </a:p>
        </p:txBody>
      </p:sp>
      <p:pic>
        <p:nvPicPr>
          <p:cNvPr id="126" name="Google Shape;126;p20"/>
          <p:cNvPicPr preferRelativeResize="0"/>
          <p:nvPr/>
        </p:nvPicPr>
        <p:blipFill>
          <a:blip r:embed="rId3">
            <a:alphaModFix/>
          </a:blip>
          <a:stretch>
            <a:fillRect/>
          </a:stretch>
        </p:blipFill>
        <p:spPr>
          <a:xfrm>
            <a:off x="2082550" y="1295500"/>
            <a:ext cx="4978900" cy="315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000000"/>
                </a:solidFill>
              </a:rPr>
              <a:t>DATA FLOW DIAGRAM:</a:t>
            </a:r>
            <a:endParaRPr sz="2000" b="1">
              <a:solidFill>
                <a:srgbClr val="000000"/>
              </a:solidFill>
            </a:endParaRPr>
          </a:p>
        </p:txBody>
      </p:sp>
      <p:sp>
        <p:nvSpPr>
          <p:cNvPr id="132" name="Google Shape;132;p21"/>
          <p:cNvSpPr txBox="1">
            <a:spLocks noGrp="1"/>
          </p:cNvSpPr>
          <p:nvPr>
            <p:ph type="body" idx="1"/>
          </p:nvPr>
        </p:nvSpPr>
        <p:spPr>
          <a:xfrm>
            <a:off x="311700" y="872225"/>
            <a:ext cx="8520600" cy="3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Level 0 :</a:t>
            </a:r>
            <a:endParaRPr/>
          </a:p>
          <a:p>
            <a:pPr marL="0" lvl="0" indent="0" algn="l" rtl="0">
              <a:spcBef>
                <a:spcPts val="1600"/>
              </a:spcBef>
              <a:spcAft>
                <a:spcPts val="1600"/>
              </a:spcAft>
              <a:buNone/>
            </a:pPr>
            <a:endParaRPr/>
          </a:p>
        </p:txBody>
      </p:sp>
      <p:pic>
        <p:nvPicPr>
          <p:cNvPr id="133" name="Google Shape;133;p21"/>
          <p:cNvPicPr preferRelativeResize="0"/>
          <p:nvPr/>
        </p:nvPicPr>
        <p:blipFill>
          <a:blip r:embed="rId3">
            <a:alphaModFix/>
          </a:blip>
          <a:stretch>
            <a:fillRect/>
          </a:stretch>
        </p:blipFill>
        <p:spPr>
          <a:xfrm>
            <a:off x="1295500" y="1828800"/>
            <a:ext cx="6439000" cy="18652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817</Words>
  <Application>Microsoft Office PowerPoint</Application>
  <PresentationFormat>On-screen Show (16:9)</PresentationFormat>
  <Paragraphs>90</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vt:lpstr>
      <vt:lpstr>Arial</vt:lpstr>
      <vt:lpstr>Times New Roman</vt:lpstr>
      <vt:lpstr>Geometric</vt:lpstr>
      <vt:lpstr>VIDEO SUMMARIZATION USING     HISTOGRAM  ANALYSIS</vt:lpstr>
      <vt:lpstr>                             INTRODUCTION</vt:lpstr>
      <vt:lpstr>                 PURPOSE OF OUR PROJECT</vt:lpstr>
      <vt:lpstr>Problem Definition</vt:lpstr>
      <vt:lpstr>Future Scope</vt:lpstr>
      <vt:lpstr>                    EXISTING ALGORITHM</vt:lpstr>
      <vt:lpstr>PowerPoint Presentation</vt:lpstr>
      <vt:lpstr>PowerPoint Presentation</vt:lpstr>
      <vt:lpstr>DATA FLOW DIAGRAM:</vt:lpstr>
      <vt:lpstr>Level 1:</vt:lpstr>
      <vt:lpstr>ACTIVITY DIAGRAM:</vt:lpstr>
      <vt:lpstr>                           TECHNOLOGY</vt:lpstr>
      <vt:lpstr>Clustering</vt:lpstr>
      <vt:lpstr>K-Means Clustering  </vt:lpstr>
      <vt:lpstr>PowerPoint Presentation</vt:lpstr>
      <vt:lpstr>        STEPS FOR IMPLEMENTATION</vt:lpstr>
      <vt:lpstr>PowerPoint Presentation</vt:lpstr>
      <vt:lpstr>Algorithm</vt:lpstr>
      <vt:lpstr>CONCLUSION</vt:lpstr>
      <vt:lpstr>                                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SUMMARIZATION USING     HISTOGRAM  ANALYSIS</dc:title>
  <dc:creator>Sarvesh's surfacepro</dc:creator>
  <cp:lastModifiedBy>Sanjiv Patange</cp:lastModifiedBy>
  <cp:revision>11</cp:revision>
  <dcterms:modified xsi:type="dcterms:W3CDTF">2019-04-21T16:50:52Z</dcterms:modified>
</cp:coreProperties>
</file>