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6" r:id="rId4"/>
    <p:sldId id="259" r:id="rId5"/>
    <p:sldId id="260" r:id="rId6"/>
    <p:sldId id="261" r:id="rId7"/>
    <p:sldId id="258" r:id="rId8"/>
    <p:sldId id="262" r:id="rId9"/>
    <p:sldId id="263" r:id="rId10"/>
    <p:sldId id="264" r:id="rId11"/>
    <p:sldId id="265"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75"/>
    <p:restoredTop sz="95897"/>
  </p:normalViewPr>
  <p:slideViewPr>
    <p:cSldViewPr snapToGrid="0">
      <p:cViewPr varScale="1">
        <p:scale>
          <a:sx n="125" d="100"/>
          <a:sy n="125" d="100"/>
        </p:scale>
        <p:origin x="176"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12/4/23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12/4/23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12/4/23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12/4/23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12/4/23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12/4/23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BA57E-9F02-6556-574F-1B753B6538C5}"/>
              </a:ext>
            </a:extLst>
          </p:cNvPr>
          <p:cNvSpPr>
            <a:spLocks noGrp="1"/>
          </p:cNvSpPr>
          <p:nvPr>
            <p:ph type="ctrTitle"/>
          </p:nvPr>
        </p:nvSpPr>
        <p:spPr/>
        <p:txBody>
          <a:bodyPr/>
          <a:lstStyle/>
          <a:p>
            <a:r>
              <a:rPr lang="en-US" dirty="0"/>
              <a:t>A* pathfinding Algorithm</a:t>
            </a:r>
          </a:p>
        </p:txBody>
      </p:sp>
      <p:sp>
        <p:nvSpPr>
          <p:cNvPr id="3" name="Subtitle 2">
            <a:extLst>
              <a:ext uri="{FF2B5EF4-FFF2-40B4-BE49-F238E27FC236}">
                <a16:creationId xmlns:a16="http://schemas.microsoft.com/office/drawing/2014/main" id="{1CE4E243-D855-75BB-36BE-3F31A69687F4}"/>
              </a:ext>
            </a:extLst>
          </p:cNvPr>
          <p:cNvSpPr>
            <a:spLocks noGrp="1"/>
          </p:cNvSpPr>
          <p:nvPr>
            <p:ph type="subTitle" idx="1"/>
          </p:nvPr>
        </p:nvSpPr>
        <p:spPr>
          <a:xfrm>
            <a:off x="1100015" y="4670246"/>
            <a:ext cx="7315200" cy="1313994"/>
          </a:xfrm>
        </p:spPr>
        <p:txBody>
          <a:bodyPr/>
          <a:lstStyle/>
          <a:p>
            <a:r>
              <a:rPr lang="en-US" dirty="0"/>
              <a:t>-Yash </a:t>
            </a:r>
            <a:r>
              <a:rPr lang="en-US" dirty="0" err="1"/>
              <a:t>Kandu</a:t>
            </a:r>
            <a:br>
              <a:rPr lang="en-US" dirty="0"/>
            </a:br>
            <a:r>
              <a:rPr lang="en-US" dirty="0"/>
              <a:t>-Urvashi </a:t>
            </a:r>
            <a:r>
              <a:rPr lang="en-US" dirty="0" err="1"/>
              <a:t>Rakholiya</a:t>
            </a:r>
            <a:br>
              <a:rPr lang="en-US" dirty="0"/>
            </a:br>
            <a:r>
              <a:rPr lang="en-US" dirty="0"/>
              <a:t>-</a:t>
            </a:r>
            <a:r>
              <a:rPr lang="en-US" dirty="0" err="1"/>
              <a:t>Ravali</a:t>
            </a:r>
            <a:r>
              <a:rPr lang="en-US" dirty="0"/>
              <a:t> </a:t>
            </a:r>
            <a:r>
              <a:rPr lang="en-US" dirty="0" err="1"/>
              <a:t>Inuganti</a:t>
            </a:r>
            <a:endParaRPr lang="en-US" dirty="0"/>
          </a:p>
          <a:p>
            <a:endParaRPr lang="en-US" dirty="0"/>
          </a:p>
          <a:p>
            <a:endParaRPr lang="en-US" dirty="0"/>
          </a:p>
        </p:txBody>
      </p:sp>
    </p:spTree>
    <p:extLst>
      <p:ext uri="{BB962C8B-B14F-4D97-AF65-F5344CB8AC3E}">
        <p14:creationId xmlns:p14="http://schemas.microsoft.com/office/powerpoint/2010/main" val="2880957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8DF1F-7B06-013A-1DE5-21E4A8E03290}"/>
              </a:ext>
            </a:extLst>
          </p:cNvPr>
          <p:cNvSpPr>
            <a:spLocks noGrp="1"/>
          </p:cNvSpPr>
          <p:nvPr>
            <p:ph type="title"/>
          </p:nvPr>
        </p:nvSpPr>
        <p:spPr/>
        <p:txBody>
          <a:bodyPr/>
          <a:lstStyle/>
          <a:p>
            <a:r>
              <a:rPr lang="en-US" dirty="0"/>
              <a:t>Chebyshev Distance</a:t>
            </a:r>
          </a:p>
        </p:txBody>
      </p:sp>
      <p:sp>
        <p:nvSpPr>
          <p:cNvPr id="3" name="Content Placeholder 2">
            <a:extLst>
              <a:ext uri="{FF2B5EF4-FFF2-40B4-BE49-F238E27FC236}">
                <a16:creationId xmlns:a16="http://schemas.microsoft.com/office/drawing/2014/main" id="{C1EF96F2-FFB0-F0F5-FC42-3DB44B017C16}"/>
              </a:ext>
            </a:extLst>
          </p:cNvPr>
          <p:cNvSpPr>
            <a:spLocks noGrp="1"/>
          </p:cNvSpPr>
          <p:nvPr>
            <p:ph idx="1"/>
          </p:nvPr>
        </p:nvSpPr>
        <p:spPr/>
        <p:txBody>
          <a:bodyPr/>
          <a:lstStyle/>
          <a:p>
            <a:r>
              <a:rPr lang="en-US" dirty="0"/>
              <a:t>Chebyshev distance, named after </a:t>
            </a:r>
            <a:r>
              <a:rPr lang="en-US" dirty="0" err="1"/>
              <a:t>Pafnuty</a:t>
            </a:r>
            <a:r>
              <a:rPr lang="en-US" dirty="0"/>
              <a:t> Chebyshev, is a metric that defines the distance between two points in a grid, allowing for a diagonal movement. </a:t>
            </a:r>
          </a:p>
          <a:p>
            <a:r>
              <a:rPr lang="en-US" dirty="0"/>
              <a:t>It is especially relevant in chessboard-like environments where eight possible moment directions exist (including diagonal). </a:t>
            </a:r>
          </a:p>
          <a:p>
            <a:r>
              <a:rPr lang="en-US" dirty="0"/>
              <a:t>It essentially captures the maximum of the absolute difference in x and y coordinates.</a:t>
            </a:r>
          </a:p>
          <a:p>
            <a:r>
              <a:rPr lang="en-US" dirty="0"/>
              <a:t>Mathematically for two points the Chebyshev distance is given as :</a:t>
            </a:r>
            <a:br>
              <a:rPr lang="en-US" dirty="0"/>
            </a:br>
            <a:r>
              <a:rPr lang="en-US" dirty="0"/>
              <a:t>d(P1 – P2) = max (|Current X – Goal X|,|Current Y – Goal Y|)</a:t>
            </a:r>
          </a:p>
        </p:txBody>
      </p:sp>
    </p:spTree>
    <p:extLst>
      <p:ext uri="{BB962C8B-B14F-4D97-AF65-F5344CB8AC3E}">
        <p14:creationId xmlns:p14="http://schemas.microsoft.com/office/powerpoint/2010/main" val="3037701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FD0C4-795D-FD5D-5935-F19AEDD7F2FD}"/>
              </a:ext>
            </a:extLst>
          </p:cNvPr>
          <p:cNvSpPr>
            <a:spLocks noGrp="1"/>
          </p:cNvSpPr>
          <p:nvPr>
            <p:ph type="title"/>
          </p:nvPr>
        </p:nvSpPr>
        <p:spPr/>
        <p:txBody>
          <a:bodyPr/>
          <a:lstStyle/>
          <a:p>
            <a:r>
              <a:rPr lang="en-US" dirty="0"/>
              <a:t>Time complexity</a:t>
            </a:r>
          </a:p>
        </p:txBody>
      </p:sp>
      <p:sp>
        <p:nvSpPr>
          <p:cNvPr id="3" name="Content Placeholder 2">
            <a:extLst>
              <a:ext uri="{FF2B5EF4-FFF2-40B4-BE49-F238E27FC236}">
                <a16:creationId xmlns:a16="http://schemas.microsoft.com/office/drawing/2014/main" id="{98135911-11D7-54AA-00B7-992F087CE6F4}"/>
              </a:ext>
            </a:extLst>
          </p:cNvPr>
          <p:cNvSpPr>
            <a:spLocks noGrp="1"/>
          </p:cNvSpPr>
          <p:nvPr>
            <p:ph idx="1"/>
          </p:nvPr>
        </p:nvSpPr>
        <p:spPr/>
        <p:txBody>
          <a:bodyPr/>
          <a:lstStyle/>
          <a:p>
            <a:r>
              <a:rPr lang="en-US" dirty="0"/>
              <a:t>A star algorithm is guided by both, the cost incurred so far(g value) and the heuristic estimate of the goal(h value). If the heuristic is admissible(never overestimates the true cost) A* is guaranteed to find the shortest path. </a:t>
            </a:r>
          </a:p>
          <a:p>
            <a:r>
              <a:rPr lang="en-US" dirty="0"/>
              <a:t>In the </a:t>
            </a:r>
            <a:r>
              <a:rPr lang="en-US" b="1" dirty="0"/>
              <a:t>worst</a:t>
            </a:r>
            <a:r>
              <a:rPr lang="en-US" dirty="0"/>
              <a:t> case, A* explores the entire search space similar to Dijkstra's algorithm, which has the time complexity of </a:t>
            </a:r>
            <a:r>
              <a:rPr lang="en-US" b="1" dirty="0"/>
              <a:t>O(</a:t>
            </a:r>
            <a:r>
              <a:rPr lang="en-US" b="1" dirty="0" err="1"/>
              <a:t>b^d</a:t>
            </a:r>
            <a:r>
              <a:rPr lang="en-US" b="1" dirty="0"/>
              <a:t>)</a:t>
            </a:r>
            <a:r>
              <a:rPr lang="en-US" dirty="0"/>
              <a:t>, where:</a:t>
            </a:r>
            <a:br>
              <a:rPr lang="en-US" dirty="0"/>
            </a:br>
            <a:r>
              <a:rPr lang="en-US" dirty="0"/>
              <a:t>b is the branching factor( maximum number of successors a node can have).</a:t>
            </a:r>
            <a:br>
              <a:rPr lang="en-US" dirty="0"/>
            </a:br>
            <a:r>
              <a:rPr lang="en-US" dirty="0"/>
              <a:t>d is the depth of the optimal solution in the state space.</a:t>
            </a:r>
          </a:p>
          <a:p>
            <a:r>
              <a:rPr lang="en-US" dirty="0"/>
              <a:t>With a good heuristic, the time complexity is often closer to </a:t>
            </a:r>
            <a:r>
              <a:rPr lang="en-US" b="1" dirty="0"/>
              <a:t>O(b^(d/2))</a:t>
            </a:r>
            <a:r>
              <a:rPr lang="en-US" dirty="0"/>
              <a:t>.</a:t>
            </a:r>
          </a:p>
        </p:txBody>
      </p:sp>
    </p:spTree>
    <p:extLst>
      <p:ext uri="{BB962C8B-B14F-4D97-AF65-F5344CB8AC3E}">
        <p14:creationId xmlns:p14="http://schemas.microsoft.com/office/powerpoint/2010/main" val="2329985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E329F-F8FA-146D-2416-8AFFE85065C8}"/>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AAA5CE1E-AAA7-B937-62B7-33AB4B1F2157}"/>
              </a:ext>
            </a:extLst>
          </p:cNvPr>
          <p:cNvSpPr>
            <a:spLocks noGrp="1"/>
          </p:cNvSpPr>
          <p:nvPr>
            <p:ph idx="1"/>
          </p:nvPr>
        </p:nvSpPr>
        <p:spPr/>
        <p:txBody>
          <a:bodyPr>
            <a:normAutofit/>
          </a:bodyPr>
          <a:lstStyle/>
          <a:p>
            <a:pPr marL="342900" lvl="0" indent="-342900">
              <a:lnSpc>
                <a:spcPct val="107000"/>
              </a:lnSpc>
              <a:spcAft>
                <a:spcPts val="800"/>
              </a:spcAft>
              <a:buFont typeface="Times New Roman" panose="02020603050405020304" pitchFamily="18" charset="0"/>
              <a:buAutoNum type="arabicPeriod"/>
            </a:pPr>
            <a:r>
              <a:rPr lang="en-US" sz="1800" b="1" kern="100" dirty="0">
                <a:effectLst/>
                <a:latin typeface="Calibri" panose="020F0502020204030204" pitchFamily="34" charset="0"/>
                <a:cs typeface="Times New Roman" panose="02020603050405020304" pitchFamily="18" charset="0"/>
              </a:rPr>
              <a:t>Versatility: </a:t>
            </a:r>
            <a:r>
              <a:rPr lang="en-US" sz="1800" kern="100" dirty="0">
                <a:effectLst/>
                <a:latin typeface="Calibri" panose="020F0502020204030204" pitchFamily="34" charset="0"/>
                <a:cs typeface="Times New Roman" panose="02020603050405020304" pitchFamily="18" charset="0"/>
              </a:rPr>
              <a:t>A-Star can be applied to a wide range of problems, from robotics and gaming to network routing and logistics. Introducing various heuristics allows the algorithm to be adapted to different scenarios and problem domains.</a:t>
            </a:r>
          </a:p>
          <a:p>
            <a:pPr marL="342900" lvl="0" indent="-342900">
              <a:lnSpc>
                <a:spcPct val="107000"/>
              </a:lnSpc>
              <a:spcAft>
                <a:spcPts val="800"/>
              </a:spcAft>
              <a:buFont typeface="Times New Roman" panose="02020603050405020304" pitchFamily="18" charset="0"/>
              <a:buAutoNum type="arabicPeriod"/>
            </a:pPr>
            <a:r>
              <a:rPr lang="en-US" sz="1800" b="1" kern="100" dirty="0">
                <a:effectLst/>
                <a:latin typeface="Calibri" panose="020F0502020204030204" pitchFamily="34" charset="0"/>
                <a:cs typeface="Times New Roman" panose="02020603050405020304" pitchFamily="18" charset="0"/>
              </a:rPr>
              <a:t>Optimality and Efficiency: </a:t>
            </a:r>
            <a:r>
              <a:rPr lang="en-US" sz="1800" kern="100" dirty="0">
                <a:effectLst/>
                <a:latin typeface="Calibri" panose="020F0502020204030204" pitchFamily="34" charset="0"/>
                <a:cs typeface="Times New Roman" panose="02020603050405020304" pitchFamily="18" charset="0"/>
              </a:rPr>
              <a:t>The A-Star algorithm, when combined with admissible heuristics, guarantees optimality in finding the shortest path. By presenting various heuristics, users can choose or design the one that best suits the characteristics of their specific problem, optimizing the algorithm's efficiency.</a:t>
            </a:r>
          </a:p>
          <a:p>
            <a:pPr marL="342900" lvl="0" indent="-342900">
              <a:lnSpc>
                <a:spcPct val="107000"/>
              </a:lnSpc>
              <a:spcAft>
                <a:spcPts val="800"/>
              </a:spcAft>
              <a:buFont typeface="Times New Roman" panose="02020603050405020304" pitchFamily="18" charset="0"/>
              <a:buAutoNum type="arabicPeriod"/>
            </a:pPr>
            <a:r>
              <a:rPr lang="en-US" sz="1800" b="1" kern="100" dirty="0">
                <a:effectLst/>
                <a:latin typeface="Calibri" panose="020F0502020204030204" pitchFamily="34" charset="0"/>
                <a:cs typeface="Times New Roman" panose="02020603050405020304" pitchFamily="18" charset="0"/>
              </a:rPr>
              <a:t>Problem-Specific Tailoring: </a:t>
            </a:r>
            <a:r>
              <a:rPr lang="en-US" sz="1800" kern="100" dirty="0">
                <a:effectLst/>
                <a:latin typeface="Calibri" panose="020F0502020204030204" pitchFamily="34" charset="0"/>
                <a:cs typeface="Times New Roman" panose="02020603050405020304" pitchFamily="18" charset="0"/>
              </a:rPr>
              <a:t>Different problems may have different characteristics, and a one-size-fits-all approach may not be optimal. Introducing various heuristics enables users to tailor the A-Star algorithm to the specific requirements and constraints of their application.</a:t>
            </a:r>
          </a:p>
        </p:txBody>
      </p:sp>
    </p:spTree>
    <p:extLst>
      <p:ext uri="{BB962C8B-B14F-4D97-AF65-F5344CB8AC3E}">
        <p14:creationId xmlns:p14="http://schemas.microsoft.com/office/powerpoint/2010/main" val="1588855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8CA27-1B2E-5966-183C-5263605F4FEE}"/>
              </a:ext>
            </a:extLst>
          </p:cNvPr>
          <p:cNvSpPr>
            <a:spLocks noGrp="1"/>
          </p:cNvSpPr>
          <p:nvPr>
            <p:ph type="title"/>
          </p:nvPr>
        </p:nvSpPr>
        <p:spPr/>
        <p:txBody>
          <a:bodyPr/>
          <a:lstStyle/>
          <a:p>
            <a:r>
              <a:rPr lang="en-US" dirty="0"/>
              <a:t>Disadvantages &amp; Limitations</a:t>
            </a:r>
          </a:p>
        </p:txBody>
      </p:sp>
      <p:sp>
        <p:nvSpPr>
          <p:cNvPr id="3" name="Content Placeholder 2">
            <a:extLst>
              <a:ext uri="{FF2B5EF4-FFF2-40B4-BE49-F238E27FC236}">
                <a16:creationId xmlns:a16="http://schemas.microsoft.com/office/drawing/2014/main" id="{7D6CC411-95F6-FCB6-48AF-FF61E2BB6323}"/>
              </a:ext>
            </a:extLst>
          </p:cNvPr>
          <p:cNvSpPr>
            <a:spLocks noGrp="1"/>
          </p:cNvSpPr>
          <p:nvPr>
            <p:ph idx="1"/>
          </p:nvPr>
        </p:nvSpPr>
        <p:spPr/>
        <p:txBody>
          <a:bodyPr>
            <a:normAutofit/>
          </a:bodyPr>
          <a:lstStyle/>
          <a:p>
            <a:pPr>
              <a:lnSpc>
                <a:spcPct val="107000"/>
              </a:lnSpc>
              <a:spcAft>
                <a:spcPts val="800"/>
              </a:spcAft>
            </a:pPr>
            <a:r>
              <a:rPr lang="en-US" sz="1800" b="1" kern="100" dirty="0">
                <a:effectLst/>
                <a:latin typeface="Calibri" panose="020F0502020204030204" pitchFamily="34" charset="0"/>
                <a:cs typeface="Times New Roman" panose="02020603050405020304" pitchFamily="18" charset="0"/>
              </a:rPr>
              <a:t>Admissibility Challenges: </a:t>
            </a:r>
            <a:r>
              <a:rPr lang="en-US" sz="1800" kern="100" dirty="0">
                <a:effectLst/>
                <a:latin typeface="Calibri" panose="020F0502020204030204" pitchFamily="34" charset="0"/>
                <a:cs typeface="Times New Roman" panose="02020603050405020304" pitchFamily="18" charset="0"/>
              </a:rPr>
              <a:t>Designing admissible heuristics can be challenging. Ensuring that a heuristic consistently underestimates the true cost while remaining computationally efficient might not always be achievable for all problem instances.</a:t>
            </a:r>
          </a:p>
          <a:p>
            <a:pPr>
              <a:lnSpc>
                <a:spcPct val="107000"/>
              </a:lnSpc>
              <a:spcAft>
                <a:spcPts val="800"/>
              </a:spcAft>
            </a:pPr>
            <a:r>
              <a:rPr lang="en-US" sz="1800" b="1" kern="100" dirty="0">
                <a:effectLst/>
                <a:latin typeface="Calibri" panose="020F0502020204030204" pitchFamily="34" charset="0"/>
                <a:cs typeface="Times New Roman" panose="02020603050405020304" pitchFamily="18" charset="0"/>
              </a:rPr>
              <a:t>Memory Requirements: </a:t>
            </a:r>
            <a:r>
              <a:rPr lang="en-US" sz="1800" kern="100" dirty="0">
                <a:effectLst/>
                <a:latin typeface="Calibri" panose="020F0502020204030204" pitchFamily="34" charset="0"/>
                <a:cs typeface="Times New Roman" panose="02020603050405020304" pitchFamily="18" charset="0"/>
              </a:rPr>
              <a:t>The A-Star algorithm requires maintaining open and closed sets, and the memory requirements can be significant, especially for large graphs or grids. The use of various heuristics may exacerbate memory consumption, impacting the algorithm's scalability.</a:t>
            </a:r>
          </a:p>
          <a:p>
            <a:pPr>
              <a:lnSpc>
                <a:spcPct val="107000"/>
              </a:lnSpc>
              <a:spcAft>
                <a:spcPts val="800"/>
              </a:spcAft>
            </a:pPr>
            <a:r>
              <a:rPr lang="en-US" sz="1800" b="1" kern="100" dirty="0">
                <a:effectLst/>
                <a:latin typeface="Calibri" panose="020F0502020204030204" pitchFamily="34" charset="0"/>
                <a:cs typeface="Times New Roman" panose="02020603050405020304" pitchFamily="18" charset="0"/>
              </a:rPr>
              <a:t>Limited Handling of Dynamic Environments: </a:t>
            </a:r>
            <a:r>
              <a:rPr lang="en-US" sz="1800" kern="100" dirty="0">
                <a:effectLst/>
                <a:latin typeface="Calibri" panose="020F0502020204030204" pitchFamily="34" charset="0"/>
                <a:cs typeface="Times New Roman" panose="02020603050405020304" pitchFamily="18" charset="0"/>
              </a:rPr>
              <a:t>A-Star assumes a static environment where the costs between nodes remain constant. Adapting the algorithm to dynamic environments with changing costs might require additional modifications or heuristics.</a:t>
            </a:r>
          </a:p>
          <a:p>
            <a:endParaRPr lang="en-US" dirty="0"/>
          </a:p>
        </p:txBody>
      </p:sp>
    </p:spTree>
    <p:extLst>
      <p:ext uri="{BB962C8B-B14F-4D97-AF65-F5344CB8AC3E}">
        <p14:creationId xmlns:p14="http://schemas.microsoft.com/office/powerpoint/2010/main" val="189806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8CA27-1B2E-5966-183C-5263605F4FEE}"/>
              </a:ext>
            </a:extLst>
          </p:cNvPr>
          <p:cNvSpPr>
            <a:spLocks noGrp="1"/>
          </p:cNvSpPr>
          <p:nvPr>
            <p:ph type="title"/>
          </p:nvPr>
        </p:nvSpPr>
        <p:spPr/>
        <p:txBody>
          <a:bodyPr/>
          <a:lstStyle/>
          <a:p>
            <a:r>
              <a:rPr lang="en-US" dirty="0"/>
              <a:t>Disadvantages &amp; Limitations</a:t>
            </a:r>
          </a:p>
        </p:txBody>
      </p:sp>
      <p:sp>
        <p:nvSpPr>
          <p:cNvPr id="3" name="Content Placeholder 2">
            <a:extLst>
              <a:ext uri="{FF2B5EF4-FFF2-40B4-BE49-F238E27FC236}">
                <a16:creationId xmlns:a16="http://schemas.microsoft.com/office/drawing/2014/main" id="{7D6CC411-95F6-FCB6-48AF-FF61E2BB6323}"/>
              </a:ext>
            </a:extLst>
          </p:cNvPr>
          <p:cNvSpPr>
            <a:spLocks noGrp="1"/>
          </p:cNvSpPr>
          <p:nvPr>
            <p:ph idx="1"/>
          </p:nvPr>
        </p:nvSpPr>
        <p:spPr/>
        <p:txBody>
          <a:bodyPr>
            <a:normAutofit lnSpcReduction="10000"/>
          </a:bodyPr>
          <a:lstStyle/>
          <a:p>
            <a:pPr>
              <a:lnSpc>
                <a:spcPct val="107000"/>
              </a:lnSpc>
              <a:spcAft>
                <a:spcPts val="800"/>
              </a:spcAft>
            </a:pPr>
            <a:r>
              <a:rPr lang="en-US" sz="1800" b="1" kern="100" dirty="0">
                <a:effectLst/>
                <a:latin typeface="Calibri" panose="020F0502020204030204" pitchFamily="34" charset="0"/>
                <a:cs typeface="Times New Roman" panose="02020603050405020304" pitchFamily="18" charset="0"/>
              </a:rPr>
              <a:t>Completeness in Infinite Graphs: </a:t>
            </a:r>
            <a:r>
              <a:rPr lang="en-US" sz="1800" kern="100" dirty="0">
                <a:effectLst/>
                <a:latin typeface="Calibri" panose="020F0502020204030204" pitchFamily="34" charset="0"/>
                <a:cs typeface="Times New Roman" panose="02020603050405020304" pitchFamily="18" charset="0"/>
              </a:rPr>
              <a:t>A-Star is not guaranteed to be complete in infinite graphs, where there may be an infinite number of nodes. The algorithm may not terminate if the goal is not reachable or if the goal is at an infinite distance.</a:t>
            </a:r>
          </a:p>
          <a:p>
            <a:pPr>
              <a:lnSpc>
                <a:spcPct val="107000"/>
              </a:lnSpc>
              <a:spcAft>
                <a:spcPts val="800"/>
              </a:spcAft>
            </a:pPr>
            <a:r>
              <a:rPr lang="en-US" sz="1800" b="1" kern="100" dirty="0">
                <a:effectLst/>
                <a:latin typeface="Calibri" panose="020F0502020204030204" pitchFamily="34" charset="0"/>
                <a:cs typeface="Times New Roman" panose="02020603050405020304" pitchFamily="18" charset="0"/>
              </a:rPr>
              <a:t>Memory Consumption: </a:t>
            </a:r>
            <a:r>
              <a:rPr lang="en-US" sz="1800" kern="100" dirty="0">
                <a:effectLst/>
                <a:latin typeface="Calibri" panose="020F0502020204030204" pitchFamily="34" charset="0"/>
                <a:cs typeface="Times New Roman" panose="02020603050405020304" pitchFamily="18" charset="0"/>
              </a:rPr>
              <a:t>The algorithm requires storing and managing information about all explored nodes, leading to memory consumption. For large graphs, this can be a limitation, and the algorithm might struggle with scalability.</a:t>
            </a:r>
          </a:p>
          <a:p>
            <a:pPr>
              <a:lnSpc>
                <a:spcPct val="107000"/>
              </a:lnSpc>
              <a:spcAft>
                <a:spcPts val="800"/>
              </a:spcAft>
            </a:pPr>
            <a:r>
              <a:rPr lang="en-US" sz="1800" b="1" kern="100" dirty="0">
                <a:effectLst/>
                <a:latin typeface="Calibri" panose="020F0502020204030204" pitchFamily="34" charset="0"/>
                <a:cs typeface="Times New Roman" panose="02020603050405020304" pitchFamily="18" charset="0"/>
              </a:rPr>
              <a:t>Sensitivity to Heuristic Quality: </a:t>
            </a:r>
            <a:r>
              <a:rPr lang="en-US" sz="1800" kern="100" dirty="0">
                <a:effectLst/>
                <a:latin typeface="Calibri" panose="020F0502020204030204" pitchFamily="34" charset="0"/>
                <a:cs typeface="Times New Roman" panose="02020603050405020304" pitchFamily="18" charset="0"/>
              </a:rPr>
              <a:t>A-Star's performance is highly dependent on the quality of the heuristic function. Poorly chosen heuristics may lead to suboptimal paths, and the algorithm might not perform well in the absence of a good heuristic.</a:t>
            </a:r>
          </a:p>
          <a:p>
            <a:pPr>
              <a:lnSpc>
                <a:spcPct val="107000"/>
              </a:lnSpc>
              <a:spcAft>
                <a:spcPts val="800"/>
              </a:spcAft>
            </a:pPr>
            <a:r>
              <a:rPr lang="en-US" sz="1800" b="1" kern="100" dirty="0">
                <a:effectLst/>
                <a:latin typeface="Calibri" panose="020F0502020204030204" pitchFamily="34" charset="0"/>
                <a:cs typeface="Times New Roman" panose="02020603050405020304" pitchFamily="18" charset="0"/>
              </a:rPr>
              <a:t>Limited Parallelism: </a:t>
            </a:r>
            <a:r>
              <a:rPr lang="en-US" sz="1800" kern="100" dirty="0">
                <a:effectLst/>
                <a:latin typeface="Calibri" panose="020F0502020204030204" pitchFamily="34" charset="0"/>
                <a:cs typeface="Times New Roman" panose="02020603050405020304" pitchFamily="18" charset="0"/>
              </a:rPr>
              <a:t>A-Star's inherent sequential nature can limit its parallelization potential. Exploiting parallelism for improved performance may require modifications or the use of alternative algorithms.</a:t>
            </a:r>
          </a:p>
        </p:txBody>
      </p:sp>
    </p:spTree>
    <p:extLst>
      <p:ext uri="{BB962C8B-B14F-4D97-AF65-F5344CB8AC3E}">
        <p14:creationId xmlns:p14="http://schemas.microsoft.com/office/powerpoint/2010/main" val="684402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12AE-15CD-0643-AAFD-FCDAFCBADE3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AFA453D-E361-2B39-CEAB-80379117CA04}"/>
              </a:ext>
            </a:extLst>
          </p:cNvPr>
          <p:cNvSpPr>
            <a:spLocks noGrp="1"/>
          </p:cNvSpPr>
          <p:nvPr>
            <p:ph idx="1"/>
          </p:nvPr>
        </p:nvSpPr>
        <p:spPr/>
        <p:txBody>
          <a:bodyPr/>
          <a:lstStyle/>
          <a:p>
            <a:r>
              <a:rPr lang="en-US" sz="1800" kern="100" dirty="0">
                <a:effectLst/>
                <a:latin typeface="Calibri" panose="020F0502020204030204" pitchFamily="34" charset="0"/>
                <a:cs typeface="Times New Roman" panose="02020603050405020304" pitchFamily="18" charset="0"/>
              </a:rPr>
              <a:t>In conclusion, the A-Star algorithm is a powerful and widely used pathfinding algorithm with various strengths and applications. It excels in scenarios where finding the shortest path in a graph or grid is essential.</a:t>
            </a:r>
            <a:r>
              <a:rPr lang="en-US"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cs typeface="Times New Roman" panose="02020603050405020304" pitchFamily="18" charset="0"/>
              </a:rPr>
              <a:t>It can be adapted to a wide range of applications, including robotics, gaming, and network routing. In practice, A-Star, with its balance of optimality and efficiency, remains a valuable tool for various applications. Its adaptability to different heuristics allows users to tailor the algorithm to specific problem domains. However, understanding its limitations is crucial for making informed decisions and exploring alternative approaches when necessary. A-Star's continued relevance underscores its significance in the broader landscape of pathfinding algorithms.</a:t>
            </a:r>
          </a:p>
          <a:p>
            <a:endParaRPr lang="en-US" dirty="0"/>
          </a:p>
        </p:txBody>
      </p:sp>
    </p:spTree>
    <p:extLst>
      <p:ext uri="{BB962C8B-B14F-4D97-AF65-F5344CB8AC3E}">
        <p14:creationId xmlns:p14="http://schemas.microsoft.com/office/powerpoint/2010/main" val="158622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168B7-AF32-F964-A5ED-9ED2D168E6FF}"/>
              </a:ext>
            </a:extLst>
          </p:cNvPr>
          <p:cNvSpPr>
            <a:spLocks noGrp="1"/>
          </p:cNvSpPr>
          <p:nvPr>
            <p:ph type="ctrTitle"/>
          </p:nvPr>
        </p:nvSpPr>
        <p:spPr/>
        <p:txBody>
          <a:bodyPr/>
          <a:lstStyle/>
          <a:p>
            <a:r>
              <a:rPr lang="en-US" dirty="0">
                <a:latin typeface="Apple Chancery" panose="03020702040506060504" pitchFamily="66" charset="-79"/>
                <a:cs typeface="Apple Chancery" panose="03020702040506060504" pitchFamily="66" charset="-79"/>
              </a:rPr>
              <a:t>Thank you..</a:t>
            </a:r>
            <a:endParaRPr lang="en-US" dirty="0">
              <a:latin typeface="Apple Chancery" panose="03020702040506060504" pitchFamily="66" charset="-79"/>
              <a:cs typeface="Apple Chancery" panose="03020702040506060504" pitchFamily="66" charset="-79"/>
            </a:endParaRPr>
          </a:p>
        </p:txBody>
      </p:sp>
    </p:spTree>
    <p:extLst>
      <p:ext uri="{BB962C8B-B14F-4D97-AF65-F5344CB8AC3E}">
        <p14:creationId xmlns:p14="http://schemas.microsoft.com/office/powerpoint/2010/main" val="857961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694DB-0479-EB18-B9F1-41E7EEB6F1F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3F8FD0D-81C4-59F7-7D66-3D4D4F1E4352}"/>
              </a:ext>
            </a:extLst>
          </p:cNvPr>
          <p:cNvSpPr>
            <a:spLocks noGrp="1"/>
          </p:cNvSpPr>
          <p:nvPr>
            <p:ph idx="1"/>
          </p:nvPr>
        </p:nvSpPr>
        <p:spPr>
          <a:xfrm>
            <a:off x="3869268" y="1123836"/>
            <a:ext cx="7315200" cy="5734163"/>
          </a:xfrm>
        </p:spPr>
        <p:txBody>
          <a:bodyPr/>
          <a:lstStyle/>
          <a:p>
            <a:r>
              <a:rPr lang="en-US" dirty="0"/>
              <a:t>A* algorithm is a widely used pathfinding algorithm in computer science and artificial intelligence.  </a:t>
            </a:r>
          </a:p>
          <a:p>
            <a:r>
              <a:rPr lang="en-US" dirty="0"/>
              <a:t>It was invented by a scientist Peter Hart, Nils Nilsson, and Bertram Raphael in 1968 </a:t>
            </a:r>
          </a:p>
          <a:p>
            <a:r>
              <a:rPr lang="en-US" dirty="0"/>
              <a:t>It efficiently finds the shortest path between two points on a graph by combining the benefits of Dijkstra’s algorithm and Greedy best-first search, using heuristics to guide the search towards the goal.</a:t>
            </a:r>
          </a:p>
          <a:p>
            <a:endParaRPr lang="en-US" dirty="0"/>
          </a:p>
          <a:p>
            <a:endParaRPr lang="en-US" dirty="0"/>
          </a:p>
        </p:txBody>
      </p:sp>
    </p:spTree>
    <p:extLst>
      <p:ext uri="{BB962C8B-B14F-4D97-AF65-F5344CB8AC3E}">
        <p14:creationId xmlns:p14="http://schemas.microsoft.com/office/powerpoint/2010/main" val="4049525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33C1B-271A-27FD-CE53-F6A1F1047E8D}"/>
              </a:ext>
            </a:extLst>
          </p:cNvPr>
          <p:cNvSpPr>
            <a:spLocks noGrp="1"/>
          </p:cNvSpPr>
          <p:nvPr>
            <p:ph type="title"/>
          </p:nvPr>
        </p:nvSpPr>
        <p:spPr/>
        <p:txBody>
          <a:bodyPr/>
          <a:lstStyle/>
          <a:p>
            <a:r>
              <a:rPr lang="en-US" dirty="0"/>
              <a:t>Where it is used?</a:t>
            </a:r>
          </a:p>
        </p:txBody>
      </p:sp>
      <p:sp>
        <p:nvSpPr>
          <p:cNvPr id="3" name="Content Placeholder 2">
            <a:extLst>
              <a:ext uri="{FF2B5EF4-FFF2-40B4-BE49-F238E27FC236}">
                <a16:creationId xmlns:a16="http://schemas.microsoft.com/office/drawing/2014/main" id="{B54D5DEA-01EC-3CCE-F763-D513E9C61ABA}"/>
              </a:ext>
            </a:extLst>
          </p:cNvPr>
          <p:cNvSpPr>
            <a:spLocks noGrp="1"/>
          </p:cNvSpPr>
          <p:nvPr>
            <p:ph idx="1"/>
          </p:nvPr>
        </p:nvSpPr>
        <p:spPr/>
        <p:txBody>
          <a:bodyPr/>
          <a:lstStyle/>
          <a:p>
            <a:r>
              <a:rPr lang="en-US" dirty="0"/>
              <a:t>Transportation – A star algorithm powers GPS navigation systems enabling the calculation of the quickest route between two locations, start point and end/goal point.</a:t>
            </a:r>
          </a:p>
          <a:p>
            <a:r>
              <a:rPr lang="en-US" dirty="0"/>
              <a:t>Robotics – A star algorithm in the context of robotics, facilitates autonomous robots in navigating complex environments.</a:t>
            </a:r>
          </a:p>
          <a:p>
            <a:r>
              <a:rPr lang="en-US" dirty="0"/>
              <a:t>Video Game Industry – The A star algorithm impact extends to the dynamic and immersive world of the video game industry where it serves as a cornerstone for efficiently guiding characters through complex game environments. </a:t>
            </a:r>
          </a:p>
        </p:txBody>
      </p:sp>
    </p:spTree>
    <p:extLst>
      <p:ext uri="{BB962C8B-B14F-4D97-AF65-F5344CB8AC3E}">
        <p14:creationId xmlns:p14="http://schemas.microsoft.com/office/powerpoint/2010/main" val="1953733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69040-70DA-C67F-904A-8D586A251957}"/>
              </a:ext>
            </a:extLst>
          </p:cNvPr>
          <p:cNvSpPr>
            <a:spLocks noGrp="1"/>
          </p:cNvSpPr>
          <p:nvPr>
            <p:ph type="title"/>
          </p:nvPr>
        </p:nvSpPr>
        <p:spPr/>
        <p:txBody>
          <a:bodyPr>
            <a:normAutofit/>
          </a:bodyPr>
          <a:lstStyle/>
          <a:p>
            <a:r>
              <a:rPr lang="en-US" sz="3200" dirty="0"/>
              <a:t>A* Working</a:t>
            </a:r>
          </a:p>
        </p:txBody>
      </p:sp>
      <p:sp>
        <p:nvSpPr>
          <p:cNvPr id="3" name="Content Placeholder 2">
            <a:extLst>
              <a:ext uri="{FF2B5EF4-FFF2-40B4-BE49-F238E27FC236}">
                <a16:creationId xmlns:a16="http://schemas.microsoft.com/office/drawing/2014/main" id="{D3D9CCD5-5294-DB18-0E4D-E46551145850}"/>
              </a:ext>
            </a:extLst>
          </p:cNvPr>
          <p:cNvSpPr>
            <a:spLocks noGrp="1"/>
          </p:cNvSpPr>
          <p:nvPr>
            <p:ph idx="1"/>
          </p:nvPr>
        </p:nvSpPr>
        <p:spPr>
          <a:xfrm>
            <a:off x="3869268" y="864108"/>
            <a:ext cx="7743612" cy="5902452"/>
          </a:xfrm>
        </p:spPr>
        <p:txBody>
          <a:bodyPr>
            <a:normAutofit/>
          </a:bodyPr>
          <a:lstStyle/>
          <a:p>
            <a:r>
              <a:rPr lang="en-US" b="1" u="sng" dirty="0"/>
              <a:t>Initialization-</a:t>
            </a:r>
            <a:r>
              <a:rPr lang="en-US" dirty="0"/>
              <a:t> </a:t>
            </a:r>
          </a:p>
          <a:p>
            <a:pPr marL="0" indent="0">
              <a:buNone/>
            </a:pPr>
            <a:r>
              <a:rPr lang="en-US" dirty="0"/>
              <a:t>Specify the start node and goal node. </a:t>
            </a:r>
          </a:p>
          <a:p>
            <a:pPr marL="0" indent="0">
              <a:buNone/>
            </a:pPr>
            <a:r>
              <a:rPr lang="en-US" dirty="0"/>
              <a:t>Initialize the open list and closed list.</a:t>
            </a:r>
          </a:p>
          <a:p>
            <a:pPr marL="0" indent="0">
              <a:buNone/>
            </a:pPr>
            <a:r>
              <a:rPr lang="en-US" u="sng" dirty="0"/>
              <a:t>For each node set initial values:</a:t>
            </a:r>
          </a:p>
          <a:p>
            <a:pPr marL="0" indent="0">
              <a:buNone/>
            </a:pPr>
            <a:r>
              <a:rPr lang="en-US" dirty="0"/>
              <a:t>--g(n): Cost from the start node to node n(initialized to infinity for all       nodes except the start node which is set to 0)</a:t>
            </a:r>
          </a:p>
          <a:p>
            <a:pPr marL="0" indent="0">
              <a:buNone/>
            </a:pPr>
            <a:r>
              <a:rPr lang="en-US" dirty="0"/>
              <a:t>--h(n): Heuristic estimate of the cost from node n to the goal.</a:t>
            </a:r>
          </a:p>
          <a:p>
            <a:pPr marL="0" indent="0">
              <a:buNone/>
            </a:pPr>
            <a:r>
              <a:rPr lang="en-US" dirty="0"/>
              <a:t>--f(n) = g(n) + h(n) : Total estimated cost for node n.</a:t>
            </a:r>
          </a:p>
          <a:p>
            <a:pPr marL="0" indent="0">
              <a:buNone/>
            </a:pPr>
            <a:r>
              <a:rPr lang="en-US" dirty="0"/>
              <a:t> A star combines the actual cost to reach the current node denoted by g(n), with the heuristics estimation of the cost from the current node to the goal node denoted as h(n).</a:t>
            </a:r>
          </a:p>
          <a:p>
            <a:pPr marL="0" indent="0">
              <a:buNone/>
            </a:pPr>
            <a:endParaRPr lang="en-US" dirty="0"/>
          </a:p>
          <a:p>
            <a:pPr marL="0" indent="0">
              <a:buNone/>
            </a:pPr>
            <a:br>
              <a:rPr lang="en-US" dirty="0"/>
            </a:br>
            <a:endParaRPr lang="en-US" dirty="0"/>
          </a:p>
        </p:txBody>
      </p:sp>
    </p:spTree>
    <p:extLst>
      <p:ext uri="{BB962C8B-B14F-4D97-AF65-F5344CB8AC3E}">
        <p14:creationId xmlns:p14="http://schemas.microsoft.com/office/powerpoint/2010/main" val="2828025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6AA21-83CB-C918-9565-A04BC1DE31C7}"/>
              </a:ext>
            </a:extLst>
          </p:cNvPr>
          <p:cNvSpPr>
            <a:spLocks noGrp="1"/>
          </p:cNvSpPr>
          <p:nvPr>
            <p:ph type="title"/>
          </p:nvPr>
        </p:nvSpPr>
        <p:spPr/>
        <p:txBody>
          <a:bodyPr>
            <a:normAutofit/>
          </a:bodyPr>
          <a:lstStyle/>
          <a:p>
            <a:r>
              <a:rPr lang="en-US" sz="2800" dirty="0"/>
              <a:t>A* working(Main loop and Node Expansion)</a:t>
            </a:r>
          </a:p>
        </p:txBody>
      </p:sp>
      <p:sp>
        <p:nvSpPr>
          <p:cNvPr id="3" name="Content Placeholder 2">
            <a:extLst>
              <a:ext uri="{FF2B5EF4-FFF2-40B4-BE49-F238E27FC236}">
                <a16:creationId xmlns:a16="http://schemas.microsoft.com/office/drawing/2014/main" id="{A159A94E-3607-F041-F338-F1183D1231A1}"/>
              </a:ext>
            </a:extLst>
          </p:cNvPr>
          <p:cNvSpPr>
            <a:spLocks noGrp="1"/>
          </p:cNvSpPr>
          <p:nvPr>
            <p:ph idx="1"/>
          </p:nvPr>
        </p:nvSpPr>
        <p:spPr/>
        <p:txBody>
          <a:bodyPr>
            <a:normAutofit lnSpcReduction="10000"/>
          </a:bodyPr>
          <a:lstStyle/>
          <a:p>
            <a:pPr marL="0" indent="0">
              <a:buNone/>
            </a:pPr>
            <a:r>
              <a:rPr lang="en-US" b="1" u="sng" dirty="0"/>
              <a:t>2. Main loop-</a:t>
            </a:r>
          </a:p>
          <a:p>
            <a:r>
              <a:rPr lang="en-US" dirty="0"/>
              <a:t>While the open loop is not empty:</a:t>
            </a:r>
            <a:br>
              <a:rPr lang="en-US" dirty="0"/>
            </a:br>
            <a:r>
              <a:rPr lang="en-US" dirty="0"/>
              <a:t>-Select the node with the lowest f(n), value from the open list (the node with the lowest estimated cost).</a:t>
            </a:r>
            <a:br>
              <a:rPr lang="en-US" dirty="0"/>
            </a:br>
            <a:r>
              <a:rPr lang="en-US" dirty="0"/>
              <a:t>-Move the selected node from the open list to the closed list.</a:t>
            </a:r>
          </a:p>
          <a:p>
            <a:pPr marL="0" indent="0">
              <a:buNone/>
            </a:pPr>
            <a:r>
              <a:rPr lang="en-US" b="1" u="sng" dirty="0"/>
              <a:t>3. Node Expansion – </a:t>
            </a:r>
          </a:p>
          <a:p>
            <a:r>
              <a:rPr lang="en-US" dirty="0"/>
              <a:t>For the neighbor of each selected node:</a:t>
            </a:r>
            <a:br>
              <a:rPr lang="en-US" dirty="0"/>
            </a:br>
            <a:r>
              <a:rPr lang="en-US" dirty="0"/>
              <a:t>-If the neighbor is in a closed list skip it.</a:t>
            </a:r>
            <a:br>
              <a:rPr lang="en-US" dirty="0"/>
            </a:br>
            <a:r>
              <a:rPr lang="en-US" dirty="0"/>
              <a:t>-If the neighbor is not in the open list-</a:t>
            </a:r>
            <a:br>
              <a:rPr lang="en-US" dirty="0"/>
            </a:br>
            <a:r>
              <a:rPr lang="en-US" dirty="0"/>
              <a:t>      #compute g(n) , h(n) and f(n) values of the neighbor.</a:t>
            </a:r>
            <a:br>
              <a:rPr lang="en-US" dirty="0"/>
            </a:br>
            <a:r>
              <a:rPr lang="en-US" dirty="0"/>
              <a:t>      #Add the neighbor to the open list</a:t>
            </a:r>
          </a:p>
          <a:p>
            <a:r>
              <a:rPr lang="en-US" dirty="0"/>
              <a:t>If the neighbor is already in the open list and the new path to it is shorter :</a:t>
            </a:r>
            <a:br>
              <a:rPr lang="en-US" dirty="0"/>
            </a:br>
            <a:r>
              <a:rPr lang="en-US" dirty="0"/>
              <a:t>Update the g(n) value</a:t>
            </a:r>
            <a:br>
              <a:rPr lang="en-US" dirty="0"/>
            </a:br>
            <a:r>
              <a:rPr lang="en-US" dirty="0"/>
              <a:t>Recalculate f(n) value</a:t>
            </a:r>
            <a:br>
              <a:rPr lang="en-US" dirty="0"/>
            </a:br>
            <a:br>
              <a:rPr lang="en-US" dirty="0"/>
            </a:br>
            <a:br>
              <a:rPr lang="en-US" dirty="0"/>
            </a:br>
            <a:endParaRPr lang="en-US" dirty="0"/>
          </a:p>
        </p:txBody>
      </p:sp>
    </p:spTree>
    <p:extLst>
      <p:ext uri="{BB962C8B-B14F-4D97-AF65-F5344CB8AC3E}">
        <p14:creationId xmlns:p14="http://schemas.microsoft.com/office/powerpoint/2010/main" val="3392803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65459-352B-9EA7-E9ED-869997214654}"/>
              </a:ext>
            </a:extLst>
          </p:cNvPr>
          <p:cNvSpPr>
            <a:spLocks noGrp="1"/>
          </p:cNvSpPr>
          <p:nvPr>
            <p:ph type="title"/>
          </p:nvPr>
        </p:nvSpPr>
        <p:spPr/>
        <p:txBody>
          <a:bodyPr>
            <a:normAutofit/>
          </a:bodyPr>
          <a:lstStyle/>
          <a:p>
            <a:r>
              <a:rPr lang="en-US" sz="2800" dirty="0"/>
              <a:t>A* working(Termination condition &amp; Path reconstruction)</a:t>
            </a:r>
          </a:p>
        </p:txBody>
      </p:sp>
      <p:sp>
        <p:nvSpPr>
          <p:cNvPr id="3" name="Content Placeholder 2">
            <a:extLst>
              <a:ext uri="{FF2B5EF4-FFF2-40B4-BE49-F238E27FC236}">
                <a16:creationId xmlns:a16="http://schemas.microsoft.com/office/drawing/2014/main" id="{E0DA92FE-2FFD-7512-CD85-11BEA758D402}"/>
              </a:ext>
            </a:extLst>
          </p:cNvPr>
          <p:cNvSpPr>
            <a:spLocks noGrp="1"/>
          </p:cNvSpPr>
          <p:nvPr>
            <p:ph idx="1"/>
          </p:nvPr>
        </p:nvSpPr>
        <p:spPr/>
        <p:txBody>
          <a:bodyPr/>
          <a:lstStyle/>
          <a:p>
            <a:r>
              <a:rPr lang="en-US" b="1" u="sng" dirty="0"/>
              <a:t>Termination condition </a:t>
            </a:r>
            <a:r>
              <a:rPr lang="en-US" dirty="0"/>
              <a:t>– </a:t>
            </a:r>
          </a:p>
          <a:p>
            <a:pPr marL="0" indent="0">
              <a:buNone/>
            </a:pPr>
            <a:r>
              <a:rPr lang="en-US" dirty="0"/>
              <a:t>Stop when the goal node is added to the closed list or the open list is empty (indicating that no path exists)</a:t>
            </a:r>
            <a:br>
              <a:rPr lang="en-US" dirty="0"/>
            </a:br>
            <a:endParaRPr lang="en-US" dirty="0"/>
          </a:p>
          <a:p>
            <a:r>
              <a:rPr lang="en-US" b="1" u="sng" dirty="0"/>
              <a:t>Path reconstruction – </a:t>
            </a:r>
          </a:p>
          <a:p>
            <a:pPr marL="0" indent="0">
              <a:buNone/>
            </a:pPr>
            <a:r>
              <a:rPr lang="en-US" dirty="0"/>
              <a:t>If the goal node is in the closed list reconstruct the optimal path. Start from the goal node and backtrack using parent pointers until reaching the start node.</a:t>
            </a:r>
          </a:p>
        </p:txBody>
      </p:sp>
    </p:spTree>
    <p:extLst>
      <p:ext uri="{BB962C8B-B14F-4D97-AF65-F5344CB8AC3E}">
        <p14:creationId xmlns:p14="http://schemas.microsoft.com/office/powerpoint/2010/main" val="1441912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DB1FC-3C4F-CB7C-6157-68D1DC8BA90D}"/>
              </a:ext>
            </a:extLst>
          </p:cNvPr>
          <p:cNvSpPr>
            <a:spLocks noGrp="1"/>
          </p:cNvSpPr>
          <p:nvPr>
            <p:ph type="title"/>
          </p:nvPr>
        </p:nvSpPr>
        <p:spPr/>
        <p:txBody>
          <a:bodyPr/>
          <a:lstStyle/>
          <a:p>
            <a:r>
              <a:rPr lang="en-US" dirty="0"/>
              <a:t>Heuristics</a:t>
            </a:r>
          </a:p>
        </p:txBody>
      </p:sp>
      <p:sp>
        <p:nvSpPr>
          <p:cNvPr id="3" name="Content Placeholder 2">
            <a:extLst>
              <a:ext uri="{FF2B5EF4-FFF2-40B4-BE49-F238E27FC236}">
                <a16:creationId xmlns:a16="http://schemas.microsoft.com/office/drawing/2014/main" id="{8E1C689D-AD95-31A8-FAB2-0D747284C598}"/>
              </a:ext>
            </a:extLst>
          </p:cNvPr>
          <p:cNvSpPr>
            <a:spLocks noGrp="1"/>
          </p:cNvSpPr>
          <p:nvPr>
            <p:ph idx="1"/>
          </p:nvPr>
        </p:nvSpPr>
        <p:spPr>
          <a:xfrm>
            <a:off x="3869268" y="782320"/>
            <a:ext cx="7315200" cy="5202428"/>
          </a:xfrm>
        </p:spPr>
        <p:txBody>
          <a:bodyPr/>
          <a:lstStyle/>
          <a:p>
            <a:r>
              <a:rPr lang="en-US" dirty="0"/>
              <a:t>Heuristics play an important role in the A star algorithm by providing an estimate of the cost from a given node to the goal, steering the search toward a Plausible path.</a:t>
            </a:r>
          </a:p>
          <a:p>
            <a:r>
              <a:rPr lang="en-US" dirty="0"/>
              <a:t>The sum f(n) = g(n) + h(n) represents the total estimation cost of the cheapest solution through the node.  This informed guidance differentiates the  A* algorithm from uninformed search strategies, enabling it to find solutions more efficiently.</a:t>
            </a:r>
          </a:p>
          <a:p>
            <a:r>
              <a:rPr lang="en-US" dirty="0"/>
              <a:t>The heuristics should ideally not exaggerate the real cost of reaching the goal.</a:t>
            </a:r>
          </a:p>
          <a:p>
            <a:r>
              <a:rPr lang="en-US" dirty="0"/>
              <a:t>There are different types of heuristics as below</a:t>
            </a:r>
            <a:br>
              <a:rPr lang="en-US" dirty="0"/>
            </a:br>
            <a:r>
              <a:rPr lang="en-US" dirty="0"/>
              <a:t>1. Manhattan Distance</a:t>
            </a:r>
            <a:br>
              <a:rPr lang="en-US" dirty="0"/>
            </a:br>
            <a:r>
              <a:rPr lang="en-US" dirty="0"/>
              <a:t>2. Euclidean Distance</a:t>
            </a:r>
            <a:br>
              <a:rPr lang="en-US" dirty="0"/>
            </a:br>
            <a:r>
              <a:rPr lang="en-US" dirty="0"/>
              <a:t>3. Chebyshev Distance</a:t>
            </a:r>
          </a:p>
          <a:p>
            <a:endParaRPr lang="en-US" dirty="0"/>
          </a:p>
        </p:txBody>
      </p:sp>
    </p:spTree>
    <p:extLst>
      <p:ext uri="{BB962C8B-B14F-4D97-AF65-F5344CB8AC3E}">
        <p14:creationId xmlns:p14="http://schemas.microsoft.com/office/powerpoint/2010/main" val="1090543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A5095-FA0B-32A1-E541-310C70028ABB}"/>
              </a:ext>
            </a:extLst>
          </p:cNvPr>
          <p:cNvSpPr>
            <a:spLocks noGrp="1"/>
          </p:cNvSpPr>
          <p:nvPr>
            <p:ph type="title"/>
          </p:nvPr>
        </p:nvSpPr>
        <p:spPr/>
        <p:txBody>
          <a:bodyPr/>
          <a:lstStyle/>
          <a:p>
            <a:r>
              <a:rPr lang="en-US" dirty="0"/>
              <a:t>Manhattan Distance</a:t>
            </a:r>
          </a:p>
        </p:txBody>
      </p:sp>
      <p:sp>
        <p:nvSpPr>
          <p:cNvPr id="3" name="Content Placeholder 2">
            <a:extLst>
              <a:ext uri="{FF2B5EF4-FFF2-40B4-BE49-F238E27FC236}">
                <a16:creationId xmlns:a16="http://schemas.microsoft.com/office/drawing/2014/main" id="{76BEC4E7-8889-22A9-E4F2-D4F2F596109F}"/>
              </a:ext>
            </a:extLst>
          </p:cNvPr>
          <p:cNvSpPr>
            <a:spLocks noGrp="1"/>
          </p:cNvSpPr>
          <p:nvPr>
            <p:ph idx="1"/>
          </p:nvPr>
        </p:nvSpPr>
        <p:spPr/>
        <p:txBody>
          <a:bodyPr/>
          <a:lstStyle/>
          <a:p>
            <a:r>
              <a:rPr lang="en-US" dirty="0"/>
              <a:t>Manhattan Distance is also known as city block distance. It is used to calculate the distance between two points in a grid-based path. By considering only vertical and horizontal moments with no diagonal moments allowed. </a:t>
            </a:r>
          </a:p>
          <a:p>
            <a:r>
              <a:rPr lang="en-US" dirty="0"/>
              <a:t>The name is derived from the grid layout of most streets in Manhattan, which forms a square block.</a:t>
            </a:r>
          </a:p>
          <a:p>
            <a:r>
              <a:rPr lang="en-US" dirty="0"/>
              <a:t>Mathematically, the distance between the points can be calculated by combining the absolute values of the differences between x points and y points.</a:t>
            </a:r>
            <a:br>
              <a:rPr lang="en-US" dirty="0"/>
            </a:br>
            <a:r>
              <a:rPr lang="en-US" dirty="0"/>
              <a:t>d(P1,P2) = |Current X – Goal X| + |Current Y – Goal Y|</a:t>
            </a:r>
          </a:p>
        </p:txBody>
      </p:sp>
    </p:spTree>
    <p:extLst>
      <p:ext uri="{BB962C8B-B14F-4D97-AF65-F5344CB8AC3E}">
        <p14:creationId xmlns:p14="http://schemas.microsoft.com/office/powerpoint/2010/main" val="3316747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5C6B-CF69-9DC1-6900-5F36A2DE032D}"/>
              </a:ext>
            </a:extLst>
          </p:cNvPr>
          <p:cNvSpPr>
            <a:spLocks noGrp="1"/>
          </p:cNvSpPr>
          <p:nvPr>
            <p:ph type="title"/>
          </p:nvPr>
        </p:nvSpPr>
        <p:spPr/>
        <p:txBody>
          <a:bodyPr/>
          <a:lstStyle/>
          <a:p>
            <a:r>
              <a:rPr lang="en-US" dirty="0"/>
              <a:t>Euclidean Distance</a:t>
            </a:r>
          </a:p>
        </p:txBody>
      </p:sp>
      <p:sp>
        <p:nvSpPr>
          <p:cNvPr id="3" name="Content Placeholder 2">
            <a:extLst>
              <a:ext uri="{FF2B5EF4-FFF2-40B4-BE49-F238E27FC236}">
                <a16:creationId xmlns:a16="http://schemas.microsoft.com/office/drawing/2014/main" id="{2D307594-9D4A-649F-5113-AD88A3792B2E}"/>
              </a:ext>
            </a:extLst>
          </p:cNvPr>
          <p:cNvSpPr>
            <a:spLocks noGrp="1"/>
          </p:cNvSpPr>
          <p:nvPr>
            <p:ph idx="1"/>
          </p:nvPr>
        </p:nvSpPr>
        <p:spPr/>
        <p:txBody>
          <a:bodyPr/>
          <a:lstStyle/>
          <a:p>
            <a:r>
              <a:rPr lang="en-US" dirty="0"/>
              <a:t>The Euclidean distance represents the shortest distance between two points in a 2D and 3D space. </a:t>
            </a:r>
          </a:p>
          <a:p>
            <a:r>
              <a:rPr lang="en-US" dirty="0"/>
              <a:t>It is the length of the line segment connecting the two points that is often used in plane geometry and trigonometry. This heuristic assumes that the agent can move in any direction including diagonals, making it suitable for environments where diagonal movements are permitted.</a:t>
            </a:r>
          </a:p>
          <a:p>
            <a:r>
              <a:rPr lang="en-US" dirty="0"/>
              <a:t>Mathematically, it is computed as:</a:t>
            </a:r>
          </a:p>
          <a:p>
            <a:pPr marL="0" indent="0">
              <a:buNone/>
            </a:pPr>
            <a:r>
              <a:rPr lang="en-US" dirty="0"/>
              <a:t>d(P1, P2) = √(current X – goal X)^2 + (current Y – Goal Y)^2 </a:t>
            </a:r>
          </a:p>
        </p:txBody>
      </p:sp>
    </p:spTree>
    <p:extLst>
      <p:ext uri="{BB962C8B-B14F-4D97-AF65-F5344CB8AC3E}">
        <p14:creationId xmlns:p14="http://schemas.microsoft.com/office/powerpoint/2010/main" val="189924770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2962</TotalTime>
  <Words>1633</Words>
  <Application>Microsoft Macintosh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Apple Chancery</vt:lpstr>
      <vt:lpstr>Calibri</vt:lpstr>
      <vt:lpstr>Corbel</vt:lpstr>
      <vt:lpstr>Segoe UI</vt:lpstr>
      <vt:lpstr>Times New Roman</vt:lpstr>
      <vt:lpstr>Wingdings 2</vt:lpstr>
      <vt:lpstr>Frame</vt:lpstr>
      <vt:lpstr>A* pathfinding Algorithm</vt:lpstr>
      <vt:lpstr>Introduction</vt:lpstr>
      <vt:lpstr>Where it is used?</vt:lpstr>
      <vt:lpstr>A* Working</vt:lpstr>
      <vt:lpstr>A* working(Main loop and Node Expansion)</vt:lpstr>
      <vt:lpstr>A* working(Termination condition &amp; Path reconstruction)</vt:lpstr>
      <vt:lpstr>Heuristics</vt:lpstr>
      <vt:lpstr>Manhattan Distance</vt:lpstr>
      <vt:lpstr>Euclidean Distance</vt:lpstr>
      <vt:lpstr>Chebyshev Distance</vt:lpstr>
      <vt:lpstr>Time complexity</vt:lpstr>
      <vt:lpstr>Advantages</vt:lpstr>
      <vt:lpstr>Disadvantages &amp; Limitations</vt:lpstr>
      <vt:lpstr>Disadvantages &amp; Limitations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star Algorithm</dc:title>
  <dc:creator>Yash Ghanashyam Kandu</dc:creator>
  <cp:lastModifiedBy>Yash Ghanashyam Kandu</cp:lastModifiedBy>
  <cp:revision>4</cp:revision>
  <dcterms:created xsi:type="dcterms:W3CDTF">2023-12-04T16:11:08Z</dcterms:created>
  <dcterms:modified xsi:type="dcterms:W3CDTF">2023-12-06T21:46:39Z</dcterms:modified>
</cp:coreProperties>
</file>