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87" r:id="rId4"/>
  </p:sldMasterIdLst>
  <p:notesMasterIdLst>
    <p:notesMasterId r:id="rId22"/>
  </p:notesMasterIdLst>
  <p:handoutMasterIdLst>
    <p:handoutMasterId r:id="rId23"/>
  </p:handoutMasterIdLst>
  <p:sldIdLst>
    <p:sldId id="325" r:id="rId5"/>
    <p:sldId id="348" r:id="rId6"/>
    <p:sldId id="354" r:id="rId7"/>
    <p:sldId id="350" r:id="rId8"/>
    <p:sldId id="384" r:id="rId9"/>
    <p:sldId id="385" r:id="rId10"/>
    <p:sldId id="403" r:id="rId11"/>
    <p:sldId id="383" r:id="rId12"/>
    <p:sldId id="400" r:id="rId13"/>
    <p:sldId id="404" r:id="rId14"/>
    <p:sldId id="388" r:id="rId15"/>
    <p:sldId id="389" r:id="rId16"/>
    <p:sldId id="396" r:id="rId17"/>
    <p:sldId id="397" r:id="rId18"/>
    <p:sldId id="402" r:id="rId19"/>
    <p:sldId id="390" r:id="rId20"/>
    <p:sldId id="391" r:id="rId21"/>
  </p:sldIdLst>
  <p:sldSz cx="9906000" cy="6858000" type="A4"/>
  <p:notesSz cx="6794500" cy="9931400"/>
  <p:defaultTextStyle>
    <a:defPPr>
      <a:defRPr lang="en-US"/>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Introduction" id="{1524A4B2-CDBC-41B1-BB93-BEE76FB33562}">
          <p14:sldIdLst>
            <p14:sldId id="325"/>
            <p14:sldId id="348"/>
          </p14:sldIdLst>
        </p14:section>
        <p14:section name="Solution design" id="{6F840263-51CA-4360-B0A3-C88D84AFC401}">
          <p14:sldIdLst>
            <p14:sldId id="354"/>
            <p14:sldId id="350"/>
            <p14:sldId id="384"/>
            <p14:sldId id="385"/>
            <p14:sldId id="403"/>
            <p14:sldId id="383"/>
            <p14:sldId id="400"/>
            <p14:sldId id="404"/>
            <p14:sldId id="388"/>
            <p14:sldId id="389"/>
            <p14:sldId id="396"/>
            <p14:sldId id="397"/>
            <p14:sldId id="402"/>
            <p14:sldId id="390"/>
            <p14:sldId id="391"/>
          </p14:sldIdLst>
        </p14:section>
        <p14:section name="appendix" id="{1FF5D4C0-A824-4449-BACE-88B931CDA5EB}">
          <p14:sldIdLst/>
        </p14:section>
        <p14:section name="Useful authors tools" id="{8B31EF67-F13A-4988-BABD-D91BC612C30E}">
          <p14:sldIdLst/>
        </p14:section>
      </p14:sectionLst>
    </p:ext>
    <p:ext uri="{EFAFB233-063F-42B5-8137-9DF3F51BA10A}">
      <p15:sldGuideLst xmlns:p15="http://schemas.microsoft.com/office/powerpoint/2012/main">
        <p15:guide id="1" orient="horz" pos="3923">
          <p15:clr>
            <a:srgbClr val="A4A3A4"/>
          </p15:clr>
        </p15:guide>
        <p15:guide id="2" orient="horz" pos="2394">
          <p15:clr>
            <a:srgbClr val="A4A3A4"/>
          </p15:clr>
        </p15:guide>
        <p15:guide id="3" orient="horz" pos="603">
          <p15:clr>
            <a:srgbClr val="A4A3A4"/>
          </p15:clr>
        </p15:guide>
        <p15:guide id="4" orient="horz" pos="2301">
          <p15:clr>
            <a:srgbClr val="A4A3A4"/>
          </p15:clr>
        </p15:guide>
        <p15:guide id="5" orient="horz" pos="2484">
          <p15:clr>
            <a:srgbClr val="A4A3A4"/>
          </p15:clr>
        </p15:guide>
        <p15:guide id="6" orient="horz" pos="692">
          <p15:clr>
            <a:srgbClr val="A4A3A4"/>
          </p15:clr>
        </p15:guide>
        <p15:guide id="7" orient="horz" pos="776">
          <p15:clr>
            <a:srgbClr val="A4A3A4"/>
          </p15:clr>
        </p15:guide>
        <p15:guide id="8" orient="horz" pos="2574">
          <p15:clr>
            <a:srgbClr val="A4A3A4"/>
          </p15:clr>
        </p15:guide>
        <p15:guide id="9" pos="160">
          <p15:clr>
            <a:srgbClr val="A4A3A4"/>
          </p15:clr>
        </p15:guide>
        <p15:guide id="10" pos="1078">
          <p15:clr>
            <a:srgbClr val="A4A3A4"/>
          </p15:clr>
        </p15:guide>
        <p15:guide id="11" pos="3664">
          <p15:clr>
            <a:srgbClr val="A4A3A4"/>
          </p15:clr>
        </p15:guide>
        <p15:guide id="12" pos="3574">
          <p15:clr>
            <a:srgbClr val="A4A3A4"/>
          </p15:clr>
        </p15:guide>
        <p15:guide id="13" pos="1172">
          <p15:clr>
            <a:srgbClr val="A4A3A4"/>
          </p15:clr>
        </p15:guide>
        <p15:guide id="14" pos="6004">
          <p15:clr>
            <a:srgbClr val="A4A3A4"/>
          </p15:clr>
        </p15:guide>
        <p15:guide id="15" pos="75">
          <p15:clr>
            <a:srgbClr val="A4A3A4"/>
          </p15:clr>
        </p15:guide>
        <p15:guide id="16" pos="5739">
          <p15:clr>
            <a:srgbClr val="A4A3A4"/>
          </p15:clr>
        </p15:guide>
      </p15:sldGuideLst>
    </p:ext>
    <p:ext uri="{2D200454-40CA-4A62-9FC3-DE9A4176ACB9}">
      <p15:notesGuideLst xmlns:p15="http://schemas.microsoft.com/office/powerpoint/2012/main">
        <p15:guide id="1" orient="horz" pos="5907">
          <p15:clr>
            <a:srgbClr val="A4A3A4"/>
          </p15:clr>
        </p15:guide>
        <p15:guide id="2" orient="horz" pos="349">
          <p15:clr>
            <a:srgbClr val="A4A3A4"/>
          </p15:clr>
        </p15:guide>
        <p15:guide id="3" pos="217">
          <p15:clr>
            <a:srgbClr val="A4A3A4"/>
          </p15:clr>
        </p15:guide>
        <p15:guide id="4" pos="40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D4E3"/>
    <a:srgbClr val="C0D6E3"/>
    <a:srgbClr val="6C9E41"/>
    <a:srgbClr val="029698"/>
    <a:srgbClr val="006892"/>
    <a:srgbClr val="969696"/>
    <a:srgbClr val="DEC466"/>
    <a:srgbClr val="ADA38C"/>
    <a:srgbClr val="EDDB7D"/>
    <a:srgbClr val="5745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469" autoAdjust="0"/>
    <p:restoredTop sz="93372" autoAdjust="0"/>
  </p:normalViewPr>
  <p:slideViewPr>
    <p:cSldViewPr snapToGrid="0">
      <p:cViewPr>
        <p:scale>
          <a:sx n="114" d="100"/>
          <a:sy n="114" d="100"/>
        </p:scale>
        <p:origin x="120" y="60"/>
      </p:cViewPr>
      <p:guideLst>
        <p:guide orient="horz" pos="3923"/>
        <p:guide orient="horz" pos="2394"/>
        <p:guide orient="horz" pos="603"/>
        <p:guide orient="horz" pos="2301"/>
        <p:guide orient="horz" pos="2484"/>
        <p:guide orient="horz" pos="692"/>
        <p:guide orient="horz" pos="776"/>
        <p:guide orient="horz" pos="2574"/>
        <p:guide pos="160"/>
        <p:guide pos="1078"/>
        <p:guide pos="3664"/>
        <p:guide pos="3574"/>
        <p:guide pos="1172"/>
        <p:guide pos="6004"/>
        <p:guide pos="75"/>
        <p:guide pos="5739"/>
      </p:guideLst>
    </p:cSldViewPr>
  </p:slideViewPr>
  <p:notesTextViewPr>
    <p:cViewPr>
      <p:scale>
        <a:sx n="3" d="2"/>
        <a:sy n="3" d="2"/>
      </p:scale>
      <p:origin x="0" y="0"/>
    </p:cViewPr>
  </p:notesTextViewPr>
  <p:notesViewPr>
    <p:cSldViewPr snapToGrid="0">
      <p:cViewPr>
        <p:scale>
          <a:sx n="1" d="2"/>
          <a:sy n="1" d="2"/>
        </p:scale>
        <p:origin x="0" y="0"/>
      </p:cViewPr>
      <p:guideLst>
        <p:guide orient="horz" pos="5907"/>
        <p:guide orient="horz" pos="349"/>
        <p:guide pos="217"/>
        <p:guide pos="406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1" name="Rectangle 3"/>
          <p:cNvSpPr>
            <a:spLocks noGrp="1" noChangeArrowheads="1"/>
          </p:cNvSpPr>
          <p:nvPr>
            <p:ph type="dt" sz="quarter" idx="1"/>
          </p:nvPr>
        </p:nvSpPr>
        <p:spPr bwMode="auto">
          <a:xfrm>
            <a:off x="0" y="9636125"/>
            <a:ext cx="2944813" cy="295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fld id="{23A6533A-0DE9-7148-8851-7F012D2D8AA0}" type="datetime1">
              <a:rPr lang="en-US" smtClean="0"/>
              <a:t>8/22/2024</a:t>
            </a:fld>
            <a:endParaRPr lang="en-GB"/>
          </a:p>
        </p:txBody>
      </p:sp>
      <p:sp>
        <p:nvSpPr>
          <p:cNvPr id="252933" name="Rectangle 5"/>
          <p:cNvSpPr>
            <a:spLocks noGrp="1" noChangeArrowheads="1"/>
          </p:cNvSpPr>
          <p:nvPr>
            <p:ph type="sldNum" sz="quarter" idx="3"/>
          </p:nvPr>
        </p:nvSpPr>
        <p:spPr bwMode="auto">
          <a:xfrm>
            <a:off x="3849688" y="9648825"/>
            <a:ext cx="2944812" cy="2825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8567424-A19A-4BF9-906B-957BC0B441EE}" type="slidenum">
              <a:rPr lang="en-GB"/>
              <a:pPr/>
              <a:t>‹#›</a:t>
            </a:fld>
            <a:endParaRPr lang="en-GB"/>
          </a:p>
        </p:txBody>
      </p:sp>
      <p:sp>
        <p:nvSpPr>
          <p:cNvPr id="252935" name="Rectangle 7"/>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GB"/>
          </a:p>
        </p:txBody>
      </p:sp>
    </p:spTree>
    <p:extLst>
      <p:ext uri="{BB962C8B-B14F-4D97-AF65-F5344CB8AC3E}">
        <p14:creationId xmlns:p14="http://schemas.microsoft.com/office/powerpoint/2010/main" val="2618175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0" y="9655175"/>
            <a:ext cx="2944813" cy="276225"/>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fld id="{EA7B8466-1E83-BB46-AB71-1A8B9F281203}" type="datetime1">
              <a:rPr lang="en-US" smtClean="0"/>
              <a:t>8/22/2024</a:t>
            </a:fld>
            <a:endParaRPr lang="en-ZA"/>
          </a:p>
        </p:txBody>
      </p:sp>
      <p:sp>
        <p:nvSpPr>
          <p:cNvPr id="4" name="Slide Image Placeholder 3"/>
          <p:cNvSpPr>
            <a:spLocks noGrp="1" noRot="1" noChangeAspect="1"/>
          </p:cNvSpPr>
          <p:nvPr>
            <p:ph type="sldImg" idx="2"/>
          </p:nvPr>
        </p:nvSpPr>
        <p:spPr>
          <a:xfrm>
            <a:off x="406400" y="554038"/>
            <a:ext cx="5978525" cy="4138612"/>
          </a:xfrm>
          <a:prstGeom prst="rect">
            <a:avLst/>
          </a:prstGeom>
          <a:noFill/>
          <a:ln w="12700">
            <a:solidFill>
              <a:prstClr val="black"/>
            </a:solidFill>
          </a:ln>
        </p:spPr>
        <p:txBody>
          <a:bodyPr vert="horz" lIns="91440" tIns="45720" rIns="91440" bIns="45720" rtlCol="0" anchor="ctr"/>
          <a:lstStyle/>
          <a:p>
            <a:pPr lvl="0"/>
            <a:endParaRPr lang="en-ZA" noProof="0"/>
          </a:p>
        </p:txBody>
      </p:sp>
      <p:sp>
        <p:nvSpPr>
          <p:cNvPr id="5" name="Notes Placeholder 4"/>
          <p:cNvSpPr>
            <a:spLocks noGrp="1"/>
          </p:cNvSpPr>
          <p:nvPr>
            <p:ph type="body" sz="quarter" idx="3"/>
          </p:nvPr>
        </p:nvSpPr>
        <p:spPr bwMode="auto">
          <a:xfrm>
            <a:off x="344488" y="4846638"/>
            <a:ext cx="6103937"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Slide Number Placeholder 6"/>
          <p:cNvSpPr>
            <a:spLocks noGrp="1"/>
          </p:cNvSpPr>
          <p:nvPr>
            <p:ph type="sldNum" sz="quarter" idx="5"/>
          </p:nvPr>
        </p:nvSpPr>
        <p:spPr>
          <a:xfrm>
            <a:off x="3849688" y="9588500"/>
            <a:ext cx="2944812" cy="3429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E19D51F8-14F4-483D-9BFD-88394224B8CC}" type="slidenum">
              <a:rPr lang="en-ZA"/>
              <a:pPr/>
              <a:t>‹#›</a:t>
            </a:fld>
            <a:endParaRPr lang="en-ZA"/>
          </a:p>
        </p:txBody>
      </p:sp>
    </p:spTree>
    <p:extLst>
      <p:ext uri="{BB962C8B-B14F-4D97-AF65-F5344CB8AC3E}">
        <p14:creationId xmlns:p14="http://schemas.microsoft.com/office/powerpoint/2010/main" val="342878852"/>
      </p:ext>
    </p:extLst>
  </p:cSld>
  <p:clrMap bg1="lt1" tx1="dk1" bg2="lt2" tx2="dk2" accent1="accent1" accent2="accent2" accent3="accent3" accent4="accent4" accent5="accent5" accent6="accent6" hlink="hlink" folHlink="folHlink"/>
  <p:hf hdr="0" ftr="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idx="1"/>
          </p:nvPr>
        </p:nvSpPr>
        <p:spPr/>
        <p:txBody>
          <a:bodyPr/>
          <a:lstStyle/>
          <a:p>
            <a:fld id="{2927A66E-2C8E-924F-9E0C-942C88331A71}" type="datetime1">
              <a:rPr lang="en-US" smtClean="0"/>
              <a:t>8/22/2024</a:t>
            </a:fld>
            <a:endParaRPr lang="en-ZA"/>
          </a:p>
        </p:txBody>
      </p:sp>
      <p:sp>
        <p:nvSpPr>
          <p:cNvPr id="5" name="Slide Number Placeholder 6"/>
          <p:cNvSpPr>
            <a:spLocks noGrp="1"/>
          </p:cNvSpPr>
          <p:nvPr>
            <p:ph type="sldNum" sz="quarter" idx="5"/>
          </p:nvPr>
        </p:nvSpPr>
        <p:spPr/>
        <p:txBody>
          <a:bodyPr/>
          <a:lstStyle/>
          <a:p>
            <a:fld id="{61457573-69A2-499E-8727-8DD693CB5DBB}" type="slidenum">
              <a:rPr lang="en-ZA"/>
              <a:pPr/>
              <a:t>0</a:t>
            </a:fld>
            <a:endParaRPr lang="en-ZA"/>
          </a:p>
        </p:txBody>
      </p:sp>
      <p:sp>
        <p:nvSpPr>
          <p:cNvPr id="277506" name="Rectangle 2"/>
          <p:cNvSpPr>
            <a:spLocks noGrp="1" noRot="1" noChangeAspect="1" noTextEdit="1"/>
          </p:cNvSpPr>
          <p:nvPr>
            <p:ph type="sldImg"/>
          </p:nvPr>
        </p:nvSpPr>
        <p:spPr bwMode="auto">
          <a:xfrm>
            <a:off x="409575" y="554038"/>
            <a:ext cx="5978525" cy="4138612"/>
          </a:xfrm>
          <a:noFill/>
          <a:ln>
            <a:solidFill>
              <a:srgbClr val="000000"/>
            </a:solidFill>
            <a:miter lim="800000"/>
            <a:headEnd/>
            <a:tailEnd/>
          </a:ln>
        </p:spPr>
      </p:sp>
      <p:sp>
        <p:nvSpPr>
          <p:cNvPr id="277507" name="Rectangle 3"/>
          <p:cNvSpPr>
            <a:spLocks noGrp="1"/>
          </p:cNvSpPr>
          <p:nvPr>
            <p:ph type="body" idx="1"/>
          </p:nvPr>
        </p:nvSpPr>
        <p:spPr/>
        <p:txBody>
          <a:bodyPr/>
          <a:lstStyle/>
          <a:p>
            <a:endParaRPr lang="en-GB"/>
          </a:p>
        </p:txBody>
      </p:sp>
    </p:spTree>
    <p:extLst>
      <p:ext uri="{BB962C8B-B14F-4D97-AF65-F5344CB8AC3E}">
        <p14:creationId xmlns:p14="http://schemas.microsoft.com/office/powerpoint/2010/main" val="1444061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4950" y="111968"/>
            <a:ext cx="8866321" cy="532558"/>
          </a:xfrm>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4581" name="Title Placeholder 1"/>
          <p:cNvSpPr>
            <a:spLocks noGrp="1"/>
          </p:cNvSpPr>
          <p:nvPr>
            <p:ph type="ctrTitle"/>
          </p:nvPr>
        </p:nvSpPr>
        <p:spPr>
          <a:xfrm>
            <a:off x="400050" y="3750161"/>
            <a:ext cx="8816975" cy="941387"/>
          </a:xfrm>
        </p:spPr>
        <p:txBody>
          <a:bodyPr tIns="0" rIns="0" bIns="0" anchor="b"/>
          <a:lstStyle>
            <a:lvl1pPr algn="l">
              <a:defRPr sz="2400" smtClean="0">
                <a:solidFill>
                  <a:schemeClr val="tx2"/>
                </a:solidFill>
                <a:latin typeface="Arial" charset="0"/>
              </a:defRPr>
            </a:lvl1pPr>
          </a:lstStyle>
          <a:p>
            <a:r>
              <a:rPr lang="en-GB"/>
              <a:t>Heading Arial Bold 30pt</a:t>
            </a:r>
          </a:p>
        </p:txBody>
      </p:sp>
      <p:sp>
        <p:nvSpPr>
          <p:cNvPr id="24582" name="Text Placeholder 2"/>
          <p:cNvSpPr>
            <a:spLocks noGrp="1"/>
          </p:cNvSpPr>
          <p:nvPr>
            <p:ph type="subTitle" idx="1"/>
          </p:nvPr>
        </p:nvSpPr>
        <p:spPr>
          <a:xfrm>
            <a:off x="400050" y="4766161"/>
            <a:ext cx="8816975" cy="460375"/>
          </a:xfrm>
        </p:spPr>
        <p:txBody>
          <a:bodyPr lIns="0" tIns="0" rIns="0" bIns="0" anchor="b"/>
          <a:lstStyle>
            <a:lvl1pPr marL="0" indent="0" algn="l">
              <a:buFont typeface="Wingdings" pitchFamily="2" charset="2"/>
              <a:buNone/>
              <a:defRPr sz="2000" smtClean="0">
                <a:solidFill>
                  <a:schemeClr val="tx2"/>
                </a:solidFill>
                <a:latin typeface="Arial" charset="0"/>
              </a:defRPr>
            </a:lvl1pPr>
          </a:lstStyle>
          <a:p>
            <a:r>
              <a:rPr lang="en-GB"/>
              <a:t>Sub Heading Arial 20pt</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Divider Slide">
    <p:spTree>
      <p:nvGrpSpPr>
        <p:cNvPr id="1" name=""/>
        <p:cNvGrpSpPr/>
        <p:nvPr/>
      </p:nvGrpSpPr>
      <p:grpSpPr>
        <a:xfrm>
          <a:off x="0" y="0"/>
          <a:ext cx="0" cy="0"/>
          <a:chOff x="0" y="0"/>
          <a:chExt cx="0" cy="0"/>
        </a:xfrm>
      </p:grpSpPr>
      <p:sp>
        <p:nvSpPr>
          <p:cNvPr id="24581" name="Title Placeholder 1"/>
          <p:cNvSpPr>
            <a:spLocks noGrp="1"/>
          </p:cNvSpPr>
          <p:nvPr>
            <p:ph type="ctrTitle"/>
          </p:nvPr>
        </p:nvSpPr>
        <p:spPr>
          <a:xfrm>
            <a:off x="412750" y="4486761"/>
            <a:ext cx="8816975" cy="941387"/>
          </a:xfrm>
        </p:spPr>
        <p:txBody>
          <a:bodyPr tIns="0" rIns="0" bIns="0" anchor="b"/>
          <a:lstStyle>
            <a:lvl1pPr algn="r">
              <a:defRPr sz="2400" smtClean="0">
                <a:solidFill>
                  <a:schemeClr val="tx2"/>
                </a:solidFill>
                <a:latin typeface="Arial" charset="0"/>
              </a:defRPr>
            </a:lvl1pPr>
          </a:lstStyle>
          <a:p>
            <a:r>
              <a:rPr lang="en-GB"/>
              <a:t>Heading Arial Bold 30pt</a:t>
            </a:r>
          </a:p>
        </p:txBody>
      </p:sp>
      <p:sp>
        <p:nvSpPr>
          <p:cNvPr id="24582" name="Text Placeholder 2"/>
          <p:cNvSpPr>
            <a:spLocks noGrp="1"/>
          </p:cNvSpPr>
          <p:nvPr>
            <p:ph type="subTitle" idx="1"/>
          </p:nvPr>
        </p:nvSpPr>
        <p:spPr>
          <a:xfrm>
            <a:off x="412750" y="5502761"/>
            <a:ext cx="8816975" cy="460375"/>
          </a:xfrm>
        </p:spPr>
        <p:txBody>
          <a:bodyPr lIns="0" tIns="0" rIns="0" bIns="0" anchor="b"/>
          <a:lstStyle>
            <a:lvl1pPr marL="0" indent="0" algn="r">
              <a:buFont typeface="Wingdings" pitchFamily="2" charset="2"/>
              <a:buNone/>
              <a:defRPr sz="2000" smtClean="0">
                <a:solidFill>
                  <a:schemeClr val="tx2"/>
                </a:solidFill>
                <a:latin typeface="Arial" charset="0"/>
              </a:defRPr>
            </a:lvl1pPr>
          </a:lstStyle>
          <a:p>
            <a:r>
              <a:rPr lang="en-GB"/>
              <a:t>Sub Heading Arial 20pt</a:t>
            </a:r>
          </a:p>
        </p:txBody>
      </p:sp>
    </p:spTree>
    <p:extLst>
      <p:ext uri="{BB962C8B-B14F-4D97-AF65-F5344CB8AC3E}">
        <p14:creationId xmlns:p14="http://schemas.microsoft.com/office/powerpoint/2010/main" val="234154169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8310583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80578" name="Title Placeholder 1"/>
          <p:cNvSpPr>
            <a:spLocks noGrp="1"/>
          </p:cNvSpPr>
          <p:nvPr>
            <p:ph type="title"/>
          </p:nvPr>
        </p:nvSpPr>
        <p:spPr bwMode="auto">
          <a:xfrm>
            <a:off x="234950" y="111968"/>
            <a:ext cx="8909050" cy="532558"/>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GB"/>
              <a:t>Click to edit Master title style</a:t>
            </a:r>
          </a:p>
        </p:txBody>
      </p:sp>
      <p:sp>
        <p:nvSpPr>
          <p:cNvPr id="280579" name="Text Placeholder 2"/>
          <p:cNvSpPr>
            <a:spLocks noGrp="1"/>
          </p:cNvSpPr>
          <p:nvPr>
            <p:ph type="body" idx="1"/>
          </p:nvPr>
        </p:nvSpPr>
        <p:spPr bwMode="auto">
          <a:xfrm>
            <a:off x="1860550" y="1098550"/>
            <a:ext cx="7772400" cy="5121275"/>
          </a:xfrm>
          <a:prstGeom prst="rect">
            <a:avLst/>
          </a:prstGeom>
          <a:noFill/>
          <a:ln w="9525">
            <a:noFill/>
            <a:miter lim="800000"/>
            <a:headEnd/>
            <a:tailEnd/>
          </a:ln>
        </p:spPr>
        <p:txBody>
          <a:bodyPr vert="horz" wrap="square" lIns="91440" tIns="10800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pic>
        <p:nvPicPr>
          <p:cNvPr id="276481" name="Picture 1"/>
          <p:cNvPicPr>
            <a:picLocks noChangeAspect="1" noChangeArrowheads="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9110663" y="6226369"/>
            <a:ext cx="528893" cy="622300"/>
          </a:xfrm>
          <a:prstGeom prst="rect">
            <a:avLst/>
          </a:prstGeom>
          <a:noFill/>
        </p:spPr>
      </p:pic>
      <p:sp>
        <p:nvSpPr>
          <p:cNvPr id="6" name="Rectangle 10"/>
          <p:cNvSpPr>
            <a:spLocks noChangeArrowheads="1"/>
          </p:cNvSpPr>
          <p:nvPr userDrawn="1"/>
        </p:nvSpPr>
        <p:spPr bwMode="auto">
          <a:xfrm>
            <a:off x="6818233" y="-22225"/>
            <a:ext cx="3089275" cy="200025"/>
          </a:xfrm>
          <a:prstGeom prst="rect">
            <a:avLst/>
          </a:prstGeom>
          <a:solidFill>
            <a:srgbClr val="000080"/>
          </a:solidFill>
          <a:ln w="9525">
            <a:solidFill>
              <a:schemeClr val="tx1"/>
            </a:solidFill>
            <a:miter lim="800000"/>
            <a:headEnd/>
            <a:tailEnd/>
          </a:ln>
          <a:effectLst/>
        </p:spPr>
        <p:txBody>
          <a:bodyPr wrap="none" anchor="ctr"/>
          <a:lstStyle/>
          <a:p>
            <a:endParaRPr lang="en-US"/>
          </a:p>
        </p:txBody>
      </p:sp>
      <p:sp>
        <p:nvSpPr>
          <p:cNvPr id="3" name="Footer Placeholder 2">
            <a:extLst>
              <a:ext uri="{FF2B5EF4-FFF2-40B4-BE49-F238E27FC236}">
                <a16:creationId xmlns:a16="http://schemas.microsoft.com/office/drawing/2014/main" id="{D40DA727-4DA7-AFC2-0F8F-704172C156C1}"/>
              </a:ext>
            </a:extLst>
          </p:cNvPr>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Z"/>
          </a:p>
        </p:txBody>
      </p:sp>
    </p:spTree>
    <p:extLst>
      <p:ext uri="{BB962C8B-B14F-4D97-AF65-F5344CB8AC3E}">
        <p14:creationId xmlns:p14="http://schemas.microsoft.com/office/powerpoint/2010/main" val="936769820"/>
      </p:ext>
    </p:extLst>
  </p:cSld>
  <p:clrMap bg1="lt1" tx1="dk1" bg2="lt2" tx2="dk2" accent1="accent1" accent2="accent2" accent3="accent3" accent4="accent4" accent5="accent5" accent6="accent6" hlink="hlink" folHlink="folHlink"/>
  <p:sldLayoutIdLst>
    <p:sldLayoutId id="2147483670" r:id="rId1"/>
    <p:sldLayoutId id="2147483683" r:id="rId2"/>
    <p:sldLayoutId id="2147483686" r:id="rId3"/>
    <p:sldLayoutId id="2147483691" r:id="rId4"/>
  </p:sldLayoutIdLst>
  <p:hf hdr="0" ftr="0" dt="0"/>
  <p:txStyles>
    <p:titleStyle>
      <a:lvl1pPr algn="l" rtl="0" fontAlgn="base">
        <a:spcBef>
          <a:spcPct val="0"/>
        </a:spcBef>
        <a:spcAft>
          <a:spcPct val="0"/>
        </a:spcAft>
        <a:defRPr sz="2000" b="1">
          <a:solidFill>
            <a:srgbClr val="02367A"/>
          </a:solidFill>
          <a:latin typeface="+mj-lt"/>
          <a:ea typeface="+mj-ea"/>
          <a:cs typeface="+mj-cs"/>
        </a:defRPr>
      </a:lvl1pPr>
      <a:lvl2pPr algn="l" rtl="0" fontAlgn="base">
        <a:spcBef>
          <a:spcPct val="0"/>
        </a:spcBef>
        <a:spcAft>
          <a:spcPct val="0"/>
        </a:spcAft>
        <a:defRPr sz="2000" b="1">
          <a:solidFill>
            <a:srgbClr val="02367A"/>
          </a:solidFill>
          <a:latin typeface="Arial" charset="0"/>
        </a:defRPr>
      </a:lvl2pPr>
      <a:lvl3pPr algn="l" rtl="0" fontAlgn="base">
        <a:spcBef>
          <a:spcPct val="0"/>
        </a:spcBef>
        <a:spcAft>
          <a:spcPct val="0"/>
        </a:spcAft>
        <a:defRPr sz="2000" b="1">
          <a:solidFill>
            <a:srgbClr val="02367A"/>
          </a:solidFill>
          <a:latin typeface="Arial" charset="0"/>
        </a:defRPr>
      </a:lvl3pPr>
      <a:lvl4pPr algn="l" rtl="0" fontAlgn="base">
        <a:spcBef>
          <a:spcPct val="0"/>
        </a:spcBef>
        <a:spcAft>
          <a:spcPct val="0"/>
        </a:spcAft>
        <a:defRPr sz="2000" b="1">
          <a:solidFill>
            <a:srgbClr val="02367A"/>
          </a:solidFill>
          <a:latin typeface="Arial" charset="0"/>
        </a:defRPr>
      </a:lvl4pPr>
      <a:lvl5pPr algn="l" rtl="0" fontAlgn="base">
        <a:spcBef>
          <a:spcPct val="0"/>
        </a:spcBef>
        <a:spcAft>
          <a:spcPct val="0"/>
        </a:spcAft>
        <a:defRPr sz="2000" b="1">
          <a:solidFill>
            <a:srgbClr val="02367A"/>
          </a:solidFill>
          <a:latin typeface="Arial" charset="0"/>
        </a:defRPr>
      </a:lvl5pPr>
      <a:lvl6pPr marL="457200" algn="l" rtl="0" fontAlgn="base">
        <a:spcBef>
          <a:spcPct val="0"/>
        </a:spcBef>
        <a:spcAft>
          <a:spcPct val="0"/>
        </a:spcAft>
        <a:defRPr sz="2000" b="1">
          <a:solidFill>
            <a:srgbClr val="02367A"/>
          </a:solidFill>
          <a:latin typeface="Arial" charset="0"/>
        </a:defRPr>
      </a:lvl6pPr>
      <a:lvl7pPr marL="914400" algn="l" rtl="0" fontAlgn="base">
        <a:spcBef>
          <a:spcPct val="0"/>
        </a:spcBef>
        <a:spcAft>
          <a:spcPct val="0"/>
        </a:spcAft>
        <a:defRPr sz="2000" b="1">
          <a:solidFill>
            <a:srgbClr val="02367A"/>
          </a:solidFill>
          <a:latin typeface="Arial" charset="0"/>
        </a:defRPr>
      </a:lvl7pPr>
      <a:lvl8pPr marL="1371600" algn="l" rtl="0" fontAlgn="base">
        <a:spcBef>
          <a:spcPct val="0"/>
        </a:spcBef>
        <a:spcAft>
          <a:spcPct val="0"/>
        </a:spcAft>
        <a:defRPr sz="2000" b="1">
          <a:solidFill>
            <a:srgbClr val="02367A"/>
          </a:solidFill>
          <a:latin typeface="Arial" charset="0"/>
        </a:defRPr>
      </a:lvl8pPr>
      <a:lvl9pPr marL="1828800" algn="l" rtl="0" fontAlgn="base">
        <a:spcBef>
          <a:spcPct val="0"/>
        </a:spcBef>
        <a:spcAft>
          <a:spcPct val="0"/>
        </a:spcAft>
        <a:defRPr sz="2000" b="1">
          <a:solidFill>
            <a:srgbClr val="02367A"/>
          </a:solidFill>
          <a:latin typeface="Arial" charset="0"/>
        </a:defRPr>
      </a:lvl9pPr>
    </p:titleStyle>
    <p:bodyStyle>
      <a:lvl1pPr marL="179388" indent="-179388" algn="l" rtl="0" fontAlgn="base">
        <a:spcBef>
          <a:spcPts val="500"/>
        </a:spcBef>
        <a:spcAft>
          <a:spcPts val="500"/>
        </a:spcAft>
        <a:buClr>
          <a:srgbClr val="969696"/>
        </a:buClr>
        <a:buSzPct val="80000"/>
        <a:buFont typeface="Wingdings" pitchFamily="2" charset="2"/>
        <a:buChar char="n"/>
        <a:defRPr sz="1200">
          <a:solidFill>
            <a:schemeClr val="tx1"/>
          </a:solidFill>
          <a:latin typeface="+mn-lt"/>
          <a:ea typeface="+mn-ea"/>
          <a:cs typeface="+mn-cs"/>
        </a:defRPr>
      </a:lvl1pPr>
      <a:lvl2pPr marL="536575" indent="-177800" algn="l" rtl="0" fontAlgn="base">
        <a:spcBef>
          <a:spcPts val="500"/>
        </a:spcBef>
        <a:spcAft>
          <a:spcPts val="500"/>
        </a:spcAft>
        <a:buClr>
          <a:srgbClr val="969696"/>
        </a:buClr>
        <a:buSzPct val="120000"/>
        <a:buFont typeface="Arial" charset="0"/>
        <a:buChar char="–"/>
        <a:defRPr sz="1200">
          <a:solidFill>
            <a:schemeClr val="tx1"/>
          </a:solidFill>
          <a:latin typeface="+mn-lt"/>
        </a:defRPr>
      </a:lvl2pPr>
      <a:lvl3pPr marL="893763" indent="-177800" algn="l" rtl="0" fontAlgn="base">
        <a:spcBef>
          <a:spcPts val="500"/>
        </a:spcBef>
        <a:spcAft>
          <a:spcPts val="500"/>
        </a:spcAft>
        <a:buClr>
          <a:srgbClr val="969696"/>
        </a:buClr>
        <a:buSzPct val="80000"/>
        <a:buFont typeface="Arial" charset="0"/>
        <a:buChar char="►"/>
        <a:defRPr sz="1200">
          <a:solidFill>
            <a:schemeClr val="tx1"/>
          </a:solidFill>
          <a:latin typeface="+mn-lt"/>
        </a:defRPr>
      </a:lvl3pPr>
      <a:lvl4pPr marL="1250950" indent="-177800" algn="l" rtl="0" fontAlgn="base">
        <a:spcBef>
          <a:spcPts val="500"/>
        </a:spcBef>
        <a:spcAft>
          <a:spcPts val="500"/>
        </a:spcAft>
        <a:buClr>
          <a:srgbClr val="969696"/>
        </a:buClr>
        <a:buSzPct val="80000"/>
        <a:buFont typeface="Wingdings" pitchFamily="2" charset="2"/>
        <a:buChar char="n"/>
        <a:defRPr sz="1200">
          <a:solidFill>
            <a:schemeClr val="tx1"/>
          </a:solidFill>
          <a:latin typeface="+mn-lt"/>
        </a:defRPr>
      </a:lvl4pPr>
      <a:lvl5pPr marL="1619250" indent="-188913" algn="l" rtl="0" fontAlgn="base">
        <a:spcBef>
          <a:spcPts val="500"/>
        </a:spcBef>
        <a:spcAft>
          <a:spcPts val="500"/>
        </a:spcAft>
        <a:buClr>
          <a:srgbClr val="969696"/>
        </a:buClr>
        <a:buSzPct val="120000"/>
        <a:buFont typeface="Arial" charset="0"/>
        <a:buChar char="–"/>
        <a:defRPr sz="1200">
          <a:solidFill>
            <a:schemeClr val="tx1"/>
          </a:solidFill>
          <a:latin typeface="+mn-lt"/>
        </a:defRPr>
      </a:lvl5pPr>
      <a:lvl6pPr marL="2076450" indent="-188913" algn="l" rtl="0" fontAlgn="base">
        <a:spcBef>
          <a:spcPts val="300"/>
        </a:spcBef>
        <a:spcAft>
          <a:spcPts val="300"/>
        </a:spcAft>
        <a:buClr>
          <a:srgbClr val="999999"/>
        </a:buClr>
        <a:buSzPct val="120000"/>
        <a:buFont typeface="Arial" charset="0"/>
        <a:buChar char="–"/>
        <a:defRPr sz="1200">
          <a:solidFill>
            <a:schemeClr val="tx1"/>
          </a:solidFill>
          <a:latin typeface="+mn-lt"/>
        </a:defRPr>
      </a:lvl6pPr>
      <a:lvl7pPr marL="2533650" indent="-188913" algn="l" rtl="0" fontAlgn="base">
        <a:spcBef>
          <a:spcPts val="300"/>
        </a:spcBef>
        <a:spcAft>
          <a:spcPts val="300"/>
        </a:spcAft>
        <a:buClr>
          <a:srgbClr val="999999"/>
        </a:buClr>
        <a:buSzPct val="120000"/>
        <a:buFont typeface="Arial" charset="0"/>
        <a:buChar char="–"/>
        <a:defRPr sz="1200">
          <a:solidFill>
            <a:schemeClr val="tx1"/>
          </a:solidFill>
          <a:latin typeface="+mn-lt"/>
        </a:defRPr>
      </a:lvl7pPr>
      <a:lvl8pPr marL="2990850" indent="-188913" algn="l" rtl="0" fontAlgn="base">
        <a:spcBef>
          <a:spcPts val="300"/>
        </a:spcBef>
        <a:spcAft>
          <a:spcPts val="300"/>
        </a:spcAft>
        <a:buClr>
          <a:srgbClr val="999999"/>
        </a:buClr>
        <a:buSzPct val="120000"/>
        <a:buFont typeface="Arial" charset="0"/>
        <a:buChar char="–"/>
        <a:defRPr sz="1200">
          <a:solidFill>
            <a:schemeClr val="tx1"/>
          </a:solidFill>
          <a:latin typeface="+mn-lt"/>
        </a:defRPr>
      </a:lvl8pPr>
      <a:lvl9pPr marL="3448050" indent="-188913" algn="l" rtl="0" fontAlgn="base">
        <a:spcBef>
          <a:spcPts val="300"/>
        </a:spcBef>
        <a:spcAft>
          <a:spcPts val="300"/>
        </a:spcAft>
        <a:buClr>
          <a:srgbClr val="999999"/>
        </a:buClr>
        <a:buSzPct val="120000"/>
        <a:buFont typeface="Arial"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standardbank.sharepoint.com/sites/ArcToolBox/Shared%20Documents/Forms/AllItems.aspx?csf=1&amp;web=1&amp;e=SPsM6Z&amp;cid=cccd4ea6%2Dc2f4%2D424a%2Dbaeb%2Dd093bc5b9a03&amp;FolderCTID=0x012000316B91441439544DB7573E188B8F429A&amp;OR=Teams%2DHL&amp;CT=1713956331830&amp;clickparams=eyJBcHBOYW1lIjoiVGVhbXMtRGVza3RvcCIsIkFwcFZlcnNpb24iOiIyNy8yNDAzMjgyMTIwMCIsIkhhc0ZlZGVyYXRlZFVzZXIiOmZhbHNlfQ%3D%3D&amp;id=%2Fsites%2FArcToolBox%2FShared%20Documents%2FSBG%20Technology%2FSBG%20Technology%20Toolbox%2FStandards%20and%20Playbooks%2FSBG%20Technology%2FCyber%20resilience%20and%20technology%20security%2FGIS%20Policies%2C%20Standards%20%26%20Directives%2FFunctional%20Standards%2FGroup%20Security%20Standards%2FPrivilege%20Access%20Management%20%28PAM%29%20Functional%20Standard&amp;viewid=8e6bdf3c%2D678a%2D4165%2Da86b%2Dfaa6122e04fb" TargetMode="External"/><Relationship Id="rId2" Type="http://schemas.openxmlformats.org/officeDocument/2006/relationships/hyperlink" Target="https://standardbank.sharepoint.com/sites/ArcToolBox/Shared%20Documents/Forms/AllItems.aspx?csf=1&amp;web=1&amp;e=SPsM6Z&amp;cid=cccd4ea6%2Dc2f4%2D424a%2Dbaeb%2Dd093bc5b9a03&amp;FolderCTID=0x012000316B91441439544DB7573E188B8F429A&amp;OR=Teams%2DHL&amp;CT=1713956331830&amp;clickparams=eyJBcHBOYW1lIjoiVGVhbXMtRGVza3RvcCIsIkFwcFZlcnNpb24iOiIyNy8yNDAzMjgyMTIwMCIsIkhhc0ZlZGVyYXRlZFVzZXIiOmZhbHNlfQ%3D%3D&amp;id=%2Fsites%2FArcToolBox%2FShared%20Documents%2FSBG%20Technology%2FSBG%20Technology%20Toolbox%2FStandards%20and%20Playbooks%2FSBG%20Technology%2FCyber%20resilience%20and%20technology%20security%2FGIS%20Policies%2C%20Standards%20%26%20Directives%2FFunctional%20Standards%2FGroup%20Security%20Standards%2FInternal%20Staff%20Authentication%20Standard&amp;viewid=8e6bdf3c%2D678a%2D4165%2Da86b%2Dfaa6122e04fb"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standardbank.sharepoint.com/sites/GroupInformationSecurity/Shared%20Documents/Forms/AllItems.aspx?id=%2Fsites%2FGroupInformationSecurity%2FShared%20Documents%2FGIS%20Policies%20and%20Standards%2FPolicies%2FNetwork%20Technical%20Security%20Policy%20v2%2E0%2Epdf&amp;parent=%2Fsites%2FGroupInformationSecurity%2FShared%20Documents%2FGIS%20Policies%20and%20Standards%2FPolicies" TargetMode="External"/><Relationship Id="rId2" Type="http://schemas.openxmlformats.org/officeDocument/2006/relationships/hyperlink" Target="https://standardbank.sharepoint.com/sites/ArcToolBox/Shared%20Documents/Forms/AllItems.aspx?csf=1&amp;web=1&amp;e=SPsM6Z&amp;cid=cccd4ea6%2Dc2f4%2D424a%2Dbaeb%2Dd093bc5b9a03&amp;FolderCTID=0x012000316B91441439544DB7573E188B8F429A&amp;OR=Teams%2DHL&amp;CT=1713956331830&amp;clickparams=eyJBcHBOYW1lIjoiVGVhbXMtRGVza3RvcCIsIkFwcFZlcnNpb24iOiIyNy8yNDAzMjgyMTIwMCIsIkhhc0ZlZGVyYXRlZFVzZXIiOmZhbHNlfQ%3D%3D&amp;id=%2Fsites%2FArcToolBox%2FShared%20Documents%2FSBG%20Technology%2FSBG%20Technology%20Toolbox%2FStandards%20and%20Playbooks%2FSBG%20Technology%2FCyber%20resilience%20and%20technology%20security%2FGIS%20Policies%2C%20Standards%20%26%20Directives%2FFunctional%20Standards%2FGroup%20Security%20Standards%2FAPI&amp;viewid=8e6bdf3c%2D678a%2D4165%2Da86b%2Dfaa6122e04fb" TargetMode="External"/><Relationship Id="rId1" Type="http://schemas.openxmlformats.org/officeDocument/2006/relationships/slideLayout" Target="../slideLayouts/slideLayout1.xml"/><Relationship Id="rId4" Type="http://schemas.openxmlformats.org/officeDocument/2006/relationships/hyperlink" Target="https://standardbank.sharepoint.com/:b:/r/sites/ArcToolBox/Shared%20Documents/SBG%20Technology/SBG%20Technology%20Toolbox/Standards%20and%20Playbooks/SBG%20Technology/Cyber%20resilience%20and%20technology%20security/GIS%20Policies,%20Standards%20%26%20Directives/Functional%20Standards/Group%20Security%20Standards/Data%20Protection%20Functional%20Standard/Data%20Protection%20Functional%20Security%20Standard%20V1.5%20(Final%20Draft).pdf?csf=1&amp;web=1&amp;e=c0fOd7"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standardbank.sharepoint.com/:b:/r/sites/ArcToolBox/Shared%20Documents/SBG%20Technology/SBG%20Technology%20Toolbox/Standards%20and%20Playbooks/SBG%20Technology/Cyber%20resilience%20and%20technology%20security/GIS%20Policies,%20Standards%20%26%20Directives/Technical%20Standards/Group%20Security%20Standards/Database%20Security/Microsoft%20SQL%20Server%202019%20Technical%20Security%20Standard%20-%20v0.2.pdf?csf=1&amp;web=1&amp;e=6HKMR3"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standardbank.sharepoint.com/:b:/r/sites/ArcToolBox/Shared%20Documents/SBG%20Technology/SBG%20Technology%20Toolbox/Standards%20and%20Playbooks/SBG%20Technology/Cyber%20resilience%20and%20technology%20security/GIS%20Policies,%20Standards%20%26%20Directives/Functional%20Standards/Group%20Security%20Standards/DevSecOPS%20Functional%20Standard/Functional%20Security%20Standard%20-%20DevSecOps%20-%20v1.2.pdf?csf=1&amp;web=1&amp;e=PkwOzP" TargetMode="External"/><Relationship Id="rId2" Type="http://schemas.openxmlformats.org/officeDocument/2006/relationships/hyperlink" Target="https://standardbank.sharepoint.com/:b:/r/sites/ArcToolBox/Shared%20Documents/SBG%20Technology/SBG%20Technology%20Toolbox/Standards%20and%20Playbooks/SBG%20Technology/Cyber%20resilience%20and%20technology%20security/GIS%20Policies,%20Standards%20%26%20Directives/Functional%20Standards/Group%20Security%20Standards/Logging%20and%20Monitoring/Cyber%20Logging%20and%20Monitoring%20Functional%20Standard%202022%20v1.2.pdf?csf=1&amp;web=1&amp;e=vigDjM"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p:cNvSpPr>
          <p:nvPr>
            <p:ph type="ctrTitle"/>
          </p:nvPr>
        </p:nvSpPr>
        <p:spPr>
          <a:xfrm>
            <a:off x="400049" y="1619581"/>
            <a:ext cx="8816975" cy="941387"/>
          </a:xfrm>
        </p:spPr>
        <p:txBody>
          <a:bodyPr/>
          <a:lstStyle/>
          <a:p>
            <a:r>
              <a:rPr lang="en-GB" dirty="0">
                <a:latin typeface="Segoe UI" panose="020B0502040204020203" pitchFamily="34" charset="0"/>
                <a:cs typeface="Segoe UI" panose="020B0502040204020203" pitchFamily="34" charset="0"/>
              </a:rPr>
              <a:t>Architecture Design Authority</a:t>
            </a:r>
            <a:br>
              <a:rPr lang="en-GB" dirty="0">
                <a:latin typeface="Segoe UI" panose="020B0502040204020203" pitchFamily="34" charset="0"/>
                <a:cs typeface="Segoe UI" panose="020B0502040204020203" pitchFamily="34" charset="0"/>
              </a:rPr>
            </a:br>
            <a:endParaRPr lang="en-US" b="0" dirty="0">
              <a:solidFill>
                <a:srgbClr val="FF0000"/>
              </a:solidFill>
              <a:latin typeface="Segoe UI" panose="020B0502040204020203" pitchFamily="34" charset="0"/>
              <a:cs typeface="Segoe UI" panose="020B0502040204020203" pitchFamily="34" charset="0"/>
            </a:endParaRPr>
          </a:p>
        </p:txBody>
      </p:sp>
      <p:sp>
        <p:nvSpPr>
          <p:cNvPr id="5" name="Subtitle 4"/>
          <p:cNvSpPr>
            <a:spLocks noGrp="1"/>
          </p:cNvSpPr>
          <p:nvPr>
            <p:ph type="subTitle" idx="1"/>
          </p:nvPr>
        </p:nvSpPr>
        <p:spPr/>
        <p:txBody>
          <a:bodyPr/>
          <a:lstStyle/>
          <a:p>
            <a:r>
              <a:rPr lang="en-GB" sz="1800" dirty="0">
                <a:solidFill>
                  <a:schemeClr val="tx1"/>
                </a:solidFill>
                <a:latin typeface="Segoe UI" panose="020B0502040204020203" pitchFamily="34" charset="0"/>
                <a:cs typeface="Segoe UI" panose="020B0502040204020203" pitchFamily="34" charset="0"/>
              </a:rPr>
              <a:t>(Business Unit: Technology)</a:t>
            </a:r>
          </a:p>
        </p:txBody>
      </p:sp>
      <p:sp>
        <p:nvSpPr>
          <p:cNvPr id="276484" name="Rectangle 4"/>
          <p:cNvSpPr>
            <a:spLocks/>
          </p:cNvSpPr>
          <p:nvPr/>
        </p:nvSpPr>
        <p:spPr bwMode="auto">
          <a:xfrm>
            <a:off x="412750" y="2763838"/>
            <a:ext cx="8820150" cy="788987"/>
          </a:xfrm>
          <a:prstGeom prst="rect">
            <a:avLst/>
          </a:prstGeom>
          <a:noFill/>
          <a:ln w="9525">
            <a:noFill/>
            <a:miter lim="800000"/>
            <a:headEnd/>
            <a:tailEnd/>
          </a:ln>
        </p:spPr>
        <p:txBody>
          <a:bodyPr lIns="0" rIns="0"/>
          <a:lstStyle/>
          <a:p>
            <a:pPr algn="r"/>
            <a:r>
              <a:rPr lang="en-GB" sz="1500">
                <a:solidFill>
                  <a:schemeClr val="bg1"/>
                </a:solidFill>
              </a:rPr>
              <a:t>Prepared for Client Name</a:t>
            </a:r>
            <a:br>
              <a:rPr lang="en-GB" sz="1500">
                <a:solidFill>
                  <a:schemeClr val="bg1"/>
                </a:solidFill>
              </a:rPr>
            </a:br>
            <a:r>
              <a:rPr lang="en-GB" sz="1500">
                <a:solidFill>
                  <a:schemeClr val="bg1"/>
                </a:solidFill>
              </a:rPr>
              <a:t>Your name here</a:t>
            </a:r>
            <a:br>
              <a:rPr lang="en-GB" sz="1500">
                <a:solidFill>
                  <a:schemeClr val="bg1"/>
                </a:solidFill>
              </a:rPr>
            </a:br>
            <a:r>
              <a:rPr lang="en-GB" sz="1500">
                <a:solidFill>
                  <a:schemeClr val="bg1"/>
                </a:solidFill>
              </a:rPr>
              <a:t>Date</a:t>
            </a:r>
            <a:endParaRPr lang="en-GB" sz="1500" b="1">
              <a:solidFill>
                <a:schemeClr val="bg1"/>
              </a:solidFill>
            </a:endParaRPr>
          </a:p>
        </p:txBody>
      </p:sp>
      <p:sp>
        <p:nvSpPr>
          <p:cNvPr id="2" name="TextBox 1"/>
          <p:cNvSpPr txBox="1"/>
          <p:nvPr/>
        </p:nvSpPr>
        <p:spPr>
          <a:xfrm>
            <a:off x="412750" y="5405693"/>
            <a:ext cx="2673350" cy="400110"/>
          </a:xfrm>
          <a:prstGeom prst="rect">
            <a:avLst/>
          </a:prstGeom>
          <a:noFill/>
        </p:spPr>
        <p:txBody>
          <a:bodyPr wrap="square" rtlCol="0">
            <a:spAutoFit/>
          </a:bodyPr>
          <a:lstStyle/>
          <a:p>
            <a:r>
              <a:rPr lang="en-ZA" sz="2000" dirty="0">
                <a:latin typeface="Segoe UI" panose="020B0502040204020203" pitchFamily="34" charset="0"/>
                <a:cs typeface="Segoe UI" panose="020B0502040204020203" pitchFamily="34" charset="0"/>
              </a:rPr>
              <a:t>22-08-2024</a:t>
            </a:r>
          </a:p>
        </p:txBody>
      </p:sp>
      <p:sp>
        <p:nvSpPr>
          <p:cNvPr id="6" name="Rectangle 5">
            <a:extLst>
              <a:ext uri="{FF2B5EF4-FFF2-40B4-BE49-F238E27FC236}">
                <a16:creationId xmlns:a16="http://schemas.microsoft.com/office/drawing/2014/main" id="{E3B31CF2-F343-4AA6-AEB7-00D4681F18CA}"/>
              </a:ext>
            </a:extLst>
          </p:cNvPr>
          <p:cNvSpPr/>
          <p:nvPr/>
        </p:nvSpPr>
        <p:spPr>
          <a:xfrm>
            <a:off x="3590666" y="5405692"/>
            <a:ext cx="6019325" cy="810469"/>
          </a:xfrm>
          <a:prstGeom prst="rect">
            <a:avLst/>
          </a:prstGeom>
          <a:noFill/>
          <a:ln w="9525">
            <a:noFill/>
            <a:miter lim="800000"/>
            <a:headEnd/>
            <a:tailEnd/>
          </a:ln>
        </p:spPr>
        <p:txBody>
          <a:bodyPr vert="horz" wrap="square" lIns="91440" tIns="108000" rIns="91440" bIns="45720" numCol="1" anchor="t" anchorCtr="0" compatLnSpc="1">
            <a:prstTxWarp prst="textNoShape">
              <a:avLst/>
            </a:prstTxWarp>
          </a:bodyPr>
          <a:lstStyle/>
          <a:p>
            <a:pPr algn="r">
              <a:spcBef>
                <a:spcPts val="500"/>
              </a:spcBef>
              <a:spcAft>
                <a:spcPts val="500"/>
              </a:spcAft>
              <a:buClr>
                <a:srgbClr val="969696"/>
              </a:buClr>
              <a:buSzPct val="80000"/>
              <a:buFont typeface="Wingdings" pitchFamily="2" charset="2"/>
              <a:buNone/>
            </a:pPr>
            <a:endParaRPr lang="en-ZA" sz="1400" i="1">
              <a:latin typeface="+mn-lt"/>
              <a:cs typeface="+mn-cs"/>
            </a:endParaRPr>
          </a:p>
        </p:txBody>
      </p:sp>
      <p:sp>
        <p:nvSpPr>
          <p:cNvPr id="3" name="Rectangle 2">
            <a:extLst>
              <a:ext uri="{FF2B5EF4-FFF2-40B4-BE49-F238E27FC236}">
                <a16:creationId xmlns:a16="http://schemas.microsoft.com/office/drawing/2014/main" id="{D99B7E34-0DE8-A4F8-8709-3ED39F0DCAFF}"/>
              </a:ext>
            </a:extLst>
          </p:cNvPr>
          <p:cNvSpPr txBox="1">
            <a:spLocks/>
          </p:cNvSpPr>
          <p:nvPr/>
        </p:nvSpPr>
        <p:spPr bwMode="auto">
          <a:xfrm>
            <a:off x="400048" y="2832917"/>
            <a:ext cx="8816975" cy="94138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rtl="0" fontAlgn="base">
              <a:spcBef>
                <a:spcPct val="0"/>
              </a:spcBef>
              <a:spcAft>
                <a:spcPct val="0"/>
              </a:spcAft>
              <a:defRPr sz="2400" b="1" smtClean="0">
                <a:solidFill>
                  <a:schemeClr val="tx2"/>
                </a:solidFill>
                <a:latin typeface="Arial" charset="0"/>
                <a:ea typeface="+mj-ea"/>
                <a:cs typeface="+mj-cs"/>
              </a:defRPr>
            </a:lvl1pPr>
            <a:lvl2pPr algn="l" rtl="0" fontAlgn="base">
              <a:spcBef>
                <a:spcPct val="0"/>
              </a:spcBef>
              <a:spcAft>
                <a:spcPct val="0"/>
              </a:spcAft>
              <a:defRPr sz="2000" b="1">
                <a:solidFill>
                  <a:srgbClr val="02367A"/>
                </a:solidFill>
                <a:latin typeface="Arial" charset="0"/>
              </a:defRPr>
            </a:lvl2pPr>
            <a:lvl3pPr algn="l" rtl="0" fontAlgn="base">
              <a:spcBef>
                <a:spcPct val="0"/>
              </a:spcBef>
              <a:spcAft>
                <a:spcPct val="0"/>
              </a:spcAft>
              <a:defRPr sz="2000" b="1">
                <a:solidFill>
                  <a:srgbClr val="02367A"/>
                </a:solidFill>
                <a:latin typeface="Arial" charset="0"/>
              </a:defRPr>
            </a:lvl3pPr>
            <a:lvl4pPr algn="l" rtl="0" fontAlgn="base">
              <a:spcBef>
                <a:spcPct val="0"/>
              </a:spcBef>
              <a:spcAft>
                <a:spcPct val="0"/>
              </a:spcAft>
              <a:defRPr sz="2000" b="1">
                <a:solidFill>
                  <a:srgbClr val="02367A"/>
                </a:solidFill>
                <a:latin typeface="Arial" charset="0"/>
              </a:defRPr>
            </a:lvl4pPr>
            <a:lvl5pPr algn="l" rtl="0" fontAlgn="base">
              <a:spcBef>
                <a:spcPct val="0"/>
              </a:spcBef>
              <a:spcAft>
                <a:spcPct val="0"/>
              </a:spcAft>
              <a:defRPr sz="2000" b="1">
                <a:solidFill>
                  <a:srgbClr val="02367A"/>
                </a:solidFill>
                <a:latin typeface="Arial" charset="0"/>
              </a:defRPr>
            </a:lvl5pPr>
            <a:lvl6pPr marL="457200" algn="l" rtl="0" fontAlgn="base">
              <a:spcBef>
                <a:spcPct val="0"/>
              </a:spcBef>
              <a:spcAft>
                <a:spcPct val="0"/>
              </a:spcAft>
              <a:defRPr sz="2000" b="1">
                <a:solidFill>
                  <a:srgbClr val="02367A"/>
                </a:solidFill>
                <a:latin typeface="Arial" charset="0"/>
              </a:defRPr>
            </a:lvl6pPr>
            <a:lvl7pPr marL="914400" algn="l" rtl="0" fontAlgn="base">
              <a:spcBef>
                <a:spcPct val="0"/>
              </a:spcBef>
              <a:spcAft>
                <a:spcPct val="0"/>
              </a:spcAft>
              <a:defRPr sz="2000" b="1">
                <a:solidFill>
                  <a:srgbClr val="02367A"/>
                </a:solidFill>
                <a:latin typeface="Arial" charset="0"/>
              </a:defRPr>
            </a:lvl7pPr>
            <a:lvl8pPr marL="1371600" algn="l" rtl="0" fontAlgn="base">
              <a:spcBef>
                <a:spcPct val="0"/>
              </a:spcBef>
              <a:spcAft>
                <a:spcPct val="0"/>
              </a:spcAft>
              <a:defRPr sz="2000" b="1">
                <a:solidFill>
                  <a:srgbClr val="02367A"/>
                </a:solidFill>
                <a:latin typeface="Arial" charset="0"/>
              </a:defRPr>
            </a:lvl8pPr>
            <a:lvl9pPr marL="1828800" algn="l" rtl="0" fontAlgn="base">
              <a:spcBef>
                <a:spcPct val="0"/>
              </a:spcBef>
              <a:spcAft>
                <a:spcPct val="0"/>
              </a:spcAft>
              <a:defRPr sz="2000" b="1">
                <a:solidFill>
                  <a:srgbClr val="02367A"/>
                </a:solidFill>
                <a:latin typeface="Arial" charset="0"/>
              </a:defRPr>
            </a:lvl9pPr>
          </a:lstStyle>
          <a:p>
            <a:r>
              <a:rPr lang="en-GB" kern="0" dirty="0">
                <a:latin typeface="Segoe UI" panose="020B0502040204020203" pitchFamily="34" charset="0"/>
                <a:cs typeface="Segoe UI" panose="020B0502040204020203" pitchFamily="34" charset="0"/>
              </a:rPr>
              <a:t>Integration with QCBS’s new CRC interface</a:t>
            </a:r>
            <a:endParaRPr lang="en-US" b="0" kern="0" dirty="0">
              <a:solidFill>
                <a:srgbClr val="FF0000"/>
              </a:solidFill>
              <a:latin typeface="Segoe UI" panose="020B0502040204020203" pitchFamily="34" charset="0"/>
              <a:cs typeface="Segoe UI" panose="020B0502040204020203"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A770CA-971E-EEE6-8A75-0ACD021CE3B5}"/>
              </a:ext>
            </a:extLst>
          </p:cNvPr>
          <p:cNvSpPr>
            <a:spLocks noGrp="1"/>
          </p:cNvSpPr>
          <p:nvPr>
            <p:ph type="title"/>
          </p:nvPr>
        </p:nvSpPr>
        <p:spPr/>
        <p:txBody>
          <a:bodyPr/>
          <a:lstStyle/>
          <a:p>
            <a:r>
              <a:rPr lang="pt-PT" dirty="0">
                <a:latin typeface="Segoe UI" panose="020B0502040204020203" pitchFamily="34" charset="0"/>
                <a:cs typeface="Segoe UI" panose="020B0502040204020203" pitchFamily="34" charset="0"/>
              </a:rPr>
              <a:t>Integration strategy</a:t>
            </a:r>
            <a:endParaRPr lang="en-MZ" dirty="0">
              <a:latin typeface="Segoe UI" panose="020B0502040204020203" pitchFamily="34" charset="0"/>
              <a:cs typeface="Segoe UI" panose="020B0502040204020203" pitchFamily="34" charset="0"/>
            </a:endParaRPr>
          </a:p>
        </p:txBody>
      </p:sp>
      <p:sp>
        <p:nvSpPr>
          <p:cNvPr id="5" name="Content Placeholder 4">
            <a:extLst>
              <a:ext uri="{FF2B5EF4-FFF2-40B4-BE49-F238E27FC236}">
                <a16:creationId xmlns:a16="http://schemas.microsoft.com/office/drawing/2014/main" id="{F4031A92-DE9F-7979-AF14-D56D509406CF}"/>
              </a:ext>
            </a:extLst>
          </p:cNvPr>
          <p:cNvSpPr>
            <a:spLocks noGrp="1"/>
          </p:cNvSpPr>
          <p:nvPr>
            <p:ph idx="1"/>
          </p:nvPr>
        </p:nvSpPr>
        <p:spPr>
          <a:xfrm>
            <a:off x="781910" y="868362"/>
            <a:ext cx="7772400" cy="5121275"/>
          </a:xfrm>
        </p:spPr>
        <p:txBody>
          <a:bodyPr/>
          <a:lstStyle/>
          <a:p>
            <a:pPr lvl="1"/>
            <a:r>
              <a:rPr lang="pt-PT" sz="1100" dirty="0">
                <a:solidFill>
                  <a:schemeClr val="tx2"/>
                </a:solidFill>
                <a:latin typeface="Segoe UI" panose="020B0502040204020203" pitchFamily="34" charset="0"/>
                <a:cs typeface="Segoe UI" panose="020B0502040204020203" pitchFamily="34" charset="0"/>
              </a:rPr>
              <a:t>Target state architecture:</a:t>
            </a:r>
          </a:p>
          <a:p>
            <a:pPr lvl="2"/>
            <a:r>
              <a:rPr lang="pt-PT" sz="1100" dirty="0">
                <a:solidFill>
                  <a:schemeClr val="tx2"/>
                </a:solidFill>
                <a:latin typeface="Segoe UI" panose="020B0502040204020203" pitchFamily="34" charset="0"/>
                <a:cs typeface="Segoe UI" panose="020B0502040204020203" pitchFamily="34" charset="0"/>
              </a:rPr>
              <a:t>Audit logs:</a:t>
            </a:r>
          </a:p>
          <a:p>
            <a:pPr lvl="3"/>
            <a:r>
              <a:rPr lang="pt-PT" sz="1100" dirty="0">
                <a:solidFill>
                  <a:schemeClr val="tx2"/>
                </a:solidFill>
                <a:latin typeface="Segoe UI" panose="020B0502040204020203" pitchFamily="34" charset="0"/>
                <a:cs typeface="Segoe UI" panose="020B0502040204020203" pitchFamily="34" charset="0"/>
              </a:rPr>
              <a:t>IBM ACE host and platform shall log all transactions and operations. This includes but is not limited to sFTP user authentication logs as well as details about the uploaded files.</a:t>
            </a:r>
          </a:p>
          <a:p>
            <a:pPr lvl="3"/>
            <a:r>
              <a:rPr lang="pt-PT" sz="1100" dirty="0">
                <a:solidFill>
                  <a:schemeClr val="tx2"/>
                </a:solidFill>
                <a:latin typeface="Segoe UI" panose="020B0502040204020203" pitchFamily="34" charset="0"/>
                <a:cs typeface="Segoe UI" panose="020B0502040204020203" pitchFamily="34" charset="0"/>
              </a:rPr>
              <a:t>There will be no retry logic. If the API request fails the process will have to be repeated.</a:t>
            </a:r>
          </a:p>
          <a:p>
            <a:pPr lvl="2"/>
            <a:r>
              <a:rPr lang="pt-PT" sz="1100" dirty="0">
                <a:solidFill>
                  <a:schemeClr val="tx2"/>
                </a:solidFill>
                <a:latin typeface="Segoe UI" panose="020B0502040204020203" pitchFamily="34" charset="0"/>
                <a:cs typeface="Segoe UI" panose="020B0502040204020203" pitchFamily="34" charset="0"/>
              </a:rPr>
              <a:t>Security:</a:t>
            </a:r>
          </a:p>
          <a:p>
            <a:pPr lvl="3"/>
            <a:r>
              <a:rPr lang="pt-PT" sz="1100" dirty="0">
                <a:solidFill>
                  <a:schemeClr val="tx2"/>
                </a:solidFill>
                <a:latin typeface="Segoe UI" panose="020B0502040204020203" pitchFamily="34" charset="0"/>
                <a:cs typeface="Segoe UI" panose="020B0502040204020203" pitchFamily="34" charset="0"/>
              </a:rPr>
              <a:t>Secured ftp connections shall be used to upload the files.</a:t>
            </a:r>
          </a:p>
          <a:p>
            <a:pPr lvl="3"/>
            <a:r>
              <a:rPr lang="pt-PT" sz="1100" dirty="0">
                <a:solidFill>
                  <a:schemeClr val="tx2"/>
                </a:solidFill>
                <a:latin typeface="Segoe UI" panose="020B0502040204020203" pitchFamily="34" charset="0"/>
                <a:cs typeface="Segoe UI" panose="020B0502040204020203" pitchFamily="34" charset="0"/>
              </a:rPr>
              <a:t>Files shall be removed after processing? </a:t>
            </a:r>
          </a:p>
          <a:p>
            <a:pPr lvl="3"/>
            <a:r>
              <a:rPr lang="pt-PT" sz="1100" dirty="0">
                <a:solidFill>
                  <a:schemeClr val="tx2"/>
                </a:solidFill>
                <a:latin typeface="Segoe UI" panose="020B0502040204020203" pitchFamily="34" charset="0"/>
                <a:cs typeface="Segoe UI" panose="020B0502040204020203" pitchFamily="34" charset="0"/>
              </a:rPr>
              <a:t> JWTs/OAuth shall be used to authenticate and authorize the Metical Net and SMS GW API requests.</a:t>
            </a:r>
          </a:p>
          <a:p>
            <a:pPr lvl="3"/>
            <a:r>
              <a:rPr lang="pt-PT" sz="1100" dirty="0">
                <a:solidFill>
                  <a:schemeClr val="tx2"/>
                </a:solidFill>
                <a:latin typeface="Segoe UI" panose="020B0502040204020203" pitchFamily="34" charset="0"/>
                <a:cs typeface="Segoe UI" panose="020B0502040204020203" pitchFamily="34" charset="0"/>
              </a:rPr>
              <a:t>IPSec tunnel shall be used to secure the communication with Banco de Moçambique.</a:t>
            </a:r>
          </a:p>
        </p:txBody>
      </p:sp>
    </p:spTree>
    <p:extLst>
      <p:ext uri="{BB962C8B-B14F-4D97-AF65-F5344CB8AC3E}">
        <p14:creationId xmlns:p14="http://schemas.microsoft.com/office/powerpoint/2010/main" val="3490880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A770CA-971E-EEE6-8A75-0ACD021CE3B5}"/>
              </a:ext>
            </a:extLst>
          </p:cNvPr>
          <p:cNvSpPr>
            <a:spLocks noGrp="1"/>
          </p:cNvSpPr>
          <p:nvPr>
            <p:ph type="title"/>
          </p:nvPr>
        </p:nvSpPr>
        <p:spPr/>
        <p:txBody>
          <a:bodyPr/>
          <a:lstStyle/>
          <a:p>
            <a:r>
              <a:rPr lang="pt-PT" dirty="0">
                <a:latin typeface="Segoe UI" panose="020B0502040204020203" pitchFamily="34" charset="0"/>
                <a:cs typeface="Segoe UI" panose="020B0502040204020203" pitchFamily="34" charset="0"/>
              </a:rPr>
              <a:t>Monitoring requirements</a:t>
            </a:r>
            <a:endParaRPr lang="en-MZ" dirty="0">
              <a:latin typeface="Segoe UI" panose="020B0502040204020203" pitchFamily="34" charset="0"/>
              <a:cs typeface="Segoe UI" panose="020B0502040204020203" pitchFamily="34" charset="0"/>
            </a:endParaRPr>
          </a:p>
        </p:txBody>
      </p:sp>
      <p:graphicFrame>
        <p:nvGraphicFramePr>
          <p:cNvPr id="2" name="Content Placeholder 1">
            <a:extLst>
              <a:ext uri="{FF2B5EF4-FFF2-40B4-BE49-F238E27FC236}">
                <a16:creationId xmlns:a16="http://schemas.microsoft.com/office/drawing/2014/main" id="{35CC60FF-6EBD-7BB4-7CA3-746E057E6037}"/>
              </a:ext>
            </a:extLst>
          </p:cNvPr>
          <p:cNvGraphicFramePr>
            <a:graphicFrameLocks noGrp="1"/>
          </p:cNvGraphicFramePr>
          <p:nvPr>
            <p:ph idx="1"/>
            <p:extLst>
              <p:ext uri="{D42A27DB-BD31-4B8C-83A1-F6EECF244321}">
                <p14:modId xmlns:p14="http://schemas.microsoft.com/office/powerpoint/2010/main" val="2829398990"/>
              </p:ext>
            </p:extLst>
          </p:nvPr>
        </p:nvGraphicFramePr>
        <p:xfrm>
          <a:off x="687185" y="1098550"/>
          <a:ext cx="6458991" cy="2473960"/>
        </p:xfrm>
        <a:graphic>
          <a:graphicData uri="http://schemas.openxmlformats.org/drawingml/2006/table">
            <a:tbl>
              <a:tblPr firstRow="1" bandRow="1">
                <a:tableStyleId>{5C22544A-7EE6-4342-B048-85BDC9FD1C3A}</a:tableStyleId>
              </a:tblPr>
              <a:tblGrid>
                <a:gridCol w="2152997">
                  <a:extLst>
                    <a:ext uri="{9D8B030D-6E8A-4147-A177-3AD203B41FA5}">
                      <a16:colId xmlns:a16="http://schemas.microsoft.com/office/drawing/2014/main" val="1494936757"/>
                    </a:ext>
                  </a:extLst>
                </a:gridCol>
                <a:gridCol w="2152997">
                  <a:extLst>
                    <a:ext uri="{9D8B030D-6E8A-4147-A177-3AD203B41FA5}">
                      <a16:colId xmlns:a16="http://schemas.microsoft.com/office/drawing/2014/main" val="83395469"/>
                    </a:ext>
                  </a:extLst>
                </a:gridCol>
                <a:gridCol w="2152997">
                  <a:extLst>
                    <a:ext uri="{9D8B030D-6E8A-4147-A177-3AD203B41FA5}">
                      <a16:colId xmlns:a16="http://schemas.microsoft.com/office/drawing/2014/main" val="2392394621"/>
                    </a:ext>
                  </a:extLst>
                </a:gridCol>
              </a:tblGrid>
              <a:tr h="370840">
                <a:tc>
                  <a:txBody>
                    <a:bodyPr/>
                    <a:lstStyle/>
                    <a:p>
                      <a:r>
                        <a:rPr lang="pt-PT" sz="1200" dirty="0">
                          <a:latin typeface="Segoe UI" panose="020B0502040204020203" pitchFamily="34" charset="0"/>
                          <a:cs typeface="Segoe UI" panose="020B0502040204020203" pitchFamily="34" charset="0"/>
                        </a:rPr>
                        <a:t>Database performance</a:t>
                      </a:r>
                      <a:endParaRPr lang="en-ZA" sz="1200" dirty="0">
                        <a:latin typeface="Segoe UI" panose="020B0502040204020203" pitchFamily="34" charset="0"/>
                        <a:cs typeface="Segoe UI" panose="020B0502040204020203" pitchFamily="34" charset="0"/>
                      </a:endParaRPr>
                    </a:p>
                  </a:txBody>
                  <a:tcPr/>
                </a:tc>
                <a:tc>
                  <a:txBody>
                    <a:bodyPr/>
                    <a:lstStyle/>
                    <a:p>
                      <a:r>
                        <a:rPr lang="pt-PT" sz="1200" dirty="0">
                          <a:latin typeface="Segoe UI" panose="020B0502040204020203" pitchFamily="34" charset="0"/>
                          <a:cs typeface="Segoe UI" panose="020B0502040204020203" pitchFamily="34" charset="0"/>
                        </a:rPr>
                        <a:t>Database infrastructure</a:t>
                      </a:r>
                      <a:endParaRPr lang="en-ZA" sz="1200" dirty="0">
                        <a:latin typeface="Segoe UI" panose="020B0502040204020203" pitchFamily="34" charset="0"/>
                        <a:cs typeface="Segoe UI" panose="020B0502040204020203" pitchFamily="34" charset="0"/>
                      </a:endParaRPr>
                    </a:p>
                  </a:txBody>
                  <a:tcPr/>
                </a:tc>
                <a:tc>
                  <a:txBody>
                    <a:bodyPr/>
                    <a:lstStyle/>
                    <a:p>
                      <a:r>
                        <a:rPr lang="pt-PT" sz="1200" dirty="0">
                          <a:latin typeface="Segoe UI" panose="020B0502040204020203" pitchFamily="34" charset="0"/>
                          <a:cs typeface="Segoe UI" panose="020B0502040204020203" pitchFamily="34" charset="0"/>
                        </a:rPr>
                        <a:t>Services</a:t>
                      </a:r>
                      <a:endParaRPr lang="en-ZA" sz="12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153611480"/>
                  </a:ext>
                </a:extLst>
              </a:tr>
              <a:tr h="370840">
                <a:tc>
                  <a:txBody>
                    <a:bodyPr/>
                    <a:lstStyle/>
                    <a:p>
                      <a:pPr marL="171450" indent="-171450">
                        <a:buFont typeface="Arial" panose="020B0604020202020204" pitchFamily="34" charset="0"/>
                        <a:buChar char="•"/>
                      </a:pPr>
                      <a:r>
                        <a:rPr lang="en-US" sz="1200" dirty="0">
                          <a:latin typeface="Segoe UI" panose="020B0502040204020203" pitchFamily="34" charset="0"/>
                          <a:cs typeface="Segoe UI" panose="020B0502040204020203" pitchFamily="34" charset="0"/>
                        </a:rPr>
                        <a:t>Response times</a:t>
                      </a:r>
                    </a:p>
                    <a:p>
                      <a:pPr marL="171450" indent="-171450">
                        <a:buFont typeface="Arial" panose="020B0604020202020204" pitchFamily="34" charset="0"/>
                        <a:buChar char="•"/>
                      </a:pPr>
                      <a:r>
                        <a:rPr lang="en-US" sz="1200" dirty="0">
                          <a:latin typeface="Segoe UI" panose="020B0502040204020203" pitchFamily="34" charset="0"/>
                          <a:cs typeface="Segoe UI" panose="020B0502040204020203" pitchFamily="34" charset="0"/>
                        </a:rPr>
                        <a:t>Throughput</a:t>
                      </a:r>
                    </a:p>
                    <a:p>
                      <a:pPr marL="171450" indent="-171450">
                        <a:buFont typeface="Arial" panose="020B0604020202020204" pitchFamily="34" charset="0"/>
                        <a:buChar char="•"/>
                      </a:pPr>
                      <a:r>
                        <a:rPr lang="en-US" sz="1200" dirty="0">
                          <a:latin typeface="Segoe UI" panose="020B0502040204020203" pitchFamily="34" charset="0"/>
                          <a:cs typeface="Segoe UI" panose="020B0502040204020203" pitchFamily="34" charset="0"/>
                        </a:rPr>
                        <a:t>Failures/Failure rates</a:t>
                      </a:r>
                    </a:p>
                    <a:p>
                      <a:pPr marL="171450" indent="-171450">
                        <a:buFont typeface="Arial" panose="020B0604020202020204" pitchFamily="34" charset="0"/>
                        <a:buChar char="•"/>
                      </a:pPr>
                      <a:r>
                        <a:rPr lang="en-US" sz="1200" dirty="0">
                          <a:latin typeface="Segoe UI" panose="020B0502040204020203" pitchFamily="34" charset="0"/>
                          <a:cs typeface="Segoe UI" panose="020B0502040204020203" pitchFamily="34" charset="0"/>
                        </a:rPr>
                        <a:t>Failing statements  </a:t>
                      </a:r>
                    </a:p>
                    <a:p>
                      <a:pPr marL="171450" indent="-171450">
                        <a:buFont typeface="Arial" panose="020B0604020202020204" pitchFamily="34" charset="0"/>
                        <a:buChar char="•"/>
                      </a:pPr>
                      <a:r>
                        <a:rPr lang="en-US" sz="1200" dirty="0">
                          <a:latin typeface="Segoe UI" panose="020B0502040204020203" pitchFamily="34" charset="0"/>
                          <a:cs typeface="Segoe UI" panose="020B0502040204020203" pitchFamily="34" charset="0"/>
                        </a:rPr>
                        <a:t>Database availability (failed database connect vs Total database connects)</a:t>
                      </a:r>
                    </a:p>
                    <a:p>
                      <a:pPr marL="171450" indent="-171450">
                        <a:buFont typeface="Arial" panose="020B0604020202020204" pitchFamily="34" charset="0"/>
                        <a:buChar char="•"/>
                      </a:pPr>
                      <a:r>
                        <a:rPr lang="en-US" sz="1200" dirty="0">
                          <a:latin typeface="Segoe UI" panose="020B0502040204020203" pitchFamily="34" charset="0"/>
                          <a:cs typeface="Segoe UI" panose="020B0502040204020203" pitchFamily="34" charset="0"/>
                        </a:rPr>
                        <a:t>Locks : Deadlocks, Timeouts, Waits for lock, Wait time.</a:t>
                      </a:r>
                      <a:endParaRPr lang="en-ZA" sz="1200" dirty="0">
                        <a:latin typeface="Segoe UI" panose="020B0502040204020203" pitchFamily="34" charset="0"/>
                        <a:cs typeface="Segoe UI" panose="020B0502040204020203" pitchFamily="34" charset="0"/>
                      </a:endParaRPr>
                    </a:p>
                  </a:txBody>
                  <a:tcPr/>
                </a:tc>
                <a:tc>
                  <a:txBody>
                    <a:bodyPr/>
                    <a:lstStyle/>
                    <a:p>
                      <a:pPr marL="171450" indent="-171450">
                        <a:buFont typeface="Arial" panose="020B0604020202020204" pitchFamily="34" charset="0"/>
                        <a:buChar char="•"/>
                      </a:pPr>
                      <a:r>
                        <a:rPr lang="en-US" sz="1200" dirty="0">
                          <a:latin typeface="Segoe UI" panose="020B0502040204020203" pitchFamily="34" charset="0"/>
                          <a:cs typeface="Segoe UI" panose="020B0502040204020203" pitchFamily="34" charset="0"/>
                        </a:rPr>
                        <a:t>CPU monitoring</a:t>
                      </a:r>
                    </a:p>
                    <a:p>
                      <a:pPr marL="171450" indent="-171450">
                        <a:buFont typeface="Arial" panose="020B0604020202020204" pitchFamily="34" charset="0"/>
                        <a:buChar char="•"/>
                      </a:pPr>
                      <a:r>
                        <a:rPr lang="en-US" sz="1200" dirty="0">
                          <a:latin typeface="Segoe UI" panose="020B0502040204020203" pitchFamily="34" charset="0"/>
                          <a:cs typeface="Segoe UI" panose="020B0502040204020203" pitchFamily="34" charset="0"/>
                        </a:rPr>
                        <a:t>Memory usage</a:t>
                      </a:r>
                    </a:p>
                    <a:p>
                      <a:pPr marL="171450" indent="-171450">
                        <a:buFont typeface="Arial" panose="020B0604020202020204" pitchFamily="34" charset="0"/>
                        <a:buChar char="•"/>
                      </a:pPr>
                      <a:r>
                        <a:rPr lang="en-US" sz="1200" dirty="0">
                          <a:latin typeface="Segoe UI" panose="020B0502040204020203" pitchFamily="34" charset="0"/>
                          <a:cs typeface="Segoe UI" panose="020B0502040204020203" pitchFamily="34" charset="0"/>
                        </a:rPr>
                        <a:t>Performance monitoring: Execution times</a:t>
                      </a:r>
                    </a:p>
                    <a:p>
                      <a:pPr marL="171450" indent="-171450">
                        <a:buFont typeface="Arial" panose="020B0604020202020204" pitchFamily="34" charset="0"/>
                        <a:buChar char="•"/>
                      </a:pPr>
                      <a:r>
                        <a:rPr lang="en-US" sz="1200" dirty="0">
                          <a:latin typeface="Segoe UI" panose="020B0502040204020203" pitchFamily="34" charset="0"/>
                          <a:cs typeface="Segoe UI" panose="020B0502040204020203" pitchFamily="34" charset="0"/>
                        </a:rPr>
                        <a:t>IO monitoring </a:t>
                      </a:r>
                    </a:p>
                    <a:p>
                      <a:pPr marL="171450" indent="-171450">
                        <a:buFont typeface="Arial" panose="020B0604020202020204" pitchFamily="34" charset="0"/>
                        <a:buChar char="•"/>
                      </a:pPr>
                      <a:r>
                        <a:rPr lang="en-US" sz="1200" dirty="0">
                          <a:latin typeface="Segoe UI" panose="020B0502040204020203" pitchFamily="34" charset="0"/>
                          <a:cs typeface="Segoe UI" panose="020B0502040204020203" pitchFamily="34" charset="0"/>
                        </a:rPr>
                        <a:t>Session monitoring (total sessions/active sessions)</a:t>
                      </a:r>
                    </a:p>
                    <a:p>
                      <a:pPr marL="171450" indent="-171450">
                        <a:buFont typeface="Arial" panose="020B0604020202020204" pitchFamily="34" charset="0"/>
                        <a:buChar char="•"/>
                      </a:pPr>
                      <a:r>
                        <a:rPr lang="en-US" sz="1200" dirty="0">
                          <a:latin typeface="Segoe UI" panose="020B0502040204020203" pitchFamily="34" charset="0"/>
                          <a:cs typeface="Segoe UI" panose="020B0502040204020203" pitchFamily="34" charset="0"/>
                        </a:rPr>
                        <a:t>Tablespace monitoring (total/free space)</a:t>
                      </a:r>
                    </a:p>
                    <a:p>
                      <a:endParaRPr lang="en-ZA" sz="1200" dirty="0">
                        <a:latin typeface="Segoe UI" panose="020B0502040204020203" pitchFamily="34" charset="0"/>
                        <a:cs typeface="Segoe UI" panose="020B0502040204020203" pitchFamily="34" charset="0"/>
                      </a:endParaRPr>
                    </a:p>
                  </a:txBody>
                  <a:tcPr/>
                </a:tc>
                <a:tc>
                  <a:txBody>
                    <a:bodyPr/>
                    <a:lstStyle/>
                    <a:p>
                      <a:pPr marL="171450" indent="-171450">
                        <a:buFont typeface="Arial" panose="020B0604020202020204" pitchFamily="34" charset="0"/>
                        <a:buChar char="•"/>
                      </a:pPr>
                      <a:r>
                        <a:rPr lang="en-US" sz="1200" dirty="0">
                          <a:latin typeface="Segoe UI" panose="020B0502040204020203" pitchFamily="34" charset="0"/>
                          <a:cs typeface="Segoe UI" panose="020B0502040204020203" pitchFamily="34" charset="0"/>
                        </a:rPr>
                        <a:t>Response times</a:t>
                      </a:r>
                    </a:p>
                    <a:p>
                      <a:pPr marL="171450" indent="-171450">
                        <a:buFont typeface="Arial" panose="020B0604020202020204" pitchFamily="34" charset="0"/>
                        <a:buChar char="•"/>
                      </a:pPr>
                      <a:r>
                        <a:rPr lang="en-US" sz="1200" dirty="0">
                          <a:latin typeface="Segoe UI" panose="020B0502040204020203" pitchFamily="34" charset="0"/>
                          <a:cs typeface="Segoe UI" panose="020B0502040204020203" pitchFamily="34" charset="0"/>
                        </a:rPr>
                        <a:t>Throughput</a:t>
                      </a:r>
                    </a:p>
                    <a:p>
                      <a:pPr marL="171450" indent="-171450">
                        <a:buFont typeface="Arial" panose="020B0604020202020204" pitchFamily="34" charset="0"/>
                        <a:buChar char="•"/>
                      </a:pPr>
                      <a:r>
                        <a:rPr lang="en-US" sz="1200" dirty="0">
                          <a:latin typeface="Segoe UI" panose="020B0502040204020203" pitchFamily="34" charset="0"/>
                          <a:cs typeface="Segoe UI" panose="020B0502040204020203" pitchFamily="34" charset="0"/>
                        </a:rPr>
                        <a:t>Failures/Failure rates</a:t>
                      </a:r>
                    </a:p>
                    <a:p>
                      <a:pPr marL="171450" indent="-171450">
                        <a:buFont typeface="Arial" panose="020B0604020202020204" pitchFamily="34" charset="0"/>
                        <a:buChar char="•"/>
                      </a:pPr>
                      <a:r>
                        <a:rPr lang="en-US" sz="1200" dirty="0">
                          <a:latin typeface="Segoe UI" panose="020B0502040204020203" pitchFamily="34" charset="0"/>
                          <a:cs typeface="Segoe UI" panose="020B0502040204020203" pitchFamily="34" charset="0"/>
                        </a:rPr>
                        <a:t>CPU consumption </a:t>
                      </a:r>
                    </a:p>
                    <a:p>
                      <a:endParaRPr lang="en-ZA" sz="12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4254507876"/>
                  </a:ext>
                </a:extLst>
              </a:tr>
            </a:tbl>
          </a:graphicData>
        </a:graphic>
      </p:graphicFrame>
    </p:spTree>
    <p:extLst>
      <p:ext uri="{BB962C8B-B14F-4D97-AF65-F5344CB8AC3E}">
        <p14:creationId xmlns:p14="http://schemas.microsoft.com/office/powerpoint/2010/main" val="3308855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A770CA-971E-EEE6-8A75-0ACD021CE3B5}"/>
              </a:ext>
            </a:extLst>
          </p:cNvPr>
          <p:cNvSpPr>
            <a:spLocks noGrp="1"/>
          </p:cNvSpPr>
          <p:nvPr>
            <p:ph type="title"/>
          </p:nvPr>
        </p:nvSpPr>
        <p:spPr/>
        <p:txBody>
          <a:bodyPr/>
          <a:lstStyle/>
          <a:p>
            <a:r>
              <a:rPr lang="pt-PT" dirty="0">
                <a:latin typeface="Segoe UI" panose="020B0502040204020203" pitchFamily="34" charset="0"/>
                <a:cs typeface="Segoe UI" panose="020B0502040204020203" pitchFamily="34" charset="0"/>
              </a:rPr>
              <a:t>Other non-functional requirements</a:t>
            </a:r>
            <a:endParaRPr lang="en-MZ" dirty="0">
              <a:latin typeface="Segoe UI" panose="020B0502040204020203" pitchFamily="34" charset="0"/>
              <a:cs typeface="Segoe UI" panose="020B0502040204020203" pitchFamily="34" charset="0"/>
            </a:endParaRPr>
          </a:p>
        </p:txBody>
      </p:sp>
      <p:sp>
        <p:nvSpPr>
          <p:cNvPr id="5" name="Content Placeholder 4">
            <a:extLst>
              <a:ext uri="{FF2B5EF4-FFF2-40B4-BE49-F238E27FC236}">
                <a16:creationId xmlns:a16="http://schemas.microsoft.com/office/drawing/2014/main" id="{F4031A92-DE9F-7979-AF14-D56D509406CF}"/>
              </a:ext>
            </a:extLst>
          </p:cNvPr>
          <p:cNvSpPr>
            <a:spLocks noGrp="1"/>
          </p:cNvSpPr>
          <p:nvPr>
            <p:ph idx="1"/>
          </p:nvPr>
        </p:nvSpPr>
        <p:spPr>
          <a:xfrm>
            <a:off x="781910" y="868362"/>
            <a:ext cx="7772400" cy="5121275"/>
          </a:xfrm>
        </p:spPr>
        <p:txBody>
          <a:bodyPr/>
          <a:lstStyle/>
          <a:p>
            <a:pPr lvl="1">
              <a:lnSpc>
                <a:spcPct val="200000"/>
              </a:lnSpc>
            </a:pPr>
            <a:r>
              <a:rPr lang="pt-PT" dirty="0">
                <a:solidFill>
                  <a:schemeClr val="tx2"/>
                </a:solidFill>
                <a:latin typeface="Segoe UI" panose="020B0502040204020203" pitchFamily="34" charset="0"/>
                <a:cs typeface="Segoe UI" panose="020B0502040204020203" pitchFamily="34" charset="0"/>
              </a:rPr>
              <a:t>Scalability and availability:</a:t>
            </a:r>
          </a:p>
          <a:p>
            <a:pPr lvl="2">
              <a:lnSpc>
                <a:spcPct val="200000"/>
              </a:lnSpc>
            </a:pPr>
            <a:r>
              <a:rPr lang="pt-PT" dirty="0">
                <a:solidFill>
                  <a:schemeClr val="tx2"/>
                </a:solidFill>
                <a:latin typeface="Segoe UI" panose="020B0502040204020203" pitchFamily="34" charset="0"/>
                <a:cs typeface="Segoe UI" panose="020B0502040204020203" pitchFamily="34" charset="0"/>
              </a:rPr>
              <a:t>All components in the value chain must be redundant, highly available and fault-tolerant.</a:t>
            </a:r>
          </a:p>
          <a:p>
            <a:pPr lvl="1">
              <a:lnSpc>
                <a:spcPct val="200000"/>
              </a:lnSpc>
            </a:pPr>
            <a:r>
              <a:rPr lang="pt-PT" dirty="0">
                <a:solidFill>
                  <a:schemeClr val="tx2"/>
                </a:solidFill>
                <a:latin typeface="Segoe UI" panose="020B0502040204020203" pitchFamily="34" charset="0"/>
                <a:cs typeface="Segoe UI" panose="020B0502040204020203" pitchFamily="34" charset="0"/>
              </a:rPr>
              <a:t>IAM security</a:t>
            </a:r>
          </a:p>
          <a:p>
            <a:pPr lvl="2">
              <a:lnSpc>
                <a:spcPct val="200000"/>
              </a:lnSpc>
            </a:pPr>
            <a:r>
              <a:rPr lang="pt-PT" dirty="0">
                <a:solidFill>
                  <a:schemeClr val="tx2"/>
                </a:solidFill>
                <a:latin typeface="Segoe UI" panose="020B0502040204020203" pitchFamily="34" charset="0"/>
                <a:cs typeface="Segoe UI" panose="020B0502040204020203" pitchFamily="34" charset="0"/>
              </a:rPr>
              <a:t>Logical access management: ensure that application is onboarded on </a:t>
            </a:r>
            <a:r>
              <a:rPr lang="en-US" dirty="0">
                <a:solidFill>
                  <a:schemeClr val="tx2"/>
                </a:solidFill>
                <a:latin typeface="Segoe UI" panose="020B0502040204020203" pitchFamily="34" charset="0"/>
                <a:cs typeface="Segoe UI" panose="020B0502040204020203" pitchFamily="34" charset="0"/>
              </a:rPr>
              <a:t>MyAccess, for user access request lifecycle. </a:t>
            </a:r>
            <a:endParaRPr lang="pt-PT" dirty="0">
              <a:solidFill>
                <a:schemeClr val="tx2"/>
              </a:solidFill>
              <a:latin typeface="Segoe UI" panose="020B0502040204020203" pitchFamily="34" charset="0"/>
              <a:cs typeface="Segoe UI" panose="020B0502040204020203" pitchFamily="34" charset="0"/>
            </a:endParaRPr>
          </a:p>
          <a:p>
            <a:pPr lvl="2">
              <a:lnSpc>
                <a:spcPct val="200000"/>
              </a:lnSpc>
            </a:pPr>
            <a:r>
              <a:rPr lang="pt-PT" dirty="0">
                <a:solidFill>
                  <a:schemeClr val="tx2"/>
                </a:solidFill>
                <a:latin typeface="Segoe UI" panose="020B0502040204020203" pitchFamily="34" charset="0"/>
                <a:cs typeface="Segoe UI" panose="020B0502040204020203" pitchFamily="34" charset="0"/>
              </a:rPr>
              <a:t>Authorisation: </a:t>
            </a:r>
            <a:r>
              <a:rPr lang="en-ZA" sz="1200" i="1" u="sng" dirty="0">
                <a:solidFill>
                  <a:srgbClr val="172B4D"/>
                </a:solidFill>
                <a:effectLst/>
                <a:latin typeface="Segoe UI" panose="020B0502040204020203" pitchFamily="34" charset="0"/>
                <a:ea typeface="Calibri" panose="020F0502020204030204" pitchFamily="34" charset="0"/>
                <a:cs typeface="Segoe UI" panose="020B0502040204020203" pitchFamily="34" charset="0"/>
                <a:hlinkClick r:id="rId2"/>
              </a:rPr>
              <a:t>The Standard Bank Group Toolbox - Internal Staff Authentication Standard - All Documents (sharepoint.com)</a:t>
            </a:r>
            <a:endParaRPr lang="pt-PT" dirty="0">
              <a:solidFill>
                <a:schemeClr val="tx2"/>
              </a:solidFill>
              <a:latin typeface="Segoe UI" panose="020B0502040204020203" pitchFamily="34" charset="0"/>
              <a:cs typeface="Segoe UI" panose="020B0502040204020203" pitchFamily="34" charset="0"/>
            </a:endParaRPr>
          </a:p>
          <a:p>
            <a:pPr lvl="2">
              <a:lnSpc>
                <a:spcPct val="200000"/>
              </a:lnSpc>
            </a:pPr>
            <a:r>
              <a:rPr lang="pt-PT" dirty="0">
                <a:solidFill>
                  <a:schemeClr val="tx2"/>
                </a:solidFill>
                <a:latin typeface="Segoe UI" panose="020B0502040204020203" pitchFamily="34" charset="0"/>
                <a:cs typeface="Segoe UI" panose="020B0502040204020203" pitchFamily="34" charset="0"/>
              </a:rPr>
              <a:t>Authentication: </a:t>
            </a:r>
            <a:r>
              <a:rPr lang="en-ZA" sz="1200" i="1" u="sng" dirty="0">
                <a:solidFill>
                  <a:srgbClr val="172B4D"/>
                </a:solidFill>
                <a:effectLst/>
                <a:latin typeface="Segoe UI" panose="020B0502040204020203" pitchFamily="34" charset="0"/>
                <a:ea typeface="Calibri" panose="020F0502020204030204" pitchFamily="34" charset="0"/>
                <a:cs typeface="Segoe UI" panose="020B0502040204020203" pitchFamily="34" charset="0"/>
                <a:hlinkClick r:id="rId2"/>
              </a:rPr>
              <a:t>The Standard Bank Group Toolbox - Internal Staff Authentication Standard - All Documents (sharepoint.com)</a:t>
            </a:r>
            <a:endParaRPr lang="pt-PT" dirty="0">
              <a:solidFill>
                <a:schemeClr val="tx2"/>
              </a:solidFill>
              <a:latin typeface="Segoe UI" panose="020B0502040204020203" pitchFamily="34" charset="0"/>
              <a:cs typeface="Segoe UI" panose="020B0502040204020203" pitchFamily="34" charset="0"/>
            </a:endParaRPr>
          </a:p>
          <a:p>
            <a:pPr lvl="2">
              <a:lnSpc>
                <a:spcPct val="200000"/>
              </a:lnSpc>
            </a:pPr>
            <a:r>
              <a:rPr lang="pt-PT" dirty="0">
                <a:solidFill>
                  <a:schemeClr val="tx2"/>
                </a:solidFill>
                <a:latin typeface="Segoe UI" panose="020B0502040204020203" pitchFamily="34" charset="0"/>
                <a:cs typeface="Segoe UI" panose="020B0502040204020203" pitchFamily="34" charset="0"/>
              </a:rPr>
              <a:t>Privileged access management: </a:t>
            </a:r>
            <a:r>
              <a:rPr lang="en-ZA" sz="1200" i="1" u="sng" dirty="0">
                <a:solidFill>
                  <a:srgbClr val="172B4D"/>
                </a:solidFill>
                <a:effectLst/>
                <a:latin typeface="Segoe UI" panose="020B0502040204020203" pitchFamily="34" charset="0"/>
                <a:ea typeface="Calibri" panose="020F0502020204030204" pitchFamily="34" charset="0"/>
                <a:cs typeface="Segoe UI" panose="020B0502040204020203" pitchFamily="34" charset="0"/>
                <a:hlinkClick r:id="rId3"/>
              </a:rPr>
              <a:t>The Standard Bank Group Toolbox - Privilege Access Management (PAM) Functional Standard - All Documents (sharepoint.com)</a:t>
            </a:r>
            <a:endParaRPr lang="pt-PT" dirty="0">
              <a:solidFill>
                <a:schemeClr val="tx2"/>
              </a:solidFill>
              <a:latin typeface="Segoe UI" panose="020B0502040204020203" pitchFamily="34" charset="0"/>
              <a:cs typeface="Segoe UI" panose="020B0502040204020203" pitchFamily="34" charset="0"/>
            </a:endParaRPr>
          </a:p>
          <a:p>
            <a:pPr marL="715963" lvl="2" indent="0">
              <a:lnSpc>
                <a:spcPct val="200000"/>
              </a:lnSpc>
              <a:buNone/>
            </a:pPr>
            <a:endParaRPr lang="pt-PT" dirty="0">
              <a:solidFill>
                <a:schemeClr val="tx2"/>
              </a:solidFill>
            </a:endParaRPr>
          </a:p>
        </p:txBody>
      </p:sp>
    </p:spTree>
    <p:extLst>
      <p:ext uri="{BB962C8B-B14F-4D97-AF65-F5344CB8AC3E}">
        <p14:creationId xmlns:p14="http://schemas.microsoft.com/office/powerpoint/2010/main" val="2614712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A770CA-971E-EEE6-8A75-0ACD021CE3B5}"/>
              </a:ext>
            </a:extLst>
          </p:cNvPr>
          <p:cNvSpPr>
            <a:spLocks noGrp="1"/>
          </p:cNvSpPr>
          <p:nvPr>
            <p:ph type="title"/>
          </p:nvPr>
        </p:nvSpPr>
        <p:spPr/>
        <p:txBody>
          <a:bodyPr/>
          <a:lstStyle/>
          <a:p>
            <a:r>
              <a:rPr lang="pt-PT" dirty="0">
                <a:latin typeface="Segoe UI" panose="020B0502040204020203" pitchFamily="34" charset="0"/>
                <a:cs typeface="Segoe UI" panose="020B0502040204020203" pitchFamily="34" charset="0"/>
              </a:rPr>
              <a:t>Other non-functional requirements</a:t>
            </a:r>
            <a:endParaRPr lang="en-MZ" dirty="0">
              <a:latin typeface="Segoe UI" panose="020B0502040204020203" pitchFamily="34" charset="0"/>
              <a:cs typeface="Segoe UI" panose="020B0502040204020203" pitchFamily="34" charset="0"/>
            </a:endParaRPr>
          </a:p>
        </p:txBody>
      </p:sp>
      <p:sp>
        <p:nvSpPr>
          <p:cNvPr id="5" name="Content Placeholder 4">
            <a:extLst>
              <a:ext uri="{FF2B5EF4-FFF2-40B4-BE49-F238E27FC236}">
                <a16:creationId xmlns:a16="http://schemas.microsoft.com/office/drawing/2014/main" id="{F4031A92-DE9F-7979-AF14-D56D509406CF}"/>
              </a:ext>
            </a:extLst>
          </p:cNvPr>
          <p:cNvSpPr>
            <a:spLocks noGrp="1"/>
          </p:cNvSpPr>
          <p:nvPr>
            <p:ph idx="1"/>
          </p:nvPr>
        </p:nvSpPr>
        <p:spPr>
          <a:xfrm>
            <a:off x="781910" y="868362"/>
            <a:ext cx="7772400" cy="5121275"/>
          </a:xfrm>
        </p:spPr>
        <p:txBody>
          <a:bodyPr/>
          <a:lstStyle/>
          <a:p>
            <a:pPr lvl="1">
              <a:lnSpc>
                <a:spcPct val="200000"/>
              </a:lnSpc>
            </a:pPr>
            <a:r>
              <a:rPr lang="pt-PT" dirty="0">
                <a:solidFill>
                  <a:schemeClr val="tx2"/>
                </a:solidFill>
                <a:latin typeface="Segoe UI" panose="020B0502040204020203" pitchFamily="34" charset="0"/>
                <a:cs typeface="Segoe UI" panose="020B0502040204020203" pitchFamily="34" charset="0"/>
              </a:rPr>
              <a:t>Integration layer security</a:t>
            </a:r>
          </a:p>
          <a:p>
            <a:pPr lvl="2">
              <a:lnSpc>
                <a:spcPct val="200000"/>
              </a:lnSpc>
            </a:pPr>
            <a:r>
              <a:rPr lang="pt-PT" dirty="0">
                <a:solidFill>
                  <a:schemeClr val="tx2"/>
                </a:solidFill>
                <a:latin typeface="Segoe UI" panose="020B0502040204020203" pitchFamily="34" charset="0"/>
                <a:cs typeface="Segoe UI" panose="020B0502040204020203" pitchFamily="34" charset="0"/>
              </a:rPr>
              <a:t>API security: </a:t>
            </a:r>
            <a:r>
              <a:rPr lang="en-ZA" sz="1200" i="1" u="sng" dirty="0">
                <a:solidFill>
                  <a:srgbClr val="172B4D"/>
                </a:solidFill>
                <a:effectLst/>
                <a:latin typeface="Segoe UI" panose="020B0502040204020203" pitchFamily="34" charset="0"/>
                <a:ea typeface="Calibri" panose="020F0502020204030204" pitchFamily="34" charset="0"/>
                <a:cs typeface="Segoe UI" panose="020B0502040204020203" pitchFamily="34" charset="0"/>
                <a:hlinkClick r:id="rId2"/>
              </a:rPr>
              <a:t>The Standard Bank Group Toolbox - API - All Documents (sharepoint.com)</a:t>
            </a:r>
            <a:endParaRPr lang="pt-PT" dirty="0">
              <a:solidFill>
                <a:schemeClr val="tx2"/>
              </a:solidFill>
              <a:latin typeface="Segoe UI" panose="020B0502040204020203" pitchFamily="34" charset="0"/>
              <a:cs typeface="Segoe UI" panose="020B0502040204020203" pitchFamily="34" charset="0"/>
            </a:endParaRPr>
          </a:p>
          <a:p>
            <a:pPr lvl="1">
              <a:lnSpc>
                <a:spcPct val="200000"/>
              </a:lnSpc>
            </a:pPr>
            <a:r>
              <a:rPr lang="pt-PT" dirty="0">
                <a:solidFill>
                  <a:schemeClr val="tx2"/>
                </a:solidFill>
                <a:latin typeface="Segoe UI" panose="020B0502040204020203" pitchFamily="34" charset="0"/>
                <a:cs typeface="Segoe UI" panose="020B0502040204020203" pitchFamily="34" charset="0"/>
              </a:rPr>
              <a:t>Network security: </a:t>
            </a:r>
            <a:r>
              <a:rPr lang="en-ZA" i="1" u="sng" dirty="0">
                <a:solidFill>
                  <a:srgbClr val="172B4D"/>
                </a:solidFill>
                <a:effectLst/>
                <a:latin typeface="Segoe UI" panose="020B0502040204020203" pitchFamily="34" charset="0"/>
                <a:ea typeface="Calibri" panose="020F0502020204030204" pitchFamily="34" charset="0"/>
                <a:cs typeface="Segoe UI" panose="020B0502040204020203" pitchFamily="34" charset="0"/>
                <a:hlinkClick r:id="rId3"/>
              </a:rPr>
              <a:t>Group Information Security (GIS) - Network Technical Security Policy v2.0.pdf - All Documents (sharepoint.com)</a:t>
            </a:r>
            <a:r>
              <a:rPr lang="en-ZA" i="1" dirty="0">
                <a:solidFill>
                  <a:srgbClr val="172B4D"/>
                </a:solidFill>
                <a:effectLst/>
                <a:latin typeface="Segoe UI" panose="020B0502040204020203" pitchFamily="34" charset="0"/>
                <a:ea typeface="Calibri" panose="020F0502020204030204" pitchFamily="34" charset="0"/>
                <a:cs typeface="Segoe UI" panose="020B0502040204020203" pitchFamily="34" charset="0"/>
              </a:rPr>
              <a:t>, </a:t>
            </a:r>
          </a:p>
          <a:p>
            <a:pPr lvl="2">
              <a:lnSpc>
                <a:spcPct val="200000"/>
              </a:lnSpc>
            </a:pPr>
            <a:r>
              <a:rPr lang="pt-BR" dirty="0">
                <a:effectLst/>
                <a:latin typeface="Segoe UI" panose="020B0502040204020203" pitchFamily="34" charset="0"/>
                <a:ea typeface="Calibri" panose="020F0502020204030204" pitchFamily="34" charset="0"/>
                <a:cs typeface="Segoe UI" panose="020B0502040204020203" pitchFamily="34" charset="0"/>
              </a:rPr>
              <a:t>According to article 28 1.f) from notice 2 GBM/2024 (</a:t>
            </a:r>
            <a:r>
              <a:rPr lang="pt-BR" i="1" dirty="0">
                <a:effectLst/>
                <a:latin typeface="Segoe UI" panose="020B0502040204020203" pitchFamily="34" charset="0"/>
                <a:ea typeface="Calibri" panose="020F0502020204030204" pitchFamily="34" charset="0"/>
                <a:cs typeface="Segoe UI" panose="020B0502040204020203" pitchFamily="34" charset="0"/>
              </a:rPr>
              <a:t>‘Directrizes de gestão de risco e resiliência cibernética’</a:t>
            </a:r>
            <a:r>
              <a:rPr lang="pt-BR" dirty="0">
                <a:effectLst/>
                <a:latin typeface="Segoe UI" panose="020B0502040204020203" pitchFamily="34" charset="0"/>
                <a:ea typeface="Calibri" panose="020F0502020204030204" pitchFamily="34" charset="0"/>
                <a:cs typeface="Segoe UI" panose="020B0502040204020203" pitchFamily="34" charset="0"/>
              </a:rPr>
              <a:t>), all Credit Institutions and Financial Societies (CIFS) secure their connections with external systems using secured Virtual Private Networks (VPNs).</a:t>
            </a:r>
            <a:endParaRPr lang="pt-PT" dirty="0">
              <a:latin typeface="Segoe UI" panose="020B0502040204020203" pitchFamily="34" charset="0"/>
              <a:cs typeface="Segoe UI" panose="020B0502040204020203" pitchFamily="34" charset="0"/>
            </a:endParaRPr>
          </a:p>
          <a:p>
            <a:pPr lvl="1">
              <a:lnSpc>
                <a:spcPct val="200000"/>
              </a:lnSpc>
            </a:pPr>
            <a:r>
              <a:rPr lang="pt-PT" dirty="0">
                <a:solidFill>
                  <a:schemeClr val="tx2"/>
                </a:solidFill>
                <a:latin typeface="Segoe UI" panose="020B0502040204020203" pitchFamily="34" charset="0"/>
                <a:cs typeface="Segoe UI" panose="020B0502040204020203" pitchFamily="34" charset="0"/>
              </a:rPr>
              <a:t>Data protection: </a:t>
            </a:r>
            <a:r>
              <a:rPr lang="en-ZA" sz="1200" i="1" u="sng" dirty="0">
                <a:solidFill>
                  <a:srgbClr val="172B4D"/>
                </a:solidFill>
                <a:effectLst/>
                <a:latin typeface="Segoe UI" panose="020B0502040204020203" pitchFamily="34" charset="0"/>
                <a:ea typeface="Calibri" panose="020F0502020204030204" pitchFamily="34" charset="0"/>
                <a:cs typeface="Segoe UI" panose="020B0502040204020203" pitchFamily="34" charset="0"/>
                <a:hlinkClick r:id="rId4"/>
              </a:rPr>
              <a:t>Data Protection Functional Security Standard V1.5 (Final Draft).pdf</a:t>
            </a:r>
            <a:endParaRPr lang="pt-PT" dirty="0">
              <a:solidFill>
                <a:schemeClr val="tx2"/>
              </a:solidFill>
              <a:latin typeface="Segoe UI" panose="020B0502040204020203" pitchFamily="34" charset="0"/>
              <a:cs typeface="Segoe UI" panose="020B0502040204020203" pitchFamily="34" charset="0"/>
            </a:endParaRPr>
          </a:p>
          <a:p>
            <a:pPr lvl="2">
              <a:lnSpc>
                <a:spcPct val="200000"/>
              </a:lnSpc>
            </a:pPr>
            <a:r>
              <a:rPr lang="pt-PT" dirty="0">
                <a:solidFill>
                  <a:schemeClr val="tx2"/>
                </a:solidFill>
                <a:latin typeface="Segoe UI" panose="020B0502040204020203" pitchFamily="34" charset="0"/>
                <a:cs typeface="Segoe UI" panose="020B0502040204020203" pitchFamily="34" charset="0"/>
              </a:rPr>
              <a:t>Data at rest: </a:t>
            </a:r>
            <a:r>
              <a:rPr lang="en-US" dirty="0">
                <a:solidFill>
                  <a:schemeClr val="tx2"/>
                </a:solidFill>
                <a:latin typeface="Segoe UI" panose="020B0502040204020203" pitchFamily="34" charset="0"/>
                <a:cs typeface="Segoe UI" panose="020B0502040204020203" pitchFamily="34" charset="0"/>
              </a:rPr>
              <a:t>data at rest (stored in the DBs) must be encrypted using the AES-256.</a:t>
            </a:r>
            <a:endParaRPr lang="pt-PT" dirty="0">
              <a:solidFill>
                <a:schemeClr val="tx2"/>
              </a:solidFill>
              <a:latin typeface="Segoe UI" panose="020B0502040204020203" pitchFamily="34" charset="0"/>
              <a:cs typeface="Segoe UI" panose="020B0502040204020203" pitchFamily="34" charset="0"/>
            </a:endParaRPr>
          </a:p>
          <a:p>
            <a:pPr lvl="2">
              <a:lnSpc>
                <a:spcPct val="200000"/>
              </a:lnSpc>
            </a:pPr>
            <a:r>
              <a:rPr lang="pt-PT" dirty="0">
                <a:solidFill>
                  <a:schemeClr val="tx2"/>
                </a:solidFill>
                <a:latin typeface="Segoe UI" panose="020B0502040204020203" pitchFamily="34" charset="0"/>
                <a:cs typeface="Segoe UI" panose="020B0502040204020203" pitchFamily="34" charset="0"/>
              </a:rPr>
              <a:t>Data in transit: </a:t>
            </a:r>
            <a:r>
              <a:rPr lang="en-US" dirty="0">
                <a:solidFill>
                  <a:schemeClr val="tx2"/>
                </a:solidFill>
                <a:latin typeface="Segoe UI" panose="020B0502040204020203" pitchFamily="34" charset="0"/>
                <a:cs typeface="Segoe UI" panose="020B0502040204020203" pitchFamily="34" charset="0"/>
              </a:rPr>
              <a:t>for webservices the protocol to be used is TLS 1.2 or above combined with the ciphers approved by SBGs Information Security team.</a:t>
            </a:r>
            <a:endParaRPr lang="pt-PT" dirty="0">
              <a:solidFill>
                <a:schemeClr val="tx2"/>
              </a:solidFill>
              <a:latin typeface="Segoe UI" panose="020B0502040204020203" pitchFamily="34" charset="0"/>
              <a:cs typeface="Segoe UI" panose="020B0502040204020203" pitchFamily="34" charset="0"/>
            </a:endParaRPr>
          </a:p>
          <a:p>
            <a:pPr lvl="3">
              <a:lnSpc>
                <a:spcPct val="200000"/>
              </a:lnSpc>
            </a:pPr>
            <a:endParaRPr lang="pt-PT" dirty="0">
              <a:solidFill>
                <a:schemeClr val="tx2"/>
              </a:solidFill>
              <a:latin typeface="Segoe UI" panose="020B0502040204020203" pitchFamily="34" charset="0"/>
              <a:cs typeface="Segoe UI" panose="020B0502040204020203" pitchFamily="34" charset="0"/>
            </a:endParaRPr>
          </a:p>
          <a:p>
            <a:pPr lvl="1">
              <a:lnSpc>
                <a:spcPct val="200000"/>
              </a:lnSpc>
            </a:pPr>
            <a:endParaRPr lang="pt-PT" dirty="0">
              <a:solidFill>
                <a:schemeClr val="tx2"/>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0787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A770CA-971E-EEE6-8A75-0ACD021CE3B5}"/>
              </a:ext>
            </a:extLst>
          </p:cNvPr>
          <p:cNvSpPr>
            <a:spLocks noGrp="1"/>
          </p:cNvSpPr>
          <p:nvPr>
            <p:ph type="title"/>
          </p:nvPr>
        </p:nvSpPr>
        <p:spPr/>
        <p:txBody>
          <a:bodyPr/>
          <a:lstStyle/>
          <a:p>
            <a:r>
              <a:rPr lang="pt-PT" dirty="0">
                <a:latin typeface="Segoe UI" panose="020B0502040204020203" pitchFamily="34" charset="0"/>
                <a:cs typeface="Segoe UI" panose="020B0502040204020203" pitchFamily="34" charset="0"/>
              </a:rPr>
              <a:t>Other non-functional requirements</a:t>
            </a:r>
            <a:endParaRPr lang="en-MZ" dirty="0">
              <a:latin typeface="Segoe UI" panose="020B0502040204020203" pitchFamily="34" charset="0"/>
              <a:cs typeface="Segoe UI" panose="020B0502040204020203" pitchFamily="34" charset="0"/>
            </a:endParaRPr>
          </a:p>
        </p:txBody>
      </p:sp>
      <p:sp>
        <p:nvSpPr>
          <p:cNvPr id="5" name="Content Placeholder 4">
            <a:extLst>
              <a:ext uri="{FF2B5EF4-FFF2-40B4-BE49-F238E27FC236}">
                <a16:creationId xmlns:a16="http://schemas.microsoft.com/office/drawing/2014/main" id="{F4031A92-DE9F-7979-AF14-D56D509406CF}"/>
              </a:ext>
            </a:extLst>
          </p:cNvPr>
          <p:cNvSpPr>
            <a:spLocks noGrp="1"/>
          </p:cNvSpPr>
          <p:nvPr>
            <p:ph idx="1"/>
          </p:nvPr>
        </p:nvSpPr>
        <p:spPr>
          <a:xfrm>
            <a:off x="781910" y="868362"/>
            <a:ext cx="7772400" cy="5121275"/>
          </a:xfrm>
        </p:spPr>
        <p:txBody>
          <a:bodyPr/>
          <a:lstStyle/>
          <a:p>
            <a:pPr lvl="1">
              <a:lnSpc>
                <a:spcPct val="200000"/>
              </a:lnSpc>
            </a:pPr>
            <a:r>
              <a:rPr lang="pt-PT" dirty="0">
                <a:solidFill>
                  <a:schemeClr val="tx2"/>
                </a:solidFill>
                <a:latin typeface="Segoe UI" panose="020B0502040204020203" pitchFamily="34" charset="0"/>
                <a:cs typeface="Segoe UI" panose="020B0502040204020203" pitchFamily="34" charset="0"/>
              </a:rPr>
              <a:t>Infrastructure security</a:t>
            </a:r>
          </a:p>
          <a:p>
            <a:pPr lvl="2">
              <a:lnSpc>
                <a:spcPct val="200000"/>
              </a:lnSpc>
            </a:pPr>
            <a:r>
              <a:rPr lang="pt-PT" dirty="0">
                <a:solidFill>
                  <a:schemeClr val="tx2"/>
                </a:solidFill>
                <a:latin typeface="Segoe UI" panose="020B0502040204020203" pitchFamily="34" charset="0"/>
                <a:cs typeface="Segoe UI" panose="020B0502040204020203" pitchFamily="34" charset="0"/>
              </a:rPr>
              <a:t>Servers:</a:t>
            </a:r>
          </a:p>
          <a:p>
            <a:pPr lvl="3">
              <a:lnSpc>
                <a:spcPct val="200000"/>
              </a:lnSpc>
            </a:pPr>
            <a:r>
              <a:rPr lang="en-US" dirty="0">
                <a:solidFill>
                  <a:schemeClr val="tx2"/>
                </a:solidFill>
                <a:latin typeface="Segoe UI" panose="020B0502040204020203" pitchFamily="34" charset="0"/>
                <a:cs typeface="Segoe UI" panose="020B0502040204020203" pitchFamily="34" charset="0"/>
              </a:rPr>
              <a:t>All servers must be hardened according to SBG security standards for specific OS version that will be deployed. </a:t>
            </a:r>
            <a:endParaRPr lang="pt-PT" dirty="0">
              <a:solidFill>
                <a:schemeClr val="tx2"/>
              </a:solidFill>
              <a:latin typeface="Segoe UI" panose="020B0502040204020203" pitchFamily="34" charset="0"/>
              <a:cs typeface="Segoe UI" panose="020B0502040204020203" pitchFamily="34" charset="0"/>
            </a:endParaRPr>
          </a:p>
          <a:p>
            <a:pPr lvl="3">
              <a:lnSpc>
                <a:spcPct val="200000"/>
              </a:lnSpc>
            </a:pPr>
            <a:r>
              <a:rPr lang="pt-PT" dirty="0">
                <a:solidFill>
                  <a:schemeClr val="tx2"/>
                </a:solidFill>
                <a:latin typeface="Segoe UI" panose="020B0502040204020203" pitchFamily="34" charset="0"/>
                <a:cs typeface="Segoe UI" panose="020B0502040204020203" pitchFamily="34" charset="0"/>
              </a:rPr>
              <a:t>Servers OS must have security agents installed (Anti-Malware, EDR (Endpoint Detection and Response) agents and DLP (Data Loss Prevention)). Standard Bank is using trellix EPO.</a:t>
            </a:r>
          </a:p>
          <a:p>
            <a:pPr lvl="3">
              <a:lnSpc>
                <a:spcPct val="200000"/>
              </a:lnSpc>
            </a:pPr>
            <a:r>
              <a:rPr lang="pt-PT" dirty="0">
                <a:solidFill>
                  <a:schemeClr val="tx2"/>
                </a:solidFill>
                <a:latin typeface="Segoe UI" panose="020B0502040204020203" pitchFamily="34" charset="0"/>
                <a:cs typeface="Segoe UI" panose="020B0502040204020203" pitchFamily="34" charset="0"/>
              </a:rPr>
              <a:t>All servers must be integrated with a PAM solution – CyberArk</a:t>
            </a:r>
          </a:p>
          <a:p>
            <a:pPr lvl="3">
              <a:lnSpc>
                <a:spcPct val="200000"/>
              </a:lnSpc>
            </a:pPr>
            <a:r>
              <a:rPr lang="pt-PT" dirty="0">
                <a:solidFill>
                  <a:schemeClr val="tx2"/>
                </a:solidFill>
                <a:latin typeface="Segoe UI" panose="020B0502040204020203" pitchFamily="34" charset="0"/>
                <a:cs typeface="Segoe UI" panose="020B0502040204020203" pitchFamily="34" charset="0"/>
              </a:rPr>
              <a:t>All servers logs must be sent to IBM QRADAR SIEM, for security events monitoring</a:t>
            </a:r>
          </a:p>
          <a:p>
            <a:pPr lvl="2">
              <a:lnSpc>
                <a:spcPct val="200000"/>
              </a:lnSpc>
            </a:pPr>
            <a:r>
              <a:rPr lang="pt-PT" dirty="0">
                <a:solidFill>
                  <a:schemeClr val="tx2"/>
                </a:solidFill>
                <a:latin typeface="Segoe UI" panose="020B0502040204020203" pitchFamily="34" charset="0"/>
                <a:cs typeface="Segoe UI" panose="020B0502040204020203" pitchFamily="34" charset="0"/>
              </a:rPr>
              <a:t>Databases: </a:t>
            </a:r>
            <a:r>
              <a:rPr lang="en-ZA" sz="1200" i="1" u="sng" dirty="0">
                <a:solidFill>
                  <a:srgbClr val="172B4D"/>
                </a:solidFill>
                <a:effectLst/>
                <a:latin typeface="Segoe UI" panose="020B0502040204020203" pitchFamily="34" charset="0"/>
                <a:ea typeface="Calibri" panose="020F0502020204030204" pitchFamily="34" charset="0"/>
                <a:cs typeface="Segoe UI" panose="020B0502040204020203" pitchFamily="34" charset="0"/>
                <a:hlinkClick r:id="rId2"/>
              </a:rPr>
              <a:t>Microsoft SQL Server 2019 Technical Security Standard - v0.2.pdf</a:t>
            </a:r>
            <a:endParaRPr lang="pt-PT" dirty="0">
              <a:solidFill>
                <a:schemeClr val="tx2"/>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28053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A770CA-971E-EEE6-8A75-0ACD021CE3B5}"/>
              </a:ext>
            </a:extLst>
          </p:cNvPr>
          <p:cNvSpPr>
            <a:spLocks noGrp="1"/>
          </p:cNvSpPr>
          <p:nvPr>
            <p:ph type="title"/>
          </p:nvPr>
        </p:nvSpPr>
        <p:spPr/>
        <p:txBody>
          <a:bodyPr/>
          <a:lstStyle/>
          <a:p>
            <a:r>
              <a:rPr lang="pt-PT" dirty="0">
                <a:latin typeface="Segoe UI" panose="020B0502040204020203" pitchFamily="34" charset="0"/>
                <a:cs typeface="Segoe UI" panose="020B0502040204020203" pitchFamily="34" charset="0"/>
              </a:rPr>
              <a:t>Other non-functional requirements</a:t>
            </a:r>
            <a:endParaRPr lang="en-MZ" dirty="0">
              <a:latin typeface="Segoe UI" panose="020B0502040204020203" pitchFamily="34" charset="0"/>
              <a:cs typeface="Segoe UI" panose="020B0502040204020203" pitchFamily="34" charset="0"/>
            </a:endParaRPr>
          </a:p>
        </p:txBody>
      </p:sp>
      <p:sp>
        <p:nvSpPr>
          <p:cNvPr id="5" name="Content Placeholder 4">
            <a:extLst>
              <a:ext uri="{FF2B5EF4-FFF2-40B4-BE49-F238E27FC236}">
                <a16:creationId xmlns:a16="http://schemas.microsoft.com/office/drawing/2014/main" id="{F4031A92-DE9F-7979-AF14-D56D509406CF}"/>
              </a:ext>
            </a:extLst>
          </p:cNvPr>
          <p:cNvSpPr>
            <a:spLocks noGrp="1"/>
          </p:cNvSpPr>
          <p:nvPr>
            <p:ph idx="1"/>
          </p:nvPr>
        </p:nvSpPr>
        <p:spPr>
          <a:xfrm>
            <a:off x="781910" y="868362"/>
            <a:ext cx="7772400" cy="5121275"/>
          </a:xfrm>
        </p:spPr>
        <p:txBody>
          <a:bodyPr/>
          <a:lstStyle/>
          <a:p>
            <a:pPr lvl="1">
              <a:lnSpc>
                <a:spcPct val="200000"/>
              </a:lnSpc>
            </a:pPr>
            <a:r>
              <a:rPr lang="pt-PT" dirty="0">
                <a:solidFill>
                  <a:schemeClr val="tx2"/>
                </a:solidFill>
                <a:latin typeface="Segoe UI" panose="020B0502040204020203" pitchFamily="34" charset="0"/>
                <a:cs typeface="Segoe UI" panose="020B0502040204020203" pitchFamily="34" charset="0"/>
              </a:rPr>
              <a:t>Audit and logging: </a:t>
            </a:r>
            <a:r>
              <a:rPr lang="en-ZA" sz="1200" i="1" u="sng" dirty="0">
                <a:solidFill>
                  <a:srgbClr val="172B4D"/>
                </a:solidFill>
                <a:effectLst/>
                <a:latin typeface="Segoe UI" panose="020B0502040204020203" pitchFamily="34" charset="0"/>
                <a:ea typeface="Calibri" panose="020F0502020204030204" pitchFamily="34" charset="0"/>
                <a:cs typeface="Segoe UI" panose="020B0502040204020203" pitchFamily="34" charset="0"/>
                <a:hlinkClick r:id="rId2"/>
              </a:rPr>
              <a:t>Cyber Logging and Monitoring Functional Standard 2022 v1.2.pdf</a:t>
            </a:r>
            <a:endParaRPr lang="en-ZA" sz="1200" i="1" u="sng" dirty="0">
              <a:solidFill>
                <a:srgbClr val="172B4D"/>
              </a:solidFill>
              <a:effectLst/>
              <a:latin typeface="Segoe UI" panose="020B0502040204020203" pitchFamily="34" charset="0"/>
              <a:ea typeface="Calibri" panose="020F0502020204030204" pitchFamily="34" charset="0"/>
              <a:cs typeface="Segoe UI" panose="020B0502040204020203" pitchFamily="34" charset="0"/>
            </a:endParaRPr>
          </a:p>
          <a:p>
            <a:pPr lvl="2">
              <a:lnSpc>
                <a:spcPct val="200000"/>
              </a:lnSpc>
            </a:pPr>
            <a:r>
              <a:rPr lang="en-US" dirty="0">
                <a:solidFill>
                  <a:schemeClr val="tx2"/>
                </a:solidFill>
                <a:latin typeface="Segoe UI" panose="020B0502040204020203" pitchFamily="34" charset="0"/>
                <a:cs typeface="Segoe UI" panose="020B0502040204020203" pitchFamily="34" charset="0"/>
              </a:rPr>
              <a:t>All code that will be deployed internally must be pass through the </a:t>
            </a:r>
            <a:r>
              <a:rPr lang="en-US" dirty="0" err="1">
                <a:solidFill>
                  <a:schemeClr val="tx2"/>
                </a:solidFill>
                <a:latin typeface="Segoe UI" panose="020B0502040204020203" pitchFamily="34" charset="0"/>
                <a:cs typeface="Segoe UI" panose="020B0502040204020203" pitchFamily="34" charset="0"/>
              </a:rPr>
              <a:t>DevSecOps</a:t>
            </a:r>
            <a:r>
              <a:rPr lang="en-US" dirty="0">
                <a:solidFill>
                  <a:schemeClr val="tx2"/>
                </a:solidFill>
                <a:latin typeface="Segoe UI" panose="020B0502040204020203" pitchFamily="34" charset="0"/>
                <a:cs typeface="Segoe UI" panose="020B0502040204020203" pitchFamily="34" charset="0"/>
              </a:rPr>
              <a:t> practices: source code vulnerability analysis (SAST), 3rd party dependencies vulnerability analyses (SCA), container image scan and Dynamic application security testing. </a:t>
            </a:r>
            <a:r>
              <a:rPr lang="en-ZA" sz="1200" i="1" u="sng" dirty="0">
                <a:solidFill>
                  <a:srgbClr val="172B4D"/>
                </a:solidFill>
                <a:effectLst/>
                <a:latin typeface="Segoe UI" panose="020B0502040204020203" pitchFamily="34" charset="0"/>
                <a:ea typeface="Calibri" panose="020F0502020204030204" pitchFamily="34" charset="0"/>
                <a:cs typeface="Segoe UI" panose="020B0502040204020203" pitchFamily="34" charset="0"/>
                <a:hlinkClick r:id="rId3"/>
              </a:rPr>
              <a:t>Functional Security Standard - </a:t>
            </a:r>
            <a:r>
              <a:rPr lang="en-ZA" sz="1200" i="1" u="sng" dirty="0" err="1">
                <a:solidFill>
                  <a:srgbClr val="172B4D"/>
                </a:solidFill>
                <a:effectLst/>
                <a:latin typeface="Segoe UI" panose="020B0502040204020203" pitchFamily="34" charset="0"/>
                <a:ea typeface="Calibri" panose="020F0502020204030204" pitchFamily="34" charset="0"/>
                <a:cs typeface="Segoe UI" panose="020B0502040204020203" pitchFamily="34" charset="0"/>
                <a:hlinkClick r:id="rId3"/>
              </a:rPr>
              <a:t>DevSecOps</a:t>
            </a:r>
            <a:r>
              <a:rPr lang="en-ZA" sz="1200" i="1" u="sng" dirty="0">
                <a:solidFill>
                  <a:srgbClr val="172B4D"/>
                </a:solidFill>
                <a:effectLst/>
                <a:latin typeface="Segoe UI" panose="020B0502040204020203" pitchFamily="34" charset="0"/>
                <a:ea typeface="Calibri" panose="020F0502020204030204" pitchFamily="34" charset="0"/>
                <a:cs typeface="Segoe UI" panose="020B0502040204020203" pitchFamily="34" charset="0"/>
                <a:hlinkClick r:id="rId3"/>
              </a:rPr>
              <a:t> - v1.2.pdf</a:t>
            </a:r>
            <a:endParaRPr lang="en-ZA" sz="1200" i="1" u="sng" dirty="0">
              <a:solidFill>
                <a:srgbClr val="172B4D"/>
              </a:solidFill>
              <a:effectLst/>
              <a:latin typeface="Segoe UI" panose="020B0502040204020203" pitchFamily="34" charset="0"/>
              <a:ea typeface="Calibri" panose="020F0502020204030204" pitchFamily="34" charset="0"/>
              <a:cs typeface="Segoe UI" panose="020B0502040204020203" pitchFamily="34" charset="0"/>
            </a:endParaRPr>
          </a:p>
          <a:p>
            <a:pPr lvl="2">
              <a:lnSpc>
                <a:spcPct val="200000"/>
              </a:lnSpc>
            </a:pPr>
            <a:r>
              <a:rPr lang="en-US" dirty="0">
                <a:solidFill>
                  <a:schemeClr val="tx2"/>
                </a:solidFill>
                <a:latin typeface="Segoe UI" panose="020B0502040204020203" pitchFamily="34" charset="0"/>
                <a:cs typeface="Segoe UI" panose="020B0502040204020203" pitchFamily="34" charset="0"/>
              </a:rPr>
              <a:t>Application container imagens must be scanned for vulnerabilities and remediated before deployment. </a:t>
            </a:r>
            <a:r>
              <a:rPr lang="en-ZA" sz="1200" i="1" u="sng" dirty="0">
                <a:solidFill>
                  <a:srgbClr val="172B4D"/>
                </a:solidFill>
                <a:effectLst/>
                <a:latin typeface="Segoe UI" panose="020B0502040204020203" pitchFamily="34" charset="0"/>
                <a:ea typeface="Calibri" panose="020F0502020204030204" pitchFamily="34" charset="0"/>
                <a:cs typeface="Segoe UI" panose="020B0502040204020203" pitchFamily="34" charset="0"/>
                <a:hlinkClick r:id="rId3"/>
              </a:rPr>
              <a:t>Functional Security Standard - </a:t>
            </a:r>
            <a:r>
              <a:rPr lang="en-ZA" sz="1200" i="1" u="sng" dirty="0" err="1">
                <a:solidFill>
                  <a:srgbClr val="172B4D"/>
                </a:solidFill>
                <a:effectLst/>
                <a:latin typeface="Segoe UI" panose="020B0502040204020203" pitchFamily="34" charset="0"/>
                <a:ea typeface="Calibri" panose="020F0502020204030204" pitchFamily="34" charset="0"/>
                <a:cs typeface="Segoe UI" panose="020B0502040204020203" pitchFamily="34" charset="0"/>
                <a:hlinkClick r:id="rId3"/>
              </a:rPr>
              <a:t>DevSecOps</a:t>
            </a:r>
            <a:r>
              <a:rPr lang="en-ZA" sz="1200" i="1" u="sng" dirty="0">
                <a:solidFill>
                  <a:srgbClr val="172B4D"/>
                </a:solidFill>
                <a:effectLst/>
                <a:latin typeface="Segoe UI" panose="020B0502040204020203" pitchFamily="34" charset="0"/>
                <a:ea typeface="Calibri" panose="020F0502020204030204" pitchFamily="34" charset="0"/>
                <a:cs typeface="Segoe UI" panose="020B0502040204020203" pitchFamily="34" charset="0"/>
                <a:hlinkClick r:id="rId3"/>
              </a:rPr>
              <a:t> - v1.2.pdf</a:t>
            </a:r>
            <a:endParaRPr lang="en-ZA" sz="1200" i="1" u="sng" dirty="0">
              <a:solidFill>
                <a:srgbClr val="172B4D"/>
              </a:solidFill>
              <a:effectLst/>
              <a:latin typeface="Segoe UI" panose="020B0502040204020203" pitchFamily="34" charset="0"/>
              <a:ea typeface="Calibri" panose="020F0502020204030204" pitchFamily="34" charset="0"/>
              <a:cs typeface="Segoe UI" panose="020B0502040204020203" pitchFamily="34" charset="0"/>
            </a:endParaRPr>
          </a:p>
          <a:p>
            <a:pPr lvl="2">
              <a:lnSpc>
                <a:spcPct val="200000"/>
              </a:lnSpc>
            </a:pPr>
            <a:endParaRPr lang="pt-PT" dirty="0">
              <a:solidFill>
                <a:schemeClr val="tx2"/>
              </a:solidFill>
            </a:endParaRPr>
          </a:p>
        </p:txBody>
      </p:sp>
    </p:spTree>
    <p:extLst>
      <p:ext uri="{BB962C8B-B14F-4D97-AF65-F5344CB8AC3E}">
        <p14:creationId xmlns:p14="http://schemas.microsoft.com/office/powerpoint/2010/main" val="1646046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A770CA-971E-EEE6-8A75-0ACD021CE3B5}"/>
              </a:ext>
            </a:extLst>
          </p:cNvPr>
          <p:cNvSpPr>
            <a:spLocks noGrp="1"/>
          </p:cNvSpPr>
          <p:nvPr>
            <p:ph type="title"/>
          </p:nvPr>
        </p:nvSpPr>
        <p:spPr/>
        <p:txBody>
          <a:bodyPr/>
          <a:lstStyle/>
          <a:p>
            <a:r>
              <a:rPr lang="pt-PT" dirty="0">
                <a:latin typeface="Segoe UI" panose="020B0502040204020203" pitchFamily="34" charset="0"/>
                <a:cs typeface="Segoe UI" panose="020B0502040204020203" pitchFamily="34" charset="0"/>
              </a:rPr>
              <a:t>Risk and mitigation strategies</a:t>
            </a:r>
            <a:endParaRPr lang="en-MZ" dirty="0">
              <a:latin typeface="Segoe UI" panose="020B0502040204020203" pitchFamily="34" charset="0"/>
              <a:cs typeface="Segoe UI" panose="020B0502040204020203" pitchFamily="34" charset="0"/>
            </a:endParaRPr>
          </a:p>
        </p:txBody>
      </p:sp>
      <p:graphicFrame>
        <p:nvGraphicFramePr>
          <p:cNvPr id="2" name="Content Placeholder 1">
            <a:extLst>
              <a:ext uri="{FF2B5EF4-FFF2-40B4-BE49-F238E27FC236}">
                <a16:creationId xmlns:a16="http://schemas.microsoft.com/office/drawing/2014/main" id="{7E671A56-22C7-F1EC-65C9-B59F32E330F3}"/>
              </a:ext>
            </a:extLst>
          </p:cNvPr>
          <p:cNvGraphicFramePr>
            <a:graphicFrameLocks noGrp="1"/>
          </p:cNvGraphicFramePr>
          <p:nvPr>
            <p:ph idx="1"/>
            <p:extLst>
              <p:ext uri="{D42A27DB-BD31-4B8C-83A1-F6EECF244321}">
                <p14:modId xmlns:p14="http://schemas.microsoft.com/office/powerpoint/2010/main" val="3542091075"/>
              </p:ext>
            </p:extLst>
          </p:nvPr>
        </p:nvGraphicFramePr>
        <p:xfrm>
          <a:off x="1089546" y="819172"/>
          <a:ext cx="7855324" cy="5608320"/>
        </p:xfrm>
        <a:graphic>
          <a:graphicData uri="http://schemas.openxmlformats.org/drawingml/2006/table">
            <a:tbl>
              <a:tblPr firstRow="1" bandRow="1">
                <a:tableStyleId>{5C22544A-7EE6-4342-B048-85BDC9FD1C3A}</a:tableStyleId>
              </a:tblPr>
              <a:tblGrid>
                <a:gridCol w="2496671">
                  <a:extLst>
                    <a:ext uri="{9D8B030D-6E8A-4147-A177-3AD203B41FA5}">
                      <a16:colId xmlns:a16="http://schemas.microsoft.com/office/drawing/2014/main" val="3928641734"/>
                    </a:ext>
                  </a:extLst>
                </a:gridCol>
                <a:gridCol w="2684929">
                  <a:extLst>
                    <a:ext uri="{9D8B030D-6E8A-4147-A177-3AD203B41FA5}">
                      <a16:colId xmlns:a16="http://schemas.microsoft.com/office/drawing/2014/main" val="1698379060"/>
                    </a:ext>
                  </a:extLst>
                </a:gridCol>
                <a:gridCol w="2673724">
                  <a:extLst>
                    <a:ext uri="{9D8B030D-6E8A-4147-A177-3AD203B41FA5}">
                      <a16:colId xmlns:a16="http://schemas.microsoft.com/office/drawing/2014/main" val="402113503"/>
                    </a:ext>
                  </a:extLst>
                </a:gridCol>
              </a:tblGrid>
              <a:tr h="370840">
                <a:tc>
                  <a:txBody>
                    <a:bodyPr/>
                    <a:lstStyle/>
                    <a:p>
                      <a:r>
                        <a:rPr lang="pt-PT" sz="1200" dirty="0">
                          <a:latin typeface="Segoe UI" panose="020B0502040204020203" pitchFamily="34" charset="0"/>
                          <a:cs typeface="Segoe UI" panose="020B0502040204020203" pitchFamily="34" charset="0"/>
                        </a:rPr>
                        <a:t>Risk</a:t>
                      </a:r>
                      <a:endParaRPr lang="en-ZA" sz="1200" dirty="0">
                        <a:latin typeface="Segoe UI" panose="020B0502040204020203" pitchFamily="34" charset="0"/>
                        <a:cs typeface="Segoe UI" panose="020B0502040204020203" pitchFamily="34" charset="0"/>
                      </a:endParaRPr>
                    </a:p>
                  </a:txBody>
                  <a:tcPr/>
                </a:tc>
                <a:tc>
                  <a:txBody>
                    <a:bodyPr/>
                    <a:lstStyle/>
                    <a:p>
                      <a:r>
                        <a:rPr lang="pt-PT" sz="1200" dirty="0">
                          <a:latin typeface="Segoe UI" panose="020B0502040204020203" pitchFamily="34" charset="0"/>
                          <a:cs typeface="Segoe UI" panose="020B0502040204020203" pitchFamily="34" charset="0"/>
                        </a:rPr>
                        <a:t>Description</a:t>
                      </a:r>
                      <a:endParaRPr lang="en-ZA" sz="1200" dirty="0">
                        <a:latin typeface="Segoe UI" panose="020B0502040204020203" pitchFamily="34" charset="0"/>
                        <a:cs typeface="Segoe UI" panose="020B0502040204020203"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dirty="0">
                          <a:latin typeface="Segoe UI" panose="020B0502040204020203" pitchFamily="34" charset="0"/>
                          <a:cs typeface="Segoe UI" panose="020B0502040204020203" pitchFamily="34" charset="0"/>
                        </a:rPr>
                        <a:t>Mitigation strategy</a:t>
                      </a:r>
                      <a:endParaRPr lang="en-ZA" sz="1200" dirty="0">
                        <a:latin typeface="Segoe UI" panose="020B0502040204020203" pitchFamily="34" charset="0"/>
                        <a:cs typeface="Segoe UI" panose="020B0502040204020203" pitchFamily="34" charset="0"/>
                      </a:endParaRPr>
                    </a:p>
                    <a:p>
                      <a:endParaRPr lang="en-ZA" sz="12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504881474"/>
                  </a:ext>
                </a:extLst>
              </a:tr>
              <a:tr h="370840">
                <a:tc>
                  <a:txBody>
                    <a:bodyPr/>
                    <a:lstStyle/>
                    <a:p>
                      <a:r>
                        <a:rPr lang="pt-PT" sz="1100" dirty="0">
                          <a:latin typeface="Segoe UI" panose="020B0502040204020203" pitchFamily="34" charset="0"/>
                          <a:cs typeface="Segoe UI" panose="020B0502040204020203" pitchFamily="34" charset="0"/>
                        </a:rPr>
                        <a:t>Incorrectly formatted CSV files</a:t>
                      </a:r>
                      <a:endParaRPr lang="en-ZA" sz="1100" dirty="0">
                        <a:latin typeface="Segoe UI" panose="020B0502040204020203" pitchFamily="34" charset="0"/>
                        <a:cs typeface="Segoe UI" panose="020B0502040204020203" pitchFamily="34" charset="0"/>
                      </a:endParaRPr>
                    </a:p>
                  </a:txBody>
                  <a:tcPr/>
                </a:tc>
                <a:tc>
                  <a:txBody>
                    <a:bodyPr/>
                    <a:lstStyle/>
                    <a:p>
                      <a:r>
                        <a:rPr lang="pt-PT" sz="1100" dirty="0">
                          <a:latin typeface="Segoe UI" panose="020B0502040204020203" pitchFamily="34" charset="0"/>
                          <a:cs typeface="Segoe UI" panose="020B0502040204020203" pitchFamily="34" charset="0"/>
                        </a:rPr>
                        <a:t>File structure and values do not match what the parser and QCBS is expected to receive resulting in message processing errors.</a:t>
                      </a:r>
                      <a:endParaRPr lang="en-ZA" sz="1100" dirty="0">
                        <a:latin typeface="Segoe UI" panose="020B0502040204020203" pitchFamily="34" charset="0"/>
                        <a:cs typeface="Segoe UI" panose="020B0502040204020203" pitchFamily="34" charset="0"/>
                      </a:endParaRPr>
                    </a:p>
                  </a:txBody>
                  <a:tcPr/>
                </a:tc>
                <a:tc>
                  <a:txBody>
                    <a:bodyPr/>
                    <a:lstStyle/>
                    <a:p>
                      <a:r>
                        <a:rPr lang="pt-PT" sz="1100" dirty="0">
                          <a:latin typeface="Segoe UI" panose="020B0502040204020203" pitchFamily="34" charset="0"/>
                          <a:cs typeface="Segoe UI" panose="020B0502040204020203" pitchFamily="34" charset="0"/>
                        </a:rPr>
                        <a:t>IBM ACE shall generate error messages with suggestive descriptions which shall be e-mailed to the Risk Capabilities team.</a:t>
                      </a:r>
                    </a:p>
                    <a:p>
                      <a:endParaRPr lang="pt-PT" sz="1100" dirty="0">
                        <a:latin typeface="Segoe UI" panose="020B0502040204020203" pitchFamily="34" charset="0"/>
                        <a:cs typeface="Segoe UI" panose="020B0502040204020203" pitchFamily="34" charset="0"/>
                      </a:endParaRPr>
                    </a:p>
                    <a:p>
                      <a:r>
                        <a:rPr lang="pt-PT" sz="1100" dirty="0">
                          <a:latin typeface="Segoe UI" panose="020B0502040204020203" pitchFamily="34" charset="0"/>
                          <a:cs typeface="Segoe UI" panose="020B0502040204020203" pitchFamily="34" charset="0"/>
                        </a:rPr>
                        <a:t>Risk Capabilities team to valida content and structure of the files before uploading them to the system.</a:t>
                      </a:r>
                      <a:endParaRPr lang="en-ZA" sz="11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831453422"/>
                  </a:ext>
                </a:extLst>
              </a:tr>
              <a:tr h="370840">
                <a:tc>
                  <a:txBody>
                    <a:bodyPr/>
                    <a:lstStyle/>
                    <a:p>
                      <a:r>
                        <a:rPr lang="pt-PT" sz="1100" dirty="0">
                          <a:latin typeface="Segoe UI" panose="020B0502040204020203" pitchFamily="34" charset="0"/>
                          <a:cs typeface="Segoe UI" panose="020B0502040204020203" pitchFamily="34" charset="0"/>
                        </a:rPr>
                        <a:t>Access to folders/directories on IBM ACE</a:t>
                      </a:r>
                      <a:endParaRPr lang="en-ZA" sz="1100" dirty="0">
                        <a:latin typeface="Segoe UI" panose="020B0502040204020203" pitchFamily="34" charset="0"/>
                        <a:cs typeface="Segoe UI" panose="020B0502040204020203" pitchFamily="34" charset="0"/>
                      </a:endParaRPr>
                    </a:p>
                  </a:txBody>
                  <a:tcPr/>
                </a:tc>
                <a:tc>
                  <a:txBody>
                    <a:bodyPr/>
                    <a:lstStyle/>
                    <a:p>
                      <a:r>
                        <a:rPr lang="pt-PT" sz="1100" dirty="0">
                          <a:latin typeface="Segoe UI" panose="020B0502040204020203" pitchFamily="34" charset="0"/>
                          <a:cs typeface="Segoe UI" panose="020B0502040204020203" pitchFamily="34" charset="0"/>
                        </a:rPr>
                        <a:t>Risk capabilities sFTP user accounts have access to the entire directory structure of the sFTP server. This may expose the system to deliberate or non-deliberate changes that may harm the environment.</a:t>
                      </a:r>
                      <a:endParaRPr lang="en-ZA" sz="1100" dirty="0">
                        <a:latin typeface="Segoe UI" panose="020B0502040204020203" pitchFamily="34" charset="0"/>
                        <a:cs typeface="Segoe UI" panose="020B0502040204020203" pitchFamily="34" charset="0"/>
                      </a:endParaRPr>
                    </a:p>
                  </a:txBody>
                  <a:tcPr/>
                </a:tc>
                <a:tc>
                  <a:txBody>
                    <a:bodyPr/>
                    <a:lstStyle/>
                    <a:p>
                      <a:r>
                        <a:rPr lang="pt-PT" sz="1100" dirty="0">
                          <a:latin typeface="Segoe UI" panose="020B0502040204020203" pitchFamily="34" charset="0"/>
                          <a:cs typeface="Segoe UI" panose="020B0502040204020203" pitchFamily="34" charset="0"/>
                        </a:rPr>
                        <a:t>Apply principle of less privilege: users can only have access to the directory where they are supposed to put the .csv files.</a:t>
                      </a:r>
                      <a:endParaRPr lang="en-ZA" sz="11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263101107"/>
                  </a:ext>
                </a:extLst>
              </a:tr>
              <a:tr h="370840">
                <a:tc>
                  <a:txBody>
                    <a:bodyPr/>
                    <a:lstStyle/>
                    <a:p>
                      <a:r>
                        <a:rPr lang="pt-PT" sz="1100" dirty="0">
                          <a:latin typeface="Segoe UI" panose="020B0502040204020203" pitchFamily="34" charset="0"/>
                          <a:cs typeface="Segoe UI" panose="020B0502040204020203" pitchFamily="34" charset="0"/>
                        </a:rPr>
                        <a:t>Failed or timed out JSON requests</a:t>
                      </a:r>
                      <a:endParaRPr lang="en-ZA" sz="1100" dirty="0">
                        <a:latin typeface="Segoe UI" panose="020B0502040204020203" pitchFamily="34" charset="0"/>
                        <a:cs typeface="Segoe UI" panose="020B0502040204020203" pitchFamily="34" charset="0"/>
                      </a:endParaRPr>
                    </a:p>
                  </a:txBody>
                  <a:tcPr/>
                </a:tc>
                <a:tc>
                  <a:txBody>
                    <a:bodyPr/>
                    <a:lstStyle/>
                    <a:p>
                      <a:r>
                        <a:rPr lang="pt-PT" sz="1100" dirty="0">
                          <a:latin typeface="Segoe UI" panose="020B0502040204020203" pitchFamily="34" charset="0"/>
                          <a:cs typeface="Segoe UI" panose="020B0502040204020203" pitchFamily="34" charset="0"/>
                        </a:rPr>
                        <a:t>Some of the JSON requests sent to QCBS fail or time out.</a:t>
                      </a:r>
                      <a:endParaRPr lang="en-ZA" sz="1100" dirty="0">
                        <a:latin typeface="Segoe UI" panose="020B0502040204020203" pitchFamily="34" charset="0"/>
                        <a:cs typeface="Segoe UI" panose="020B0502040204020203" pitchFamily="34" charset="0"/>
                      </a:endParaRPr>
                    </a:p>
                  </a:txBody>
                  <a:tcPr/>
                </a:tc>
                <a:tc>
                  <a:txBody>
                    <a:bodyPr/>
                    <a:lstStyle/>
                    <a:p>
                      <a:r>
                        <a:rPr lang="pt-PT" sz="1100" dirty="0">
                          <a:latin typeface="Segoe UI" panose="020B0502040204020203" pitchFamily="34" charset="0"/>
                          <a:cs typeface="Segoe UI" panose="020B0502040204020203" pitchFamily="34" charset="0"/>
                        </a:rPr>
                        <a:t>Error file must be sent to Risk Capabilities team.</a:t>
                      </a:r>
                    </a:p>
                    <a:p>
                      <a:r>
                        <a:rPr lang="pt-PT" sz="1100" dirty="0">
                          <a:latin typeface="Segoe UI" panose="020B0502040204020203" pitchFamily="34" charset="0"/>
                          <a:cs typeface="Segoe UI" panose="020B0502040204020203" pitchFamily="34" charset="0"/>
                        </a:rPr>
                        <a:t>Risk capabilities shall correct the records (if applicable), filter the failed and timeout requests and re-submit the files.</a:t>
                      </a:r>
                      <a:endParaRPr lang="en-ZA" sz="11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770348662"/>
                  </a:ext>
                </a:extLst>
              </a:tr>
              <a:tr h="370840">
                <a:tc>
                  <a:txBody>
                    <a:bodyPr/>
                    <a:lstStyle/>
                    <a:p>
                      <a:r>
                        <a:rPr lang="pt-PT" sz="1100" dirty="0">
                          <a:latin typeface="Segoe UI" panose="020B0502040204020203" pitchFamily="34" charset="0"/>
                          <a:cs typeface="Segoe UI" panose="020B0502040204020203" pitchFamily="34" charset="0"/>
                        </a:rPr>
                        <a:t>Launching the service without accommodating minimum monitoring requirements</a:t>
                      </a:r>
                      <a:endParaRPr lang="en-ZA" sz="1100" dirty="0">
                        <a:latin typeface="Segoe UI" panose="020B0502040204020203" pitchFamily="34" charset="0"/>
                        <a:cs typeface="Segoe UI" panose="020B0502040204020203" pitchFamily="34" charset="0"/>
                      </a:endParaRPr>
                    </a:p>
                  </a:txBody>
                  <a:tcPr/>
                </a:tc>
                <a:tc>
                  <a:txBody>
                    <a:bodyPr/>
                    <a:lstStyle/>
                    <a:p>
                      <a:r>
                        <a:rPr lang="pt-PT" sz="1100" dirty="0">
                          <a:latin typeface="Segoe UI" panose="020B0502040204020203" pitchFamily="34" charset="0"/>
                          <a:cs typeface="Segoe UI" panose="020B0502040204020203" pitchFamily="34" charset="0"/>
                        </a:rPr>
                        <a:t>Lack of visibility over the service and server health which may hinder the Bank’s ability to swiftly react to incidents.</a:t>
                      </a:r>
                      <a:endParaRPr lang="en-ZA" sz="1100" dirty="0">
                        <a:latin typeface="Segoe UI" panose="020B0502040204020203" pitchFamily="34" charset="0"/>
                        <a:cs typeface="Segoe UI" panose="020B0502040204020203" pitchFamily="34" charset="0"/>
                      </a:endParaRPr>
                    </a:p>
                  </a:txBody>
                  <a:tcPr/>
                </a:tc>
                <a:tc>
                  <a:txBody>
                    <a:bodyPr/>
                    <a:lstStyle/>
                    <a:p>
                      <a:r>
                        <a:rPr lang="pt-PT" sz="1100" dirty="0">
                          <a:latin typeface="Segoe UI" panose="020B0502040204020203" pitchFamily="34" charset="0"/>
                          <a:cs typeface="Segoe UI" panose="020B0502040204020203" pitchFamily="34" charset="0"/>
                        </a:rPr>
                        <a:t>Perform daily checklists on the entire stack until all monitor controls are in place.</a:t>
                      </a:r>
                      <a:endParaRPr lang="en-ZA" sz="11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65095849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100" dirty="0">
                          <a:latin typeface="Segoe UI" panose="020B0502040204020203" pitchFamily="34" charset="0"/>
                          <a:cs typeface="Segoe UI" panose="020B0502040204020203" pitchFamily="34" charset="0"/>
                        </a:rPr>
                        <a:t>Launching the service without accommodating minimum security requirements</a:t>
                      </a:r>
                      <a:endParaRPr lang="en-ZA" sz="1100" dirty="0">
                        <a:latin typeface="Segoe UI" panose="020B0502040204020203" pitchFamily="34" charset="0"/>
                        <a:cs typeface="Segoe UI" panose="020B0502040204020203" pitchFamily="34" charset="0"/>
                      </a:endParaRPr>
                    </a:p>
                  </a:txBody>
                  <a:tcPr/>
                </a:tc>
                <a:tc>
                  <a:txBody>
                    <a:bodyPr/>
                    <a:lstStyle/>
                    <a:p>
                      <a:r>
                        <a:rPr lang="pt-PT" sz="1100" dirty="0">
                          <a:latin typeface="Segoe UI" panose="020B0502040204020203" pitchFamily="34" charset="0"/>
                          <a:cs typeface="Segoe UI" panose="020B0502040204020203" pitchFamily="34" charset="0"/>
                        </a:rPr>
                        <a:t>Difficulty in troubleshooting service affecting incidents.</a:t>
                      </a:r>
                    </a:p>
                    <a:p>
                      <a:r>
                        <a:rPr lang="pt-PT" sz="1100" dirty="0">
                          <a:latin typeface="Segoe UI" panose="020B0502040204020203" pitchFamily="34" charset="0"/>
                          <a:cs typeface="Segoe UI" panose="020B0502040204020203" pitchFamily="34" charset="0"/>
                        </a:rPr>
                        <a:t>Exposure of sensitive information and to cyber theft.</a:t>
                      </a:r>
                      <a:endParaRPr lang="en-ZA" sz="1100" dirty="0">
                        <a:latin typeface="Segoe UI" panose="020B0502040204020203" pitchFamily="34" charset="0"/>
                        <a:cs typeface="Segoe UI" panose="020B0502040204020203" pitchFamily="34" charset="0"/>
                      </a:endParaRPr>
                    </a:p>
                  </a:txBody>
                  <a:tcPr/>
                </a:tc>
                <a:tc>
                  <a:txBody>
                    <a:bodyPr/>
                    <a:lstStyle/>
                    <a:p>
                      <a:r>
                        <a:rPr lang="pt-PT" sz="1100" dirty="0">
                          <a:latin typeface="Segoe UI" panose="020B0502040204020203" pitchFamily="34" charset="0"/>
                          <a:cs typeface="Segoe UI" panose="020B0502040204020203" pitchFamily="34" charset="0"/>
                        </a:rPr>
                        <a:t>TBC</a:t>
                      </a:r>
                      <a:endParaRPr lang="en-ZA" sz="11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261211969"/>
                  </a:ext>
                </a:extLst>
              </a:tr>
            </a:tbl>
          </a:graphicData>
        </a:graphic>
      </p:graphicFrame>
    </p:spTree>
    <p:extLst>
      <p:ext uri="{BB962C8B-B14F-4D97-AF65-F5344CB8AC3E}">
        <p14:creationId xmlns:p14="http://schemas.microsoft.com/office/powerpoint/2010/main" val="1623391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A770CA-971E-EEE6-8A75-0ACD021CE3B5}"/>
              </a:ext>
            </a:extLst>
          </p:cNvPr>
          <p:cNvSpPr>
            <a:spLocks noGrp="1"/>
          </p:cNvSpPr>
          <p:nvPr>
            <p:ph type="title"/>
          </p:nvPr>
        </p:nvSpPr>
        <p:spPr/>
        <p:txBody>
          <a:bodyPr/>
          <a:lstStyle/>
          <a:p>
            <a:r>
              <a:rPr lang="pt-PT" dirty="0">
                <a:latin typeface="Segoe UI" panose="020B0502040204020203" pitchFamily="34" charset="0"/>
                <a:cs typeface="Segoe UI" panose="020B0502040204020203" pitchFamily="34" charset="0"/>
              </a:rPr>
              <a:t>Recommendations</a:t>
            </a:r>
            <a:endParaRPr lang="en-MZ" dirty="0">
              <a:latin typeface="Segoe UI" panose="020B0502040204020203" pitchFamily="34" charset="0"/>
              <a:cs typeface="Segoe UI" panose="020B0502040204020203" pitchFamily="34" charset="0"/>
            </a:endParaRPr>
          </a:p>
        </p:txBody>
      </p:sp>
      <p:sp>
        <p:nvSpPr>
          <p:cNvPr id="5" name="Content Placeholder 4">
            <a:extLst>
              <a:ext uri="{FF2B5EF4-FFF2-40B4-BE49-F238E27FC236}">
                <a16:creationId xmlns:a16="http://schemas.microsoft.com/office/drawing/2014/main" id="{F4031A92-DE9F-7979-AF14-D56D509406CF}"/>
              </a:ext>
            </a:extLst>
          </p:cNvPr>
          <p:cNvSpPr>
            <a:spLocks noGrp="1"/>
          </p:cNvSpPr>
          <p:nvPr>
            <p:ph idx="1"/>
          </p:nvPr>
        </p:nvSpPr>
        <p:spPr>
          <a:xfrm>
            <a:off x="781910" y="868362"/>
            <a:ext cx="7772400" cy="5121275"/>
          </a:xfrm>
        </p:spPr>
        <p:txBody>
          <a:bodyPr/>
          <a:lstStyle/>
          <a:p>
            <a:pPr lvl="1">
              <a:lnSpc>
                <a:spcPct val="200000"/>
              </a:lnSpc>
            </a:pPr>
            <a:r>
              <a:rPr lang="en-US" dirty="0">
                <a:solidFill>
                  <a:schemeClr val="tx2"/>
                </a:solidFill>
                <a:latin typeface="Segoe UI" panose="020B0502040204020203" pitchFamily="34" charset="0"/>
                <a:cs typeface="Segoe UI" panose="020B0502040204020203" pitchFamily="34" charset="0"/>
              </a:rPr>
              <a:t>The EA team advocates for leveraging existing components (existing IBM ACE Prod instance) to reduce the project cycle times</a:t>
            </a:r>
            <a:r>
              <a:rPr lang="pt-PT" dirty="0">
                <a:solidFill>
                  <a:schemeClr val="tx2"/>
                </a:solidFill>
                <a:latin typeface="Segoe UI" panose="020B0502040204020203" pitchFamily="34" charset="0"/>
                <a:cs typeface="Segoe UI" panose="020B0502040204020203" pitchFamily="34" charset="0"/>
              </a:rPr>
              <a:t>. This aligns with </a:t>
            </a:r>
            <a:r>
              <a:rPr lang="pt-PT" b="1" dirty="0">
                <a:solidFill>
                  <a:schemeClr val="tx2"/>
                </a:solidFill>
                <a:latin typeface="Segoe UI" panose="020B0502040204020203" pitchFamily="34" charset="0"/>
                <a:cs typeface="Segoe UI" panose="020B0502040204020203" pitchFamily="34" charset="0"/>
              </a:rPr>
              <a:t>principles# 2 (commerciality) </a:t>
            </a:r>
            <a:r>
              <a:rPr lang="pt-PT" dirty="0">
                <a:solidFill>
                  <a:schemeClr val="tx2"/>
                </a:solidFill>
                <a:latin typeface="Segoe UI" panose="020B0502040204020203" pitchFamily="34" charset="0"/>
                <a:cs typeface="Segoe UI" panose="020B0502040204020203" pitchFamily="34" charset="0"/>
              </a:rPr>
              <a:t>and </a:t>
            </a:r>
            <a:r>
              <a:rPr lang="pt-PT" b="1" dirty="0">
                <a:solidFill>
                  <a:schemeClr val="tx2"/>
                </a:solidFill>
                <a:latin typeface="Segoe UI" panose="020B0502040204020203" pitchFamily="34" charset="0"/>
                <a:cs typeface="Segoe UI" panose="020B0502040204020203" pitchFamily="34" charset="0"/>
              </a:rPr>
              <a:t>#4 (appropriate architecture)</a:t>
            </a:r>
            <a:r>
              <a:rPr lang="pt-PT" dirty="0">
                <a:solidFill>
                  <a:schemeClr val="tx2"/>
                </a:solidFill>
                <a:latin typeface="Segoe UI" panose="020B0502040204020203" pitchFamily="34" charset="0"/>
                <a:cs typeface="Segoe UI" panose="020B0502040204020203" pitchFamily="34" charset="0"/>
              </a:rPr>
              <a:t>.</a:t>
            </a:r>
          </a:p>
          <a:p>
            <a:pPr lvl="1">
              <a:lnSpc>
                <a:spcPct val="200000"/>
              </a:lnSpc>
            </a:pPr>
            <a:r>
              <a:rPr lang="pt-PT" dirty="0">
                <a:solidFill>
                  <a:schemeClr val="tx2"/>
                </a:solidFill>
                <a:latin typeface="Segoe UI" panose="020B0502040204020203" pitchFamily="34" charset="0"/>
                <a:cs typeface="Segoe UI" panose="020B0502040204020203" pitchFamily="34" charset="0"/>
              </a:rPr>
              <a:t>The EA team also believes that the Bank should ensure that an implementation roadmap for the target architecture is put in place to allow a gradual transition to the ideal state </a:t>
            </a:r>
            <a:r>
              <a:rPr lang="pt-PT" b="1" dirty="0">
                <a:solidFill>
                  <a:schemeClr val="tx2"/>
                </a:solidFill>
                <a:latin typeface="Segoe UI" panose="020B0502040204020203" pitchFamily="34" charset="0"/>
                <a:cs typeface="Segoe UI" panose="020B0502040204020203" pitchFamily="34" charset="0"/>
              </a:rPr>
              <a:t>(principle# 3)</a:t>
            </a:r>
            <a:r>
              <a:rPr lang="pt-PT" dirty="0">
                <a:solidFill>
                  <a:schemeClr val="tx2"/>
                </a:solidFill>
                <a:latin typeface="Segoe UI" panose="020B0502040204020203" pitchFamily="34" charset="0"/>
                <a:cs typeface="Segoe UI" panose="020B0502040204020203" pitchFamily="34" charset="0"/>
              </a:rPr>
              <a:t>. The ideal state is a state where the entire CRC reporting value chain is automated.</a:t>
            </a:r>
          </a:p>
          <a:p>
            <a:pPr lvl="1">
              <a:lnSpc>
                <a:spcPct val="200000"/>
              </a:lnSpc>
            </a:pPr>
            <a:r>
              <a:rPr lang="pt-PT" dirty="0">
                <a:solidFill>
                  <a:schemeClr val="tx2"/>
                </a:solidFill>
                <a:latin typeface="Segoe UI" panose="020B0502040204020203" pitchFamily="34" charset="0"/>
                <a:cs typeface="Segoe UI" panose="020B0502040204020203" pitchFamily="34" charset="0"/>
              </a:rPr>
              <a:t>Lastly, although there is some urgency to get the service over the line, it is important comply with Bank’s Always On and Always Secure guidelines </a:t>
            </a:r>
            <a:r>
              <a:rPr lang="pt-PT" b="1" dirty="0">
                <a:solidFill>
                  <a:schemeClr val="tx2"/>
                </a:solidFill>
                <a:latin typeface="Segoe UI" panose="020B0502040204020203" pitchFamily="34" charset="0"/>
                <a:cs typeface="Segoe UI" panose="020B0502040204020203" pitchFamily="34" charset="0"/>
              </a:rPr>
              <a:t>(principle# 1)</a:t>
            </a:r>
            <a:r>
              <a:rPr lang="pt-PT" dirty="0">
                <a:solidFill>
                  <a:schemeClr val="tx2"/>
                </a:solidFill>
                <a:latin typeface="Segoe UI" panose="020B0502040204020203" pitchFamily="34" charset="0"/>
                <a:cs typeface="Segoe UI" panose="020B0502040204020203" pitchFamily="34" charset="0"/>
              </a:rPr>
              <a:t>. Failing to do so may result in the launch of a faulty solution that does not comply with the Bank’s minimum quality standards.</a:t>
            </a:r>
          </a:p>
          <a:p>
            <a:pPr lvl="1">
              <a:lnSpc>
                <a:spcPct val="200000"/>
              </a:lnSpc>
            </a:pPr>
            <a:endParaRPr lang="pt-PT" dirty="0">
              <a:solidFill>
                <a:schemeClr val="tx2"/>
              </a:solidFill>
              <a:latin typeface="Segoe UI" panose="020B0502040204020203" pitchFamily="34" charset="0"/>
              <a:cs typeface="Segoe UI" panose="020B0502040204020203" pitchFamily="34" charset="0"/>
            </a:endParaRPr>
          </a:p>
          <a:p>
            <a:pPr lvl="1">
              <a:lnSpc>
                <a:spcPct val="200000"/>
              </a:lnSpc>
            </a:pPr>
            <a:endParaRPr lang="pt-PT" dirty="0">
              <a:solidFill>
                <a:schemeClr val="tx2"/>
              </a:solidFill>
            </a:endParaRPr>
          </a:p>
          <a:p>
            <a:pPr lvl="1">
              <a:lnSpc>
                <a:spcPct val="200000"/>
              </a:lnSpc>
            </a:pPr>
            <a:endParaRPr lang="pt-PT" dirty="0">
              <a:solidFill>
                <a:schemeClr val="tx2"/>
              </a:solidFill>
            </a:endParaRPr>
          </a:p>
        </p:txBody>
      </p:sp>
    </p:spTree>
    <p:extLst>
      <p:ext uri="{BB962C8B-B14F-4D97-AF65-F5344CB8AC3E}">
        <p14:creationId xmlns:p14="http://schemas.microsoft.com/office/powerpoint/2010/main" val="2425648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Contents</a:t>
            </a:r>
            <a:endParaRPr lang="en-ZA"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3DCFB66-5918-B9F1-0D7D-8115C82B5F7C}"/>
              </a:ext>
            </a:extLst>
          </p:cNvPr>
          <p:cNvSpPr>
            <a:spLocks noGrp="1"/>
          </p:cNvSpPr>
          <p:nvPr>
            <p:ph idx="1"/>
          </p:nvPr>
        </p:nvSpPr>
        <p:spPr>
          <a:xfrm>
            <a:off x="310551" y="785004"/>
            <a:ext cx="9322399" cy="5434821"/>
          </a:xfrm>
        </p:spPr>
        <p:txBody>
          <a:bodyPr numCol="2"/>
          <a:lstStyle/>
          <a:p>
            <a:r>
              <a:rPr lang="en-ZA" kern="0" dirty="0">
                <a:latin typeface="Segoe UI" panose="020B0502040204020203" pitchFamily="34" charset="0"/>
                <a:cs typeface="Segoe UI" panose="020B0502040204020203" pitchFamily="34" charset="0"/>
              </a:rPr>
              <a:t>Solution Architecture</a:t>
            </a:r>
          </a:p>
          <a:p>
            <a:pPr lvl="1"/>
            <a:r>
              <a:rPr lang="en-ZA" kern="0" dirty="0">
                <a:latin typeface="Segoe UI" panose="020B0502040204020203" pitchFamily="34" charset="0"/>
                <a:cs typeface="Segoe UI" panose="020B0502040204020203" pitchFamily="34" charset="0"/>
              </a:rPr>
              <a:t>Context</a:t>
            </a:r>
          </a:p>
          <a:p>
            <a:pPr lvl="1"/>
            <a:r>
              <a:rPr lang="en-ZA" dirty="0">
                <a:latin typeface="Segoe UI" panose="020B0502040204020203" pitchFamily="34" charset="0"/>
                <a:cs typeface="Segoe UI" panose="020B0502040204020203" pitchFamily="34" charset="0"/>
              </a:rPr>
              <a:t>Architecture principles applied</a:t>
            </a:r>
            <a:endParaRPr lang="en-ZA" kern="0" dirty="0">
              <a:latin typeface="Segoe UI" panose="020B0502040204020203" pitchFamily="34" charset="0"/>
              <a:cs typeface="Segoe UI" panose="020B0502040204020203" pitchFamily="34" charset="0"/>
            </a:endParaRPr>
          </a:p>
          <a:p>
            <a:pPr lvl="1"/>
            <a:r>
              <a:rPr lang="en-ZA" kern="0" dirty="0">
                <a:latin typeface="Segoe UI" panose="020B0502040204020203" pitchFamily="34" charset="0"/>
                <a:cs typeface="Segoe UI" panose="020B0502040204020203" pitchFamily="34" charset="0"/>
              </a:rPr>
              <a:t>System components</a:t>
            </a:r>
          </a:p>
          <a:p>
            <a:pPr lvl="1"/>
            <a:r>
              <a:rPr lang="en-ZA" dirty="0">
                <a:latin typeface="Segoe UI" panose="020B0502040204020203" pitchFamily="34" charset="0"/>
                <a:cs typeface="Segoe UI" panose="020B0502040204020203" pitchFamily="34" charset="0"/>
              </a:rPr>
              <a:t>Workflow description</a:t>
            </a:r>
          </a:p>
          <a:p>
            <a:pPr lvl="1"/>
            <a:r>
              <a:rPr lang="en-ZA" dirty="0">
                <a:latin typeface="Segoe UI" panose="020B0502040204020203" pitchFamily="34" charset="0"/>
                <a:cs typeface="Segoe UI" panose="020B0502040204020203" pitchFamily="34" charset="0"/>
              </a:rPr>
              <a:t>Target state architecture</a:t>
            </a:r>
          </a:p>
          <a:p>
            <a:pPr lvl="1"/>
            <a:r>
              <a:rPr lang="en-ZA" dirty="0">
                <a:latin typeface="Segoe UI" panose="020B0502040204020203" pitchFamily="34" charset="0"/>
                <a:cs typeface="Segoe UI" panose="020B0502040204020203" pitchFamily="34" charset="0"/>
              </a:rPr>
              <a:t>Integration strategy</a:t>
            </a:r>
          </a:p>
          <a:p>
            <a:pPr lvl="1"/>
            <a:r>
              <a:rPr lang="en-ZA" dirty="0">
                <a:latin typeface="Segoe UI" panose="020B0502040204020203" pitchFamily="34" charset="0"/>
                <a:cs typeface="Segoe UI" panose="020B0502040204020203" pitchFamily="34" charset="0"/>
              </a:rPr>
              <a:t>Monitoring requirements</a:t>
            </a:r>
          </a:p>
          <a:p>
            <a:pPr lvl="1"/>
            <a:r>
              <a:rPr lang="en-ZA" dirty="0">
                <a:latin typeface="Segoe UI" panose="020B0502040204020203" pitchFamily="34" charset="0"/>
                <a:cs typeface="Segoe UI" panose="020B0502040204020203" pitchFamily="34" charset="0"/>
              </a:rPr>
              <a:t>Other non-functional requirements</a:t>
            </a:r>
          </a:p>
          <a:p>
            <a:pPr lvl="1"/>
            <a:r>
              <a:rPr lang="en-ZA" dirty="0">
                <a:latin typeface="Segoe UI" panose="020B0502040204020203" pitchFamily="34" charset="0"/>
                <a:cs typeface="Segoe UI" panose="020B0502040204020203" pitchFamily="34" charset="0"/>
              </a:rPr>
              <a:t>Risk and mitigation strategy</a:t>
            </a:r>
          </a:p>
          <a:p>
            <a:pPr lvl="1"/>
            <a:r>
              <a:rPr lang="en-ZA" dirty="0">
                <a:latin typeface="Segoe UI" panose="020B0502040204020203" pitchFamily="34" charset="0"/>
                <a:cs typeface="Segoe UI" panose="020B0502040204020203" pitchFamily="34" charset="0"/>
              </a:rPr>
              <a:t>Recommendations</a:t>
            </a:r>
            <a:endParaRPr lang="en-ZA" kern="0" dirty="0">
              <a:latin typeface="Segoe UI" panose="020B0502040204020203" pitchFamily="34" charset="0"/>
              <a:cs typeface="Segoe UI" panose="020B0502040204020203" pitchFamily="34" charset="0"/>
            </a:endParaRPr>
          </a:p>
          <a:p>
            <a:endParaRPr lang="en-MZ"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37910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5926F-0A65-654D-26A5-B3A9E1535B66}"/>
              </a:ext>
            </a:extLst>
          </p:cNvPr>
          <p:cNvSpPr>
            <a:spLocks noGrp="1"/>
          </p:cNvSpPr>
          <p:nvPr>
            <p:ph type="ctrTitle"/>
          </p:nvPr>
        </p:nvSpPr>
        <p:spPr/>
        <p:txBody>
          <a:bodyPr/>
          <a:lstStyle/>
          <a:p>
            <a:r>
              <a:rPr lang="en-MZ" dirty="0">
                <a:latin typeface="Segoe UI" panose="020B0502040204020203" pitchFamily="34" charset="0"/>
                <a:cs typeface="Segoe UI" panose="020B0502040204020203" pitchFamily="34" charset="0"/>
              </a:rPr>
              <a:t>Solution Architecture</a:t>
            </a:r>
          </a:p>
        </p:txBody>
      </p:sp>
    </p:spTree>
    <p:extLst>
      <p:ext uri="{BB962C8B-B14F-4D97-AF65-F5344CB8AC3E}">
        <p14:creationId xmlns:p14="http://schemas.microsoft.com/office/powerpoint/2010/main" val="77982526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A770CA-971E-EEE6-8A75-0ACD021CE3B5}"/>
              </a:ext>
            </a:extLst>
          </p:cNvPr>
          <p:cNvSpPr>
            <a:spLocks noGrp="1"/>
          </p:cNvSpPr>
          <p:nvPr>
            <p:ph type="title"/>
          </p:nvPr>
        </p:nvSpPr>
        <p:spPr/>
        <p:txBody>
          <a:bodyPr/>
          <a:lstStyle/>
          <a:p>
            <a:r>
              <a:rPr lang="en-MZ" dirty="0">
                <a:latin typeface="Segoe UI" panose="020B0502040204020203" pitchFamily="34" charset="0"/>
                <a:cs typeface="Segoe UI" panose="020B0502040204020203" pitchFamily="34" charset="0"/>
              </a:rPr>
              <a:t>Context</a:t>
            </a:r>
          </a:p>
        </p:txBody>
      </p:sp>
      <p:sp>
        <p:nvSpPr>
          <p:cNvPr id="5" name="Content Placeholder 4">
            <a:extLst>
              <a:ext uri="{FF2B5EF4-FFF2-40B4-BE49-F238E27FC236}">
                <a16:creationId xmlns:a16="http://schemas.microsoft.com/office/drawing/2014/main" id="{F4031A92-DE9F-7979-AF14-D56D509406CF}"/>
              </a:ext>
            </a:extLst>
          </p:cNvPr>
          <p:cNvSpPr>
            <a:spLocks noGrp="1"/>
          </p:cNvSpPr>
          <p:nvPr>
            <p:ph idx="1"/>
          </p:nvPr>
        </p:nvSpPr>
        <p:spPr>
          <a:xfrm>
            <a:off x="781910" y="868362"/>
            <a:ext cx="7772400" cy="5121275"/>
          </a:xfrm>
        </p:spPr>
        <p:txBody>
          <a:bodyPr/>
          <a:lstStyle/>
          <a:p>
            <a:pPr marL="0" indent="0">
              <a:lnSpc>
                <a:spcPct val="200000"/>
              </a:lnSpc>
              <a:buNone/>
            </a:pPr>
            <a:r>
              <a:rPr lang="en-US" dirty="0">
                <a:latin typeface="Segoe UI" panose="020B0502040204020203" pitchFamily="34" charset="0"/>
                <a:cs typeface="Segoe UI" panose="020B0502040204020203" pitchFamily="34" charset="0"/>
              </a:rPr>
              <a:t>The Bank of Mozambique (BM), within the scope of its strategic objective to modernize and automate business processes, is implementing a new integrated technological infrastructure that supports all its business processes and complies with international standards.</a:t>
            </a:r>
          </a:p>
          <a:p>
            <a:pPr marL="0" indent="0">
              <a:lnSpc>
                <a:spcPct val="200000"/>
              </a:lnSpc>
              <a:buNone/>
            </a:pPr>
            <a:r>
              <a:rPr lang="en-US" dirty="0">
                <a:latin typeface="Segoe UI" panose="020B0502040204020203" pitchFamily="34" charset="0"/>
                <a:cs typeface="Segoe UI" panose="020B0502040204020203" pitchFamily="34" charset="0"/>
              </a:rPr>
              <a:t>It was in this context that on 02/01/2023, BM presented the project to the National Financial System (SFN) to promote the adaptation of the changes required by the new core banking solution (</a:t>
            </a:r>
            <a:r>
              <a:rPr lang="en-US" dirty="0" err="1">
                <a:latin typeface="Segoe UI" panose="020B0502040204020203" pitchFamily="34" charset="0"/>
                <a:cs typeface="Segoe UI" panose="020B0502040204020203" pitchFamily="34" charset="0"/>
              </a:rPr>
              <a:t>Meticalnet</a:t>
            </a:r>
            <a:r>
              <a:rPr lang="en-US" dirty="0">
                <a:latin typeface="Segoe UI" panose="020B0502040204020203" pitchFamily="34" charset="0"/>
                <a:cs typeface="Segoe UI" panose="020B0502040204020203" pitchFamily="34" charset="0"/>
              </a:rPr>
              <a:t>) in the ICSF systems.</a:t>
            </a:r>
          </a:p>
          <a:p>
            <a:pPr marL="0" indent="0">
              <a:lnSpc>
                <a:spcPct val="200000"/>
              </a:lnSpc>
              <a:buNone/>
            </a:pPr>
            <a:r>
              <a:rPr lang="en-US" dirty="0">
                <a:latin typeface="Segoe UI" panose="020B0502040204020203" pitchFamily="34" charset="0"/>
                <a:cs typeface="Segoe UI" panose="020B0502040204020203" pitchFamily="34" charset="0"/>
              </a:rPr>
              <a:t>The Bank of Mozambique requires that all CIFS start sending data related to the daily remittance of credit responsibilities through the Application Programming Interface of their new Central Banking System (QCBS).</a:t>
            </a:r>
          </a:p>
          <a:p>
            <a:pPr marL="0" indent="0">
              <a:lnSpc>
                <a:spcPct val="200000"/>
              </a:lnSpc>
              <a:buNone/>
            </a:pPr>
            <a:r>
              <a:rPr lang="en-US" dirty="0">
                <a:latin typeface="Segoe UI" panose="020B0502040204020203" pitchFamily="34" charset="0"/>
                <a:cs typeface="Segoe UI" panose="020B0502040204020203" pitchFamily="34" charset="0"/>
              </a:rPr>
              <a:t>This document aims to present the proposed solution for integrating the Standard Bank’s internal CRC reporting processes/workflows with the QCBS platform.</a:t>
            </a:r>
          </a:p>
          <a:p>
            <a:pPr algn="l">
              <a:lnSpc>
                <a:spcPct val="200000"/>
              </a:lnSpc>
            </a:pPr>
            <a:endParaRPr lang="pt-PT" u="sng" dirty="0">
              <a:solidFill>
                <a:schemeClr val="tx2"/>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32814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A770CA-971E-EEE6-8A75-0ACD021CE3B5}"/>
              </a:ext>
            </a:extLst>
          </p:cNvPr>
          <p:cNvSpPr>
            <a:spLocks noGrp="1"/>
          </p:cNvSpPr>
          <p:nvPr>
            <p:ph type="title"/>
          </p:nvPr>
        </p:nvSpPr>
        <p:spPr/>
        <p:txBody>
          <a:bodyPr/>
          <a:lstStyle/>
          <a:p>
            <a:r>
              <a:rPr lang="pt-PT" dirty="0">
                <a:latin typeface="Segoe UI" panose="020B0502040204020203" pitchFamily="34" charset="0"/>
                <a:cs typeface="Segoe UI" panose="020B0502040204020203" pitchFamily="34" charset="0"/>
              </a:rPr>
              <a:t>Architectural principles applied</a:t>
            </a:r>
            <a:endParaRPr lang="en-MZ" dirty="0">
              <a:latin typeface="Segoe UI" panose="020B0502040204020203" pitchFamily="34" charset="0"/>
              <a:cs typeface="Segoe UI" panose="020B0502040204020203" pitchFamily="34" charset="0"/>
            </a:endParaRPr>
          </a:p>
        </p:txBody>
      </p:sp>
      <p:sp>
        <p:nvSpPr>
          <p:cNvPr id="5" name="Content Placeholder 4">
            <a:extLst>
              <a:ext uri="{FF2B5EF4-FFF2-40B4-BE49-F238E27FC236}">
                <a16:creationId xmlns:a16="http://schemas.microsoft.com/office/drawing/2014/main" id="{F4031A92-DE9F-7979-AF14-D56D509406CF}"/>
              </a:ext>
            </a:extLst>
          </p:cNvPr>
          <p:cNvSpPr>
            <a:spLocks noGrp="1"/>
          </p:cNvSpPr>
          <p:nvPr>
            <p:ph idx="1"/>
          </p:nvPr>
        </p:nvSpPr>
        <p:spPr>
          <a:xfrm>
            <a:off x="781910" y="868362"/>
            <a:ext cx="7772400" cy="5121275"/>
          </a:xfrm>
        </p:spPr>
        <p:txBody>
          <a:bodyPr/>
          <a:lstStyle/>
          <a:p>
            <a:pPr>
              <a:lnSpc>
                <a:spcPct val="200000"/>
              </a:lnSpc>
            </a:pPr>
            <a:r>
              <a:rPr lang="pt-PT" sz="1200" b="1" dirty="0">
                <a:solidFill>
                  <a:schemeClr val="tx2"/>
                </a:solidFill>
                <a:latin typeface="Segoe UI" panose="020B0502040204020203" pitchFamily="34" charset="0"/>
                <a:cs typeface="Segoe UI" panose="020B0502040204020203" pitchFamily="34" charset="0"/>
              </a:rPr>
              <a:t>Principle 1: Always on, Always secure	</a:t>
            </a:r>
          </a:p>
          <a:p>
            <a:pPr lvl="1">
              <a:lnSpc>
                <a:spcPct val="200000"/>
              </a:lnSpc>
            </a:pPr>
            <a:r>
              <a:rPr lang="en-US" dirty="0">
                <a:solidFill>
                  <a:schemeClr val="tx2"/>
                </a:solidFill>
                <a:latin typeface="Segoe UI" panose="020B0502040204020203" pitchFamily="34" charset="0"/>
                <a:cs typeface="Segoe UI" panose="020B0502040204020203" pitchFamily="34" charset="0"/>
              </a:rPr>
              <a:t>Offer robust, real-time solutions designed to withstand unforeseen challenges, while prioritizing security measures, authentication, and authorization protocols for risk management.</a:t>
            </a:r>
          </a:p>
          <a:p>
            <a:pPr>
              <a:lnSpc>
                <a:spcPct val="200000"/>
              </a:lnSpc>
            </a:pPr>
            <a:r>
              <a:rPr lang="pt-PT" sz="1200" b="1" dirty="0">
                <a:solidFill>
                  <a:schemeClr val="tx2"/>
                </a:solidFill>
                <a:latin typeface="Segoe UI" panose="020B0502040204020203" pitchFamily="34" charset="0"/>
                <a:cs typeface="Segoe UI" panose="020B0502040204020203" pitchFamily="34" charset="0"/>
              </a:rPr>
              <a:t>Principle 2: Commerciality</a:t>
            </a:r>
          </a:p>
          <a:p>
            <a:pPr lvl="1">
              <a:lnSpc>
                <a:spcPct val="200000"/>
              </a:lnSpc>
            </a:pPr>
            <a:r>
              <a:rPr lang="en-US" dirty="0">
                <a:solidFill>
                  <a:schemeClr val="tx2"/>
                </a:solidFill>
                <a:latin typeface="Segoe UI" panose="020B0502040204020203" pitchFamily="34" charset="0"/>
                <a:cs typeface="Segoe UI" panose="020B0502040204020203" pitchFamily="34" charset="0"/>
              </a:rPr>
              <a:t>Drive a commercially sound approach to architecture to support the </a:t>
            </a:r>
            <a:r>
              <a:rPr lang="en-US" dirty="0" err="1">
                <a:solidFill>
                  <a:schemeClr val="tx2"/>
                </a:solidFill>
                <a:latin typeface="Segoe UI" panose="020B0502040204020203" pitchFamily="34" charset="0"/>
                <a:cs typeface="Segoe UI" panose="020B0502040204020203" pitchFamily="34" charset="0"/>
              </a:rPr>
              <a:t>organisation’s</a:t>
            </a:r>
            <a:r>
              <a:rPr lang="en-US" dirty="0">
                <a:solidFill>
                  <a:schemeClr val="tx2"/>
                </a:solidFill>
                <a:latin typeface="Segoe UI" panose="020B0502040204020203" pitchFamily="34" charset="0"/>
                <a:cs typeface="Segoe UI" panose="020B0502040204020203" pitchFamily="34" charset="0"/>
              </a:rPr>
              <a:t> economic objectives, considered over the short and long-term life expectancy of the solution.</a:t>
            </a:r>
            <a:endParaRPr lang="pt-PT" dirty="0">
              <a:solidFill>
                <a:schemeClr val="tx2"/>
              </a:solidFill>
              <a:latin typeface="Segoe UI" panose="020B0502040204020203" pitchFamily="34" charset="0"/>
              <a:cs typeface="Segoe UI" panose="020B0502040204020203" pitchFamily="34" charset="0"/>
            </a:endParaRPr>
          </a:p>
          <a:p>
            <a:pPr>
              <a:lnSpc>
                <a:spcPct val="200000"/>
              </a:lnSpc>
            </a:pPr>
            <a:r>
              <a:rPr lang="pt-PT" b="1" dirty="0">
                <a:solidFill>
                  <a:schemeClr val="tx2"/>
                </a:solidFill>
                <a:latin typeface="Segoe UI" panose="020B0502040204020203" pitchFamily="34" charset="0"/>
                <a:cs typeface="Segoe UI" panose="020B0502040204020203" pitchFamily="34" charset="0"/>
              </a:rPr>
              <a:t>Principle 3: Iterative delivery</a:t>
            </a:r>
          </a:p>
          <a:p>
            <a:pPr lvl="1">
              <a:lnSpc>
                <a:spcPct val="200000"/>
              </a:lnSpc>
            </a:pPr>
            <a:r>
              <a:rPr lang="en-US" dirty="0">
                <a:solidFill>
                  <a:schemeClr val="tx2"/>
                </a:solidFill>
                <a:latin typeface="Segoe UI" panose="020B0502040204020203" pitchFamily="34" charset="0"/>
                <a:cs typeface="Segoe UI" panose="020B0502040204020203" pitchFamily="34" charset="0"/>
              </a:rPr>
              <a:t>Support </a:t>
            </a:r>
            <a:r>
              <a:rPr lang="en-US" dirty="0" err="1">
                <a:solidFill>
                  <a:schemeClr val="tx2"/>
                </a:solidFill>
                <a:latin typeface="Segoe UI" panose="020B0502040204020203" pitchFamily="34" charset="0"/>
                <a:cs typeface="Segoe UI" panose="020B0502040204020203" pitchFamily="34" charset="0"/>
              </a:rPr>
              <a:t>organisational</a:t>
            </a:r>
            <a:r>
              <a:rPr lang="en-US" dirty="0">
                <a:solidFill>
                  <a:schemeClr val="tx2"/>
                </a:solidFill>
                <a:latin typeface="Segoe UI" panose="020B0502040204020203" pitchFamily="34" charset="0"/>
                <a:cs typeface="Segoe UI" panose="020B0502040204020203" pitchFamily="34" charset="0"/>
              </a:rPr>
              <a:t> driven iterations of delivery towards meaningful outcomes which enable business value, and value for the customer.</a:t>
            </a:r>
            <a:endParaRPr lang="pt-PT" dirty="0">
              <a:solidFill>
                <a:schemeClr val="tx2"/>
              </a:solidFill>
              <a:latin typeface="Segoe UI" panose="020B0502040204020203" pitchFamily="34" charset="0"/>
              <a:cs typeface="Segoe UI" panose="020B0502040204020203" pitchFamily="34" charset="0"/>
            </a:endParaRPr>
          </a:p>
          <a:p>
            <a:pPr>
              <a:lnSpc>
                <a:spcPct val="200000"/>
              </a:lnSpc>
            </a:pPr>
            <a:r>
              <a:rPr lang="pt-PT" b="1" dirty="0">
                <a:solidFill>
                  <a:schemeClr val="tx2"/>
                </a:solidFill>
                <a:latin typeface="Segoe UI" panose="020B0502040204020203" pitchFamily="34" charset="0"/>
                <a:cs typeface="Segoe UI" panose="020B0502040204020203" pitchFamily="34" charset="0"/>
              </a:rPr>
              <a:t>Principle 4: Appropriate architecture</a:t>
            </a:r>
          </a:p>
          <a:p>
            <a:pPr lvl="1">
              <a:lnSpc>
                <a:spcPct val="200000"/>
              </a:lnSpc>
            </a:pPr>
            <a:r>
              <a:rPr lang="en-US" dirty="0">
                <a:solidFill>
                  <a:schemeClr val="tx2"/>
                </a:solidFill>
                <a:latin typeface="Segoe UI" panose="020B0502040204020203" pitchFamily="34" charset="0"/>
                <a:cs typeface="Segoe UI" panose="020B0502040204020203" pitchFamily="34" charset="0"/>
              </a:rPr>
              <a:t>An architecture that seeks to reconcile current constraints with future opportunities by addressing the trade-offs between immediate organizational needs and long-term value outcomes.</a:t>
            </a:r>
          </a:p>
          <a:p>
            <a:pPr lvl="1">
              <a:lnSpc>
                <a:spcPct val="200000"/>
              </a:lnSpc>
            </a:pPr>
            <a:endParaRPr lang="en-US" dirty="0">
              <a:solidFill>
                <a:schemeClr val="tx2"/>
              </a:solidFill>
              <a:latin typeface="Segoe UI" panose="020B0502040204020203" pitchFamily="34" charset="0"/>
              <a:cs typeface="Segoe UI" panose="020B0502040204020203" pitchFamily="34" charset="0"/>
            </a:endParaRPr>
          </a:p>
          <a:p>
            <a:pPr lvl="1">
              <a:lnSpc>
                <a:spcPct val="200000"/>
              </a:lnSpc>
            </a:pPr>
            <a:endParaRPr lang="en-US" dirty="0">
              <a:solidFill>
                <a:schemeClr val="tx2"/>
              </a:solidFill>
              <a:latin typeface="Segoe UI" panose="020B0502040204020203" pitchFamily="34" charset="0"/>
              <a:cs typeface="Segoe UI" panose="020B0502040204020203" pitchFamily="34" charset="0"/>
            </a:endParaRPr>
          </a:p>
          <a:p>
            <a:pPr lvl="1">
              <a:lnSpc>
                <a:spcPct val="200000"/>
              </a:lnSpc>
            </a:pPr>
            <a:endParaRPr lang="en-US" dirty="0">
              <a:solidFill>
                <a:schemeClr val="tx2"/>
              </a:solidFill>
              <a:latin typeface="Segoe UI" panose="020B0502040204020203" pitchFamily="34" charset="0"/>
              <a:cs typeface="Segoe UI" panose="020B0502040204020203" pitchFamily="34" charset="0"/>
            </a:endParaRPr>
          </a:p>
          <a:p>
            <a:pPr lvl="1">
              <a:lnSpc>
                <a:spcPct val="200000"/>
              </a:lnSpc>
            </a:pPr>
            <a:endParaRPr lang="en-US" dirty="0">
              <a:solidFill>
                <a:schemeClr val="tx2"/>
              </a:solidFill>
              <a:latin typeface="Segoe UI" panose="020B0502040204020203" pitchFamily="34" charset="0"/>
              <a:cs typeface="Segoe UI" panose="020B0502040204020203" pitchFamily="34" charset="0"/>
            </a:endParaRPr>
          </a:p>
          <a:p>
            <a:pPr lvl="1">
              <a:lnSpc>
                <a:spcPct val="200000"/>
              </a:lnSpc>
            </a:pPr>
            <a:endParaRPr lang="en-US" dirty="0">
              <a:solidFill>
                <a:schemeClr val="tx2"/>
              </a:solidFill>
              <a:latin typeface="Segoe UI" panose="020B0502040204020203" pitchFamily="34" charset="0"/>
              <a:cs typeface="Segoe UI" panose="020B0502040204020203" pitchFamily="34" charset="0"/>
            </a:endParaRPr>
          </a:p>
          <a:p>
            <a:pPr lvl="1">
              <a:lnSpc>
                <a:spcPct val="200000"/>
              </a:lnSpc>
            </a:pPr>
            <a:endParaRPr lang="en-US" dirty="0">
              <a:solidFill>
                <a:schemeClr val="tx2"/>
              </a:solidFill>
              <a:latin typeface="Segoe UI" panose="020B0502040204020203" pitchFamily="34" charset="0"/>
              <a:cs typeface="Segoe UI" panose="020B0502040204020203" pitchFamily="34" charset="0"/>
            </a:endParaRPr>
          </a:p>
          <a:p>
            <a:pPr lvl="1">
              <a:lnSpc>
                <a:spcPct val="200000"/>
              </a:lnSpc>
            </a:pPr>
            <a:endParaRPr lang="pt-PT" dirty="0">
              <a:solidFill>
                <a:schemeClr val="tx2"/>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25225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A770CA-971E-EEE6-8A75-0ACD021CE3B5}"/>
              </a:ext>
            </a:extLst>
          </p:cNvPr>
          <p:cNvSpPr>
            <a:spLocks noGrp="1"/>
          </p:cNvSpPr>
          <p:nvPr>
            <p:ph type="title"/>
          </p:nvPr>
        </p:nvSpPr>
        <p:spPr/>
        <p:txBody>
          <a:bodyPr/>
          <a:lstStyle/>
          <a:p>
            <a:r>
              <a:rPr lang="pt-PT" dirty="0">
                <a:latin typeface="Segoe UI" panose="020B0502040204020203" pitchFamily="34" charset="0"/>
                <a:cs typeface="Segoe UI" panose="020B0502040204020203" pitchFamily="34" charset="0"/>
              </a:rPr>
              <a:t>System Components – Target state</a:t>
            </a:r>
            <a:endParaRPr lang="en-MZ" dirty="0">
              <a:latin typeface="Segoe UI" panose="020B0502040204020203" pitchFamily="34" charset="0"/>
              <a:cs typeface="Segoe UI" panose="020B0502040204020203" pitchFamily="34" charset="0"/>
            </a:endParaRPr>
          </a:p>
        </p:txBody>
      </p:sp>
      <p:sp>
        <p:nvSpPr>
          <p:cNvPr id="5" name="Content Placeholder 4">
            <a:extLst>
              <a:ext uri="{FF2B5EF4-FFF2-40B4-BE49-F238E27FC236}">
                <a16:creationId xmlns:a16="http://schemas.microsoft.com/office/drawing/2014/main" id="{F4031A92-DE9F-7979-AF14-D56D509406CF}"/>
              </a:ext>
            </a:extLst>
          </p:cNvPr>
          <p:cNvSpPr>
            <a:spLocks noGrp="1"/>
          </p:cNvSpPr>
          <p:nvPr>
            <p:ph idx="1"/>
          </p:nvPr>
        </p:nvSpPr>
        <p:spPr>
          <a:xfrm>
            <a:off x="781910" y="868362"/>
            <a:ext cx="7772400" cy="5121275"/>
          </a:xfrm>
        </p:spPr>
        <p:txBody>
          <a:bodyPr/>
          <a:lstStyle/>
          <a:p>
            <a:pPr lvl="1">
              <a:lnSpc>
                <a:spcPct val="200000"/>
              </a:lnSpc>
            </a:pPr>
            <a:r>
              <a:rPr lang="pt-BR" b="1" dirty="0">
                <a:latin typeface="Segoe UI" panose="020B0502040204020203" pitchFamily="34" charset="0"/>
                <a:cs typeface="Segoe UI" panose="020B0502040204020203" pitchFamily="34" charset="0"/>
              </a:rPr>
              <a:t>File Transfer Protocol (FTP) Client </a:t>
            </a:r>
            <a:r>
              <a:rPr lang="en-US" b="1" dirty="0">
                <a:solidFill>
                  <a:schemeClr val="tx2"/>
                </a:solidFill>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software or a platform that enables users to transfer digital files between different systems, devices, or users. </a:t>
            </a:r>
            <a:r>
              <a:rPr lang="en-US" dirty="0">
                <a:solidFill>
                  <a:schemeClr val="tx2"/>
                </a:solidFill>
                <a:latin typeface="Segoe UI" panose="020B0502040204020203" pitchFamily="34" charset="0"/>
                <a:cs typeface="Segoe UI" panose="020B0502040204020203" pitchFamily="34" charset="0"/>
              </a:rPr>
              <a:t>For this implementation this role will be played by FileZilla.</a:t>
            </a:r>
            <a:endParaRPr lang="en-US" b="1" dirty="0">
              <a:solidFill>
                <a:schemeClr val="tx2"/>
              </a:solidFill>
              <a:latin typeface="Segoe UI" panose="020B0502040204020203" pitchFamily="34" charset="0"/>
              <a:cs typeface="Segoe UI" panose="020B0502040204020203" pitchFamily="34" charset="0"/>
            </a:endParaRPr>
          </a:p>
          <a:p>
            <a:pPr lvl="1">
              <a:lnSpc>
                <a:spcPct val="200000"/>
              </a:lnSpc>
            </a:pPr>
            <a:r>
              <a:rPr lang="en-US" b="1" dirty="0">
                <a:solidFill>
                  <a:schemeClr val="tx2"/>
                </a:solidFill>
                <a:latin typeface="Segoe UI" panose="020B0502040204020203" pitchFamily="34" charset="0"/>
                <a:cs typeface="Segoe UI" panose="020B0502040204020203" pitchFamily="34" charset="0"/>
              </a:rPr>
              <a:t>Enterprise Service Bus: </a:t>
            </a:r>
            <a:r>
              <a:rPr lang="en-US" dirty="0">
                <a:solidFill>
                  <a:schemeClr val="tx2"/>
                </a:solidFill>
                <a:latin typeface="Segoe UI" panose="020B0502040204020203" pitchFamily="34" charset="0"/>
                <a:cs typeface="Segoe UI" panose="020B0502040204020203" pitchFamily="34" charset="0"/>
              </a:rPr>
              <a:t>serves as a central communication hub, enabling seamless and efficient communication between various applications, services, and systems. It enhances scalability, reusability, and flexibility in software integration, streamlining business processes, reducing complexity, and promoting a more agile and responsive IT ecosystem. For this implementation this role will be played by IBM APP Connect Enterprise®.</a:t>
            </a:r>
          </a:p>
          <a:p>
            <a:pPr lvl="1">
              <a:lnSpc>
                <a:spcPct val="200000"/>
              </a:lnSpc>
            </a:pPr>
            <a:r>
              <a:rPr lang="en-US" b="1" dirty="0">
                <a:solidFill>
                  <a:schemeClr val="tx2"/>
                </a:solidFill>
                <a:latin typeface="Segoe UI" panose="020B0502040204020203" pitchFamily="34" charset="0"/>
                <a:cs typeface="Segoe UI" panose="020B0502040204020203" pitchFamily="34" charset="0"/>
              </a:rPr>
              <a:t>SMS services stack: </a:t>
            </a:r>
            <a:r>
              <a:rPr lang="en-US" dirty="0">
                <a:solidFill>
                  <a:schemeClr val="tx2"/>
                </a:solidFill>
                <a:latin typeface="Segoe UI" panose="020B0502040204020203" pitchFamily="34" charset="0"/>
                <a:cs typeface="Segoe UI" panose="020B0502040204020203" pitchFamily="34" charset="0"/>
              </a:rPr>
              <a:t>it acts as an intermediary between the application or system and the mobile network, enabling the transmission of text messages over the cellular network infrastructure. For this implementation this role will be played by Blume (Standard Bank Mozambique’s SMS Gateway).</a:t>
            </a:r>
          </a:p>
          <a:p>
            <a:pPr lvl="1">
              <a:lnSpc>
                <a:spcPct val="200000"/>
              </a:lnSpc>
            </a:pPr>
            <a:r>
              <a:rPr lang="en-US" b="1" dirty="0">
                <a:solidFill>
                  <a:schemeClr val="tx2"/>
                </a:solidFill>
                <a:latin typeface="Segoe UI" panose="020B0502040204020203" pitchFamily="34" charset="0"/>
                <a:cs typeface="Segoe UI" panose="020B0502040204020203" pitchFamily="34" charset="0"/>
              </a:rPr>
              <a:t>Monitoring and Advanced Observability platform: </a:t>
            </a:r>
            <a:r>
              <a:rPr lang="en-US" dirty="0">
                <a:solidFill>
                  <a:schemeClr val="tx2"/>
                </a:solidFill>
                <a:latin typeface="Segoe UI" panose="020B0502040204020203" pitchFamily="34" charset="0"/>
                <a:cs typeface="Segoe UI" panose="020B0502040204020203" pitchFamily="34" charset="0"/>
              </a:rPr>
              <a:t>software solution designed to monitor, analyze, and gain insights into the performance, availability, and behavior of IT systems, applications, networks, and infrastructure components. For this implementation this role will be played by Dyna Trace and Grafana.</a:t>
            </a:r>
          </a:p>
          <a:p>
            <a:pPr lvl="1">
              <a:lnSpc>
                <a:spcPct val="200000"/>
              </a:lnSpc>
            </a:pPr>
            <a:endParaRPr lang="en-US" dirty="0">
              <a:solidFill>
                <a:schemeClr val="tx2"/>
              </a:solidFill>
              <a:latin typeface="Segoe UI" panose="020B0502040204020203" pitchFamily="34" charset="0"/>
              <a:cs typeface="Segoe UI" panose="020B0502040204020203" pitchFamily="34" charset="0"/>
            </a:endParaRPr>
          </a:p>
          <a:p>
            <a:pPr lvl="1">
              <a:lnSpc>
                <a:spcPct val="200000"/>
              </a:lnSpc>
            </a:pPr>
            <a:endParaRPr lang="en-US" dirty="0">
              <a:solidFill>
                <a:schemeClr val="tx2"/>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17205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D4DD9A-58F1-5C25-4F3F-6CBB1D15645A}"/>
              </a:ext>
            </a:extLst>
          </p:cNvPr>
          <p:cNvSpPr>
            <a:spLocks noGrp="1"/>
          </p:cNvSpPr>
          <p:nvPr>
            <p:ph type="title"/>
          </p:nvPr>
        </p:nvSpPr>
        <p:spPr/>
        <p:txBody>
          <a:bodyPr/>
          <a:lstStyle/>
          <a:p>
            <a:r>
              <a:rPr lang="pt-PT" dirty="0"/>
              <a:t>Workflow description</a:t>
            </a:r>
            <a:endParaRPr lang="en-ZA" dirty="0"/>
          </a:p>
        </p:txBody>
      </p:sp>
      <p:sp>
        <p:nvSpPr>
          <p:cNvPr id="5" name="Content Placeholder 4">
            <a:extLst>
              <a:ext uri="{FF2B5EF4-FFF2-40B4-BE49-F238E27FC236}">
                <a16:creationId xmlns:a16="http://schemas.microsoft.com/office/drawing/2014/main" id="{6DA30F6A-0C39-D07A-D115-C6A20628A065}"/>
              </a:ext>
            </a:extLst>
          </p:cNvPr>
          <p:cNvSpPr>
            <a:spLocks noGrp="1"/>
          </p:cNvSpPr>
          <p:nvPr>
            <p:ph idx="1"/>
          </p:nvPr>
        </p:nvSpPr>
        <p:spPr>
          <a:xfrm>
            <a:off x="1025845" y="1073383"/>
            <a:ext cx="7772400" cy="5121275"/>
          </a:xfrm>
        </p:spPr>
        <p:txBody>
          <a:bodyPr/>
          <a:lstStyle/>
          <a:p>
            <a:pPr marL="0" indent="0">
              <a:buNone/>
            </a:pPr>
            <a:r>
              <a:rPr lang="en-US" dirty="0">
                <a:latin typeface="Segoe UI" panose="020B0502040204020203" pitchFamily="34" charset="0"/>
                <a:cs typeface="Segoe UI" panose="020B0502040204020203" pitchFamily="34" charset="0"/>
              </a:rPr>
              <a:t>Credit Master Data, Credit Operations, Warranties, and Credit Guarantee data are currently being extracted from multiple sources, after which they are curated and consolidated into an Excel spreadsheet.</a:t>
            </a:r>
          </a:p>
          <a:p>
            <a:pPr marL="0" indent="0">
              <a:buNone/>
            </a:pPr>
            <a:r>
              <a:rPr lang="en-US" dirty="0">
                <a:latin typeface="Segoe UI" panose="020B0502040204020203" pitchFamily="34" charset="0"/>
                <a:cs typeface="Segoe UI" panose="020B0502040204020203" pitchFamily="34" charset="0"/>
              </a:rPr>
              <a:t>The Risk Capabilities team will then convert the consolidated Excel spreadsheet into a .csv file. This process will run daily. Upon generating the .csv file, the Risk Capabilities team will use FileZilla to upload the file to a directory on the IBM ACE host.</a:t>
            </a:r>
          </a:p>
          <a:p>
            <a:pPr marL="0" indent="0">
              <a:buNone/>
            </a:pPr>
            <a:r>
              <a:rPr lang="en-US" dirty="0">
                <a:latin typeface="Segoe UI" panose="020B0502040204020203" pitchFamily="34" charset="0"/>
                <a:cs typeface="Segoe UI" panose="020B0502040204020203" pitchFamily="34" charset="0"/>
              </a:rPr>
              <a:t>The </a:t>
            </a:r>
            <a:r>
              <a:rPr lang="en-US" dirty="0" err="1">
                <a:latin typeface="Segoe UI" panose="020B0502040204020203" pitchFamily="34" charset="0"/>
                <a:cs typeface="Segoe UI" panose="020B0502040204020203" pitchFamily="34" charset="0"/>
              </a:rPr>
              <a:t>FileInput</a:t>
            </a:r>
            <a:r>
              <a:rPr lang="en-US" dirty="0">
                <a:latin typeface="Segoe UI" panose="020B0502040204020203" pitchFamily="34" charset="0"/>
                <a:cs typeface="Segoe UI" panose="020B0502040204020203" pitchFamily="34" charset="0"/>
              </a:rPr>
              <a:t> node on IBM ACE will have a polling mechanism that detects whenever a new file is posted, after which it must fetch the file for processing. Processing will consist of parsing and mapping the content of the .csv files to QCBS’s JSON APIs.</a:t>
            </a:r>
          </a:p>
          <a:p>
            <a:pPr marL="0" indent="0">
              <a:buNone/>
            </a:pPr>
            <a:r>
              <a:rPr lang="en-US" dirty="0">
                <a:latin typeface="Segoe UI" panose="020B0502040204020203" pitchFamily="34" charset="0"/>
                <a:cs typeface="Segoe UI" panose="020B0502040204020203" pitchFamily="34" charset="0"/>
              </a:rPr>
              <a:t>The </a:t>
            </a:r>
            <a:r>
              <a:rPr lang="en-US" dirty="0" err="1">
                <a:latin typeface="Segoe UI" panose="020B0502040204020203" pitchFamily="34" charset="0"/>
                <a:cs typeface="Segoe UI" panose="020B0502040204020203" pitchFamily="34" charset="0"/>
              </a:rPr>
              <a:t>HTTPRequest</a:t>
            </a:r>
            <a:r>
              <a:rPr lang="en-US" dirty="0">
                <a:latin typeface="Segoe UI" panose="020B0502040204020203" pitchFamily="34" charset="0"/>
                <a:cs typeface="Segoe UI" panose="020B0502040204020203" pitchFamily="34" charset="0"/>
              </a:rPr>
              <a:t> node will be responsible for invoking the JSON APIs. There will be four (4) different APIs, namely:</a:t>
            </a:r>
          </a:p>
          <a:p>
            <a:pPr lvl="1"/>
            <a:r>
              <a:rPr lang="en-US" dirty="0">
                <a:latin typeface="Segoe UI" panose="020B0502040204020203" pitchFamily="34" charset="0"/>
                <a:cs typeface="Segoe UI" panose="020B0502040204020203" pitchFamily="34" charset="0"/>
              </a:rPr>
              <a:t>Credit Master Data API</a:t>
            </a:r>
          </a:p>
          <a:p>
            <a:pPr lvl="1"/>
            <a:r>
              <a:rPr lang="en-US" dirty="0">
                <a:latin typeface="Segoe UI" panose="020B0502040204020203" pitchFamily="34" charset="0"/>
                <a:cs typeface="Segoe UI" panose="020B0502040204020203" pitchFamily="34" charset="0"/>
              </a:rPr>
              <a:t>Credit Operations API</a:t>
            </a:r>
          </a:p>
          <a:p>
            <a:pPr lvl="1"/>
            <a:r>
              <a:rPr lang="en-US" dirty="0">
                <a:latin typeface="Segoe UI" panose="020B0502040204020203" pitchFamily="34" charset="0"/>
                <a:cs typeface="Segoe UI" panose="020B0502040204020203" pitchFamily="34" charset="0"/>
              </a:rPr>
              <a:t>Warranties API</a:t>
            </a:r>
          </a:p>
          <a:p>
            <a:pPr lvl="1"/>
            <a:r>
              <a:rPr lang="en-US" dirty="0">
                <a:latin typeface="Segoe UI" panose="020B0502040204020203" pitchFamily="34" charset="0"/>
                <a:cs typeface="Segoe UI" panose="020B0502040204020203" pitchFamily="34" charset="0"/>
              </a:rPr>
              <a:t>Credit Guarantee API</a:t>
            </a:r>
          </a:p>
          <a:p>
            <a:pPr marL="0" indent="0">
              <a:buNone/>
            </a:pPr>
            <a:r>
              <a:rPr lang="en-US" dirty="0">
                <a:latin typeface="Segoe UI" panose="020B0502040204020203" pitchFamily="34" charset="0"/>
                <a:cs typeface="Segoe UI" panose="020B0502040204020203" pitchFamily="34" charset="0"/>
              </a:rPr>
              <a:t>Note that the JWT/OAuth APIs are excluded from the list above.</a:t>
            </a:r>
          </a:p>
          <a:p>
            <a:pPr marL="0" indent="0">
              <a:buNone/>
            </a:pPr>
            <a:r>
              <a:rPr lang="en-US" dirty="0">
                <a:latin typeface="Segoe UI" panose="020B0502040204020203" pitchFamily="34" charset="0"/>
                <a:cs typeface="Segoe UI" panose="020B0502040204020203" pitchFamily="34" charset="0"/>
              </a:rPr>
              <a:t>Upon receiving the JSON responses, IBM ACE will parse and insert the data into a database. Once all responses have been received, ACE will retrieve the data from the database, transform it into CSV format, write it to a CSV file, and send the CSV file via email to the Risk Capabilities team.</a:t>
            </a:r>
          </a:p>
          <a:p>
            <a:pPr marL="0" indent="0">
              <a:buNone/>
            </a:pPr>
            <a:r>
              <a:rPr lang="en-US" dirty="0">
                <a:latin typeface="Segoe UI" panose="020B0502040204020203" pitchFamily="34" charset="0"/>
                <a:cs typeface="Segoe UI" panose="020B0502040204020203" pitchFamily="34" charset="0"/>
              </a:rPr>
              <a:t>The CSV files will include the message ID and response code from all requests processed by the Central Bank.</a:t>
            </a:r>
          </a:p>
          <a:p>
            <a:pPr marL="0" indent="0">
              <a:buNone/>
            </a:pP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049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54D6AB-949F-04CA-ADF4-3AFDABE3E0F2}"/>
              </a:ext>
            </a:extLst>
          </p:cNvPr>
          <p:cNvSpPr>
            <a:spLocks noGrp="1"/>
          </p:cNvSpPr>
          <p:nvPr>
            <p:ph type="title"/>
          </p:nvPr>
        </p:nvSpPr>
        <p:spPr/>
        <p:txBody>
          <a:bodyPr/>
          <a:lstStyle/>
          <a:p>
            <a:r>
              <a:rPr lang="pt-PT" dirty="0">
                <a:latin typeface="Segoe UI" panose="020B0502040204020203" pitchFamily="34" charset="0"/>
                <a:cs typeface="Segoe UI" panose="020B0502040204020203" pitchFamily="34" charset="0"/>
              </a:rPr>
              <a:t>Target state architecture</a:t>
            </a:r>
            <a:endParaRPr lang="en-MZ" dirty="0">
              <a:latin typeface="Segoe UI" panose="020B0502040204020203" pitchFamily="34" charset="0"/>
              <a:cs typeface="Segoe UI" panose="020B0502040204020203" pitchFamily="34" charset="0"/>
            </a:endParaRPr>
          </a:p>
        </p:txBody>
      </p:sp>
      <p:pic>
        <p:nvPicPr>
          <p:cNvPr id="19" name="Content Placeholder 18" descr="A screenshot of a computer&#10;&#10;Description automatically generated">
            <a:extLst>
              <a:ext uri="{FF2B5EF4-FFF2-40B4-BE49-F238E27FC236}">
                <a16:creationId xmlns:a16="http://schemas.microsoft.com/office/drawing/2014/main" id="{DBB4738F-8E9B-C97E-2810-30D03E6608E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03820" y="682003"/>
            <a:ext cx="6815027" cy="5789493"/>
          </a:xfrm>
        </p:spPr>
      </p:pic>
    </p:spTree>
    <p:extLst>
      <p:ext uri="{BB962C8B-B14F-4D97-AF65-F5344CB8AC3E}">
        <p14:creationId xmlns:p14="http://schemas.microsoft.com/office/powerpoint/2010/main" val="1688130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A770CA-971E-EEE6-8A75-0ACD021CE3B5}"/>
              </a:ext>
            </a:extLst>
          </p:cNvPr>
          <p:cNvSpPr>
            <a:spLocks noGrp="1"/>
          </p:cNvSpPr>
          <p:nvPr>
            <p:ph type="title"/>
          </p:nvPr>
        </p:nvSpPr>
        <p:spPr/>
        <p:txBody>
          <a:bodyPr/>
          <a:lstStyle/>
          <a:p>
            <a:r>
              <a:rPr lang="pt-PT" dirty="0">
                <a:latin typeface="Segoe UI" panose="020B0502040204020203" pitchFamily="34" charset="0"/>
                <a:cs typeface="Segoe UI" panose="020B0502040204020203" pitchFamily="34" charset="0"/>
              </a:rPr>
              <a:t>Integration strategy</a:t>
            </a:r>
            <a:endParaRPr lang="en-MZ" dirty="0">
              <a:latin typeface="Segoe UI" panose="020B0502040204020203" pitchFamily="34" charset="0"/>
              <a:cs typeface="Segoe UI" panose="020B0502040204020203" pitchFamily="34" charset="0"/>
            </a:endParaRPr>
          </a:p>
        </p:txBody>
      </p:sp>
      <p:sp>
        <p:nvSpPr>
          <p:cNvPr id="5" name="Content Placeholder 4">
            <a:extLst>
              <a:ext uri="{FF2B5EF4-FFF2-40B4-BE49-F238E27FC236}">
                <a16:creationId xmlns:a16="http://schemas.microsoft.com/office/drawing/2014/main" id="{F4031A92-DE9F-7979-AF14-D56D509406CF}"/>
              </a:ext>
            </a:extLst>
          </p:cNvPr>
          <p:cNvSpPr>
            <a:spLocks noGrp="1"/>
          </p:cNvSpPr>
          <p:nvPr>
            <p:ph idx="1"/>
          </p:nvPr>
        </p:nvSpPr>
        <p:spPr>
          <a:xfrm>
            <a:off x="781910" y="868362"/>
            <a:ext cx="7772400" cy="5121275"/>
          </a:xfrm>
        </p:spPr>
        <p:txBody>
          <a:bodyPr/>
          <a:lstStyle/>
          <a:p>
            <a:pPr lvl="1"/>
            <a:r>
              <a:rPr lang="pt-PT" dirty="0">
                <a:solidFill>
                  <a:schemeClr val="tx2"/>
                </a:solidFill>
                <a:latin typeface="Segoe UI" panose="020B0502040204020203" pitchFamily="34" charset="0"/>
                <a:cs typeface="Segoe UI" panose="020B0502040204020203" pitchFamily="34" charset="0"/>
              </a:rPr>
              <a:t>Target state architecture:</a:t>
            </a:r>
          </a:p>
          <a:p>
            <a:pPr lvl="2"/>
            <a:r>
              <a:rPr lang="pt-PT" dirty="0">
                <a:solidFill>
                  <a:schemeClr val="tx2"/>
                </a:solidFill>
                <a:latin typeface="Segoe UI" panose="020B0502040204020203" pitchFamily="34" charset="0"/>
                <a:cs typeface="Segoe UI" panose="020B0502040204020203" pitchFamily="34" charset="0"/>
              </a:rPr>
              <a:t>FileZilla client will be used to upload the Credit Master Data, Credit Operations, Warranties and Credit guarantee Excel files to IBM ACE’s sftp directory.</a:t>
            </a:r>
          </a:p>
          <a:p>
            <a:pPr lvl="2"/>
            <a:r>
              <a:rPr lang="pt-PT" dirty="0">
                <a:solidFill>
                  <a:schemeClr val="tx2"/>
                </a:solidFill>
                <a:latin typeface="Segoe UI" panose="020B0502040204020203" pitchFamily="34" charset="0"/>
                <a:cs typeface="Segoe UI" panose="020B0502040204020203" pitchFamily="34" charset="0"/>
              </a:rPr>
              <a:t>As soon as a file is copied to the sFTP directory, IBM ACE’s message flow will kick in:</a:t>
            </a:r>
          </a:p>
          <a:p>
            <a:pPr lvl="3"/>
            <a:r>
              <a:rPr lang="pt-PT" dirty="0">
                <a:solidFill>
                  <a:schemeClr val="tx2"/>
                </a:solidFill>
                <a:latin typeface="Segoe UI" panose="020B0502040204020203" pitchFamily="34" charset="0"/>
                <a:cs typeface="Segoe UI" panose="020B0502040204020203" pitchFamily="34" charset="0"/>
              </a:rPr>
              <a:t>The FileInput node will read the file and push it to JavaCompute node.</a:t>
            </a:r>
          </a:p>
          <a:p>
            <a:pPr lvl="3"/>
            <a:r>
              <a:rPr lang="pt-PT" dirty="0">
                <a:solidFill>
                  <a:schemeClr val="tx2"/>
                </a:solidFill>
                <a:latin typeface="Segoe UI" panose="020B0502040204020203" pitchFamily="34" charset="0"/>
                <a:cs typeface="Segoe UI" panose="020B0502040204020203" pitchFamily="34" charset="0"/>
              </a:rPr>
              <a:t>A compute or CSVParser node will be used parse the content of the csv files.</a:t>
            </a:r>
          </a:p>
          <a:p>
            <a:pPr lvl="3"/>
            <a:r>
              <a:rPr lang="pt-PT" dirty="0">
                <a:solidFill>
                  <a:schemeClr val="tx2"/>
                </a:solidFill>
                <a:latin typeface="Segoe UI" panose="020B0502040204020203" pitchFamily="34" charset="0"/>
                <a:cs typeface="Segoe UI" panose="020B0502040204020203" pitchFamily="34" charset="0"/>
              </a:rPr>
              <a:t>The mapping node will transform the parsed content into a JSON file.</a:t>
            </a:r>
          </a:p>
          <a:p>
            <a:pPr lvl="3"/>
            <a:r>
              <a:rPr lang="pt-PT" dirty="0">
                <a:solidFill>
                  <a:schemeClr val="tx2"/>
                </a:solidFill>
                <a:latin typeface="Segoe UI" panose="020B0502040204020203" pitchFamily="34" charset="0"/>
                <a:cs typeface="Segoe UI" panose="020B0502040204020203" pitchFamily="34" charset="0"/>
              </a:rPr>
              <a:t>The HTTPRequest node will:</a:t>
            </a:r>
          </a:p>
          <a:p>
            <a:pPr lvl="4"/>
            <a:r>
              <a:rPr lang="pt-PT" dirty="0">
                <a:solidFill>
                  <a:schemeClr val="tx2"/>
                </a:solidFill>
                <a:latin typeface="Segoe UI" panose="020B0502040204020203" pitchFamily="34" charset="0"/>
                <a:cs typeface="Segoe UI" panose="020B0502040204020203" pitchFamily="34" charset="0"/>
              </a:rPr>
              <a:t>invoke a JSON API request to Banco de Moçambique.</a:t>
            </a:r>
          </a:p>
          <a:p>
            <a:pPr lvl="4"/>
            <a:r>
              <a:rPr lang="pt-PT" dirty="0">
                <a:solidFill>
                  <a:schemeClr val="tx2"/>
                </a:solidFill>
                <a:latin typeface="Segoe UI" panose="020B0502040204020203" pitchFamily="34" charset="0"/>
                <a:cs typeface="Segoe UI" panose="020B0502040204020203" pitchFamily="34" charset="0"/>
              </a:rPr>
              <a:t>receive the JSON API response from Banco de Moçambique.</a:t>
            </a:r>
          </a:p>
          <a:p>
            <a:pPr lvl="4"/>
            <a:r>
              <a:rPr lang="pt-PT" dirty="0">
                <a:solidFill>
                  <a:schemeClr val="tx2"/>
                </a:solidFill>
                <a:latin typeface="Segoe UI" panose="020B0502040204020203" pitchFamily="34" charset="0"/>
                <a:cs typeface="Segoe UI" panose="020B0502040204020203" pitchFamily="34" charset="0"/>
              </a:rPr>
              <a:t>Submit JSON API response to JSON Parser.</a:t>
            </a:r>
          </a:p>
          <a:p>
            <a:pPr lvl="3"/>
            <a:r>
              <a:rPr lang="pt-PT" dirty="0">
                <a:solidFill>
                  <a:schemeClr val="tx2"/>
                </a:solidFill>
                <a:latin typeface="Segoe UI" panose="020B0502040204020203" pitchFamily="34" charset="0"/>
                <a:cs typeface="Segoe UI" panose="020B0502040204020203" pitchFamily="34" charset="0"/>
              </a:rPr>
              <a:t>The JSON response will be sent to a compute node that will be responsible to extract the relevant fields (message id and response code) and to create SQL INSERT queries to insert them to a MS-SQL server or PostgreSQL DB. A DataInsert node will be used to insert the data to the DB.</a:t>
            </a:r>
          </a:p>
          <a:p>
            <a:pPr lvl="3"/>
            <a:r>
              <a:rPr lang="pt-PT" dirty="0">
                <a:solidFill>
                  <a:schemeClr val="tx2"/>
                </a:solidFill>
                <a:latin typeface="Segoe UI" panose="020B0502040204020203" pitchFamily="34" charset="0"/>
                <a:cs typeface="Segoe UI" panose="020B0502040204020203" pitchFamily="34" charset="0"/>
              </a:rPr>
              <a:t>Once IBM ACE receives the response for all requests sent, it shall trigger a fetch data event by using a DatabaseRetrieve node.</a:t>
            </a:r>
          </a:p>
          <a:p>
            <a:pPr lvl="3"/>
            <a:r>
              <a:rPr lang="pt-PT" dirty="0">
                <a:solidFill>
                  <a:schemeClr val="tx2"/>
                </a:solidFill>
                <a:latin typeface="Segoe UI" panose="020B0502040204020203" pitchFamily="34" charset="0"/>
                <a:cs typeface="Segoe UI" panose="020B0502040204020203" pitchFamily="34" charset="0"/>
              </a:rPr>
              <a:t>A compute node will be used to transform the data to CSV format.</a:t>
            </a:r>
          </a:p>
          <a:p>
            <a:pPr lvl="3"/>
            <a:r>
              <a:rPr lang="pt-PT" dirty="0">
                <a:solidFill>
                  <a:schemeClr val="tx2"/>
                </a:solidFill>
                <a:latin typeface="Segoe UI" panose="020B0502040204020203" pitchFamily="34" charset="0"/>
                <a:cs typeface="Segoe UI" panose="020B0502040204020203" pitchFamily="34" charset="0"/>
              </a:rPr>
              <a:t>A CSV file will be created by the FileOutput node.</a:t>
            </a:r>
          </a:p>
          <a:p>
            <a:pPr lvl="3"/>
            <a:r>
              <a:rPr lang="pt-PT" dirty="0">
                <a:solidFill>
                  <a:schemeClr val="tx2"/>
                </a:solidFill>
                <a:latin typeface="Segoe UI" panose="020B0502040204020203" pitchFamily="34" charset="0"/>
                <a:cs typeface="Segoe UI" panose="020B0502040204020203" pitchFamily="34" charset="0"/>
              </a:rPr>
              <a:t>Once the file is created, an E-mailOutput node will be used to submit a SMTP request to the E-mail Gateway.</a:t>
            </a:r>
          </a:p>
          <a:p>
            <a:pPr lvl="2"/>
            <a:endParaRPr lang="pt-PT" dirty="0">
              <a:solidFill>
                <a:schemeClr val="tx2"/>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48191842"/>
      </p:ext>
    </p:extLst>
  </p:cSld>
  <p:clrMapOvr>
    <a:masterClrMapping/>
  </p:clrMapOvr>
</p:sld>
</file>

<file path=ppt/theme/theme1.xml><?xml version="1.0" encoding="utf-8"?>
<a:theme xmlns:a="http://schemas.openxmlformats.org/drawingml/2006/main" name="GSA layout">
  <a:themeElements>
    <a:clrScheme name="sbsa Group">
      <a:dk1>
        <a:srgbClr val="02367A"/>
      </a:dk1>
      <a:lt1>
        <a:sysClr val="window" lastClr="FFFFFF"/>
      </a:lt1>
      <a:dk2>
        <a:srgbClr val="02367A"/>
      </a:dk2>
      <a:lt2>
        <a:srgbClr val="FFFFFF"/>
      </a:lt2>
      <a:accent1>
        <a:srgbClr val="006892"/>
      </a:accent1>
      <a:accent2>
        <a:srgbClr val="029698"/>
      </a:accent2>
      <a:accent3>
        <a:srgbClr val="C0D6E3"/>
      </a:accent3>
      <a:accent4>
        <a:srgbClr val="6C9E41"/>
      </a:accent4>
      <a:accent5>
        <a:srgbClr val="E7C235"/>
      </a:accent5>
      <a:accent6>
        <a:srgbClr val="F58320"/>
      </a:accent6>
      <a:hlink>
        <a:srgbClr val="BA4D30"/>
      </a:hlink>
      <a:folHlink>
        <a:srgbClr val="AD3352"/>
      </a:folHlink>
    </a:clrScheme>
    <a:fontScheme name="On screen title pa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n screen title page 1">
        <a:dk1>
          <a:srgbClr val="02367A"/>
        </a:dk1>
        <a:lt1>
          <a:srgbClr val="FFFFFF"/>
        </a:lt1>
        <a:dk2>
          <a:srgbClr val="02367A"/>
        </a:dk2>
        <a:lt2>
          <a:srgbClr val="FFFFFF"/>
        </a:lt2>
        <a:accent1>
          <a:srgbClr val="5D87A1"/>
        </a:accent1>
        <a:accent2>
          <a:srgbClr val="C5960C"/>
        </a:accent2>
        <a:accent3>
          <a:srgbClr val="FFFFFF"/>
        </a:accent3>
        <a:accent4>
          <a:srgbClr val="012D67"/>
        </a:accent4>
        <a:accent5>
          <a:srgbClr val="B6C3CD"/>
        </a:accent5>
        <a:accent6>
          <a:srgbClr val="B2870A"/>
        </a:accent6>
        <a:hlink>
          <a:srgbClr val="E7D8AC"/>
        </a:hlink>
        <a:folHlink>
          <a:srgbClr val="89D4E3"/>
        </a:folHlink>
      </a:clrScheme>
      <a:clrMap bg1="lt1" tx1="dk1" bg2="lt2" tx2="dk2" accent1="accent1" accent2="accent2" accent3="accent3" accent4="accent4" accent5="accent5" accent6="accent6" hlink="hlink" folHlink="folHlink"/>
    </a:extraClrScheme>
    <a:extraClrScheme>
      <a:clrScheme name="On screen title page 2">
        <a:dk1>
          <a:srgbClr val="02367A"/>
        </a:dk1>
        <a:lt1>
          <a:srgbClr val="FFFFFF"/>
        </a:lt1>
        <a:dk2>
          <a:srgbClr val="02367A"/>
        </a:dk2>
        <a:lt2>
          <a:srgbClr val="FFFFFF"/>
        </a:lt2>
        <a:accent1>
          <a:srgbClr val="5D87A1"/>
        </a:accent1>
        <a:accent2>
          <a:srgbClr val="C5960C"/>
        </a:accent2>
        <a:accent3>
          <a:srgbClr val="FFFFFF"/>
        </a:accent3>
        <a:accent4>
          <a:srgbClr val="012D67"/>
        </a:accent4>
        <a:accent5>
          <a:srgbClr val="B6C3CD"/>
        </a:accent5>
        <a:accent6>
          <a:srgbClr val="B2870A"/>
        </a:accent6>
        <a:hlink>
          <a:srgbClr val="89D4E3"/>
        </a:hlink>
        <a:folHlink>
          <a:srgbClr val="574319"/>
        </a:folHlink>
      </a:clrScheme>
      <a:clrMap bg1="lt1" tx1="dk1" bg2="lt2" tx2="dk2" accent1="accent1" accent2="accent2" accent3="accent3" accent4="accent4" accent5="accent5" accent6="accent6" hlink="hlink" folHlink="folHlink"/>
    </a:extraClrScheme>
    <a:extraClrScheme>
      <a:clrScheme name="On screen title page 3">
        <a:dk1>
          <a:srgbClr val="02367A"/>
        </a:dk1>
        <a:lt1>
          <a:srgbClr val="FFFFFF"/>
        </a:lt1>
        <a:dk2>
          <a:srgbClr val="02367A"/>
        </a:dk2>
        <a:lt2>
          <a:srgbClr val="FFFFFF"/>
        </a:lt2>
        <a:accent1>
          <a:srgbClr val="5D87A1"/>
        </a:accent1>
        <a:accent2>
          <a:srgbClr val="C5960C"/>
        </a:accent2>
        <a:accent3>
          <a:srgbClr val="FFFFFF"/>
        </a:accent3>
        <a:accent4>
          <a:srgbClr val="012D67"/>
        </a:accent4>
        <a:accent5>
          <a:srgbClr val="B6C3CD"/>
        </a:accent5>
        <a:accent6>
          <a:srgbClr val="B2870A"/>
        </a:accent6>
        <a:hlink>
          <a:srgbClr val="89D4E3"/>
        </a:hlink>
        <a:folHlink>
          <a:srgbClr val="A59266"/>
        </a:folHlink>
      </a:clrScheme>
      <a:clrMap bg1="lt1" tx1="dk1" bg2="lt2" tx2="dk2" accent1="accent1" accent2="accent2" accent3="accent3" accent4="accent4" accent5="accent5" accent6="accent6" hlink="hlink" folHlink="folHlink"/>
    </a:extraClrScheme>
    <a:extraClrScheme>
      <a:clrScheme name="On screen title page 4">
        <a:dk1>
          <a:srgbClr val="02367A"/>
        </a:dk1>
        <a:lt1>
          <a:srgbClr val="FFFFFF"/>
        </a:lt1>
        <a:dk2>
          <a:srgbClr val="02367A"/>
        </a:dk2>
        <a:lt2>
          <a:srgbClr val="FFFFFF"/>
        </a:lt2>
        <a:accent1>
          <a:srgbClr val="DBC274"/>
        </a:accent1>
        <a:accent2>
          <a:srgbClr val="A59266"/>
        </a:accent2>
        <a:accent3>
          <a:srgbClr val="FFFFFF"/>
        </a:accent3>
        <a:accent4>
          <a:srgbClr val="012D67"/>
        </a:accent4>
        <a:accent5>
          <a:srgbClr val="EADDBC"/>
        </a:accent5>
        <a:accent6>
          <a:srgbClr val="95845C"/>
        </a:accent6>
        <a:hlink>
          <a:srgbClr val="B0C4CB"/>
        </a:hlink>
        <a:folHlink>
          <a:srgbClr val="9DB4B6"/>
        </a:folHlink>
      </a:clrScheme>
      <a:clrMap bg1="lt1" tx1="dk1" bg2="lt2" tx2="dk2" accent1="accent1" accent2="accent2" accent3="accent3" accent4="accent4" accent5="accent5" accent6="accent6" hlink="hlink" folHlink="folHlink"/>
    </a:extraClrScheme>
    <a:extraClrScheme>
      <a:clrScheme name="On screen title page 5">
        <a:dk1>
          <a:srgbClr val="02367A"/>
        </a:dk1>
        <a:lt1>
          <a:srgbClr val="FFFFFF"/>
        </a:lt1>
        <a:dk2>
          <a:srgbClr val="02367A"/>
        </a:dk2>
        <a:lt2>
          <a:srgbClr val="FFFFFF"/>
        </a:lt2>
        <a:accent1>
          <a:srgbClr val="5D87A1"/>
        </a:accent1>
        <a:accent2>
          <a:srgbClr val="C5960C"/>
        </a:accent2>
        <a:accent3>
          <a:srgbClr val="FFFFFF"/>
        </a:accent3>
        <a:accent4>
          <a:srgbClr val="012D67"/>
        </a:accent4>
        <a:accent5>
          <a:srgbClr val="B6C3CD"/>
        </a:accent5>
        <a:accent6>
          <a:srgbClr val="B2870A"/>
        </a:accent6>
        <a:hlink>
          <a:srgbClr val="89D4E3"/>
        </a:hlink>
        <a:folHlink>
          <a:srgbClr val="E4D298"/>
        </a:folHlink>
      </a:clrScheme>
      <a:clrMap bg1="lt1" tx1="dk1" bg2="lt2" tx2="dk2" accent1="accent1" accent2="accent2" accent3="accent3" accent4="accent4" accent5="accent5" accent6="accent6" hlink="hlink" folHlink="folHlink"/>
    </a:extraClrScheme>
    <a:extraClrScheme>
      <a:clrScheme name="On screen title page 6">
        <a:dk1>
          <a:srgbClr val="02367A"/>
        </a:dk1>
        <a:lt1>
          <a:srgbClr val="FFFFFF"/>
        </a:lt1>
        <a:dk2>
          <a:srgbClr val="02367A"/>
        </a:dk2>
        <a:lt2>
          <a:srgbClr val="FFFFFF"/>
        </a:lt2>
        <a:accent1>
          <a:srgbClr val="5D87A1"/>
        </a:accent1>
        <a:accent2>
          <a:srgbClr val="C5960C"/>
        </a:accent2>
        <a:accent3>
          <a:srgbClr val="FFFFFF"/>
        </a:accent3>
        <a:accent4>
          <a:srgbClr val="012D67"/>
        </a:accent4>
        <a:accent5>
          <a:srgbClr val="B6C3CD"/>
        </a:accent5>
        <a:accent6>
          <a:srgbClr val="B2870A"/>
        </a:accent6>
        <a:hlink>
          <a:srgbClr val="89D4E3"/>
        </a:hlink>
        <a:folHlink>
          <a:srgbClr val="DDD5B2"/>
        </a:folHlink>
      </a:clrScheme>
      <a:clrMap bg1="lt1" tx1="dk1" bg2="lt2" tx2="dk2" accent1="accent1" accent2="accent2" accent3="accent3" accent4="accent4" accent5="accent5" accent6="accent6" hlink="hlink" folHlink="folHlink"/>
    </a:extraClrScheme>
    <a:extraClrScheme>
      <a:clrScheme name="On screen title page 7">
        <a:dk1>
          <a:srgbClr val="02367A"/>
        </a:dk1>
        <a:lt1>
          <a:srgbClr val="FFFFFF"/>
        </a:lt1>
        <a:dk2>
          <a:srgbClr val="02367A"/>
        </a:dk2>
        <a:lt2>
          <a:srgbClr val="FFFFFF"/>
        </a:lt2>
        <a:accent1>
          <a:srgbClr val="5D87A1"/>
        </a:accent1>
        <a:accent2>
          <a:srgbClr val="C5960C"/>
        </a:accent2>
        <a:accent3>
          <a:srgbClr val="FFFFFF"/>
        </a:accent3>
        <a:accent4>
          <a:srgbClr val="012D67"/>
        </a:accent4>
        <a:accent5>
          <a:srgbClr val="B6C3CD"/>
        </a:accent5>
        <a:accent6>
          <a:srgbClr val="B2870A"/>
        </a:accent6>
        <a:hlink>
          <a:srgbClr val="89D4E3"/>
        </a:hlink>
        <a:folHlink>
          <a:srgbClr val="EEDB7D"/>
        </a:folHlink>
      </a:clrScheme>
      <a:clrMap bg1="lt1" tx1="dk1" bg2="lt2" tx2="dk2" accent1="accent1" accent2="accent2" accent3="accent3" accent4="accent4" accent5="accent5" accent6="accent6" hlink="hlink" folHlink="folHlink"/>
    </a:extraClrScheme>
    <a:extraClrScheme>
      <a:clrScheme name="On screen title page 8">
        <a:dk1>
          <a:srgbClr val="02367A"/>
        </a:dk1>
        <a:lt1>
          <a:srgbClr val="FFFFFF"/>
        </a:lt1>
        <a:dk2>
          <a:srgbClr val="02367A"/>
        </a:dk2>
        <a:lt2>
          <a:srgbClr val="FFFFFF"/>
        </a:lt2>
        <a:accent1>
          <a:srgbClr val="5D87B5"/>
        </a:accent1>
        <a:accent2>
          <a:srgbClr val="84C225"/>
        </a:accent2>
        <a:accent3>
          <a:srgbClr val="FFFFFF"/>
        </a:accent3>
        <a:accent4>
          <a:srgbClr val="012D67"/>
        </a:accent4>
        <a:accent5>
          <a:srgbClr val="B6C3D7"/>
        </a:accent5>
        <a:accent6>
          <a:srgbClr val="77B020"/>
        </a:accent6>
        <a:hlink>
          <a:srgbClr val="B1C3E1"/>
        </a:hlink>
        <a:folHlink>
          <a:srgbClr val="FFA050"/>
        </a:folHlink>
      </a:clrScheme>
      <a:clrMap bg1="lt1" tx1="dk1" bg2="lt2" tx2="dk2" accent1="accent1" accent2="accent2" accent3="accent3" accent4="accent4" accent5="accent5" accent6="accent6" hlink="hlink" folHlink="folHlink"/>
    </a:extraClrScheme>
    <a:extraClrScheme>
      <a:clrScheme name="On screen title page 9">
        <a:dk1>
          <a:srgbClr val="02367A"/>
        </a:dk1>
        <a:lt1>
          <a:srgbClr val="FFFFFF"/>
        </a:lt1>
        <a:dk2>
          <a:srgbClr val="02367A"/>
        </a:dk2>
        <a:lt2>
          <a:srgbClr val="FFFFFF"/>
        </a:lt2>
        <a:accent1>
          <a:srgbClr val="5D87B5"/>
        </a:accent1>
        <a:accent2>
          <a:srgbClr val="84C225"/>
        </a:accent2>
        <a:accent3>
          <a:srgbClr val="FFFFFF"/>
        </a:accent3>
        <a:accent4>
          <a:srgbClr val="012D67"/>
        </a:accent4>
        <a:accent5>
          <a:srgbClr val="B6C3D7"/>
        </a:accent5>
        <a:accent6>
          <a:srgbClr val="77B020"/>
        </a:accent6>
        <a:hlink>
          <a:srgbClr val="B1C3E1"/>
        </a:hlink>
        <a:folHlink>
          <a:srgbClr val="F6D066"/>
        </a:folHlink>
      </a:clrScheme>
      <a:clrMap bg1="lt1" tx1="dk1" bg2="lt2" tx2="dk2" accent1="accent1" accent2="accent2" accent3="accent3" accent4="accent4" accent5="accent5" accent6="accent6" hlink="hlink" folHlink="folHlink"/>
    </a:extraClrScheme>
    <a:extraClrScheme>
      <a:clrScheme name="On screen title page 10">
        <a:dk1>
          <a:srgbClr val="02367A"/>
        </a:dk1>
        <a:lt1>
          <a:srgbClr val="FFFFFF"/>
        </a:lt1>
        <a:dk2>
          <a:srgbClr val="02367A"/>
        </a:dk2>
        <a:lt2>
          <a:srgbClr val="FFFFFF"/>
        </a:lt2>
        <a:accent1>
          <a:srgbClr val="5D87B5"/>
        </a:accent1>
        <a:accent2>
          <a:srgbClr val="84C225"/>
        </a:accent2>
        <a:accent3>
          <a:srgbClr val="FFFFFF"/>
        </a:accent3>
        <a:accent4>
          <a:srgbClr val="012D67"/>
        </a:accent4>
        <a:accent5>
          <a:srgbClr val="B6C3D7"/>
        </a:accent5>
        <a:accent6>
          <a:srgbClr val="77B020"/>
        </a:accent6>
        <a:hlink>
          <a:srgbClr val="B1C3E1"/>
        </a:hlink>
        <a:folHlink>
          <a:srgbClr val="EEDB7D"/>
        </a:folHlink>
      </a:clrScheme>
      <a:clrMap bg1="lt1" tx1="dk1" bg2="lt2" tx2="dk2" accent1="accent1" accent2="accent2" accent3="accent3" accent4="accent4" accent5="accent5" accent6="accent6" hlink="hlink" folHlink="folHlink"/>
    </a:extraClrScheme>
    <a:extraClrScheme>
      <a:clrScheme name="On screen title page 11">
        <a:dk1>
          <a:srgbClr val="02367A"/>
        </a:dk1>
        <a:lt1>
          <a:srgbClr val="FFFFFF"/>
        </a:lt1>
        <a:dk2>
          <a:srgbClr val="02367A"/>
        </a:dk2>
        <a:lt2>
          <a:srgbClr val="FFFFFF"/>
        </a:lt2>
        <a:accent1>
          <a:srgbClr val="5D87B5"/>
        </a:accent1>
        <a:accent2>
          <a:srgbClr val="84C225"/>
        </a:accent2>
        <a:accent3>
          <a:srgbClr val="FFFFFF"/>
        </a:accent3>
        <a:accent4>
          <a:srgbClr val="012D67"/>
        </a:accent4>
        <a:accent5>
          <a:srgbClr val="B6C3D7"/>
        </a:accent5>
        <a:accent6>
          <a:srgbClr val="77B020"/>
        </a:accent6>
        <a:hlink>
          <a:srgbClr val="B1C3E1"/>
        </a:hlink>
        <a:folHlink>
          <a:srgbClr val="F8D980"/>
        </a:folHlink>
      </a:clrScheme>
      <a:clrMap bg1="lt1" tx1="dk1" bg2="lt2" tx2="dk2" accent1="accent1" accent2="accent2" accent3="accent3" accent4="accent4" accent5="accent5" accent6="accent6" hlink="hlink" folHlink="folHlink"/>
    </a:extraClrScheme>
    <a:extraClrScheme>
      <a:clrScheme name="On screen title page 12">
        <a:dk1>
          <a:srgbClr val="02367A"/>
        </a:dk1>
        <a:lt1>
          <a:srgbClr val="FFFFFF"/>
        </a:lt1>
        <a:dk2>
          <a:srgbClr val="02367A"/>
        </a:dk2>
        <a:lt2>
          <a:srgbClr val="FFFFFF"/>
        </a:lt2>
        <a:accent1>
          <a:srgbClr val="5D87B5"/>
        </a:accent1>
        <a:accent2>
          <a:srgbClr val="84C225"/>
        </a:accent2>
        <a:accent3>
          <a:srgbClr val="FFFFFF"/>
        </a:accent3>
        <a:accent4>
          <a:srgbClr val="012D67"/>
        </a:accent4>
        <a:accent5>
          <a:srgbClr val="B6C3D7"/>
        </a:accent5>
        <a:accent6>
          <a:srgbClr val="77B020"/>
        </a:accent6>
        <a:hlink>
          <a:srgbClr val="B1C3E1"/>
        </a:hlink>
        <a:folHlink>
          <a:srgbClr val="F9DD8F"/>
        </a:folHlink>
      </a:clrScheme>
      <a:clrMap bg1="lt1" tx1="dk1" bg2="lt2" tx2="dk2" accent1="accent1" accent2="accent2" accent3="accent3" accent4="accent4" accent5="accent5" accent6="accent6" hlink="hlink" folHlink="folHlink"/>
    </a:extraClrScheme>
    <a:extraClrScheme>
      <a:clrScheme name="On screen title page 13">
        <a:dk1>
          <a:srgbClr val="02367A"/>
        </a:dk1>
        <a:lt1>
          <a:srgbClr val="FFFFFF"/>
        </a:lt1>
        <a:dk2>
          <a:srgbClr val="02367A"/>
        </a:dk2>
        <a:lt2>
          <a:srgbClr val="FFFFFF"/>
        </a:lt2>
        <a:accent1>
          <a:srgbClr val="5D87B5"/>
        </a:accent1>
        <a:accent2>
          <a:srgbClr val="84C225"/>
        </a:accent2>
        <a:accent3>
          <a:srgbClr val="FFFFFF"/>
        </a:accent3>
        <a:accent4>
          <a:srgbClr val="012D67"/>
        </a:accent4>
        <a:accent5>
          <a:srgbClr val="B6C3D7"/>
        </a:accent5>
        <a:accent6>
          <a:srgbClr val="77B020"/>
        </a:accent6>
        <a:hlink>
          <a:srgbClr val="B1C3E1"/>
        </a:hlink>
        <a:folHlink>
          <a:srgbClr val="F5CB55"/>
        </a:folHlink>
      </a:clrScheme>
      <a:clrMap bg1="lt1" tx1="dk1" bg2="lt2" tx2="dk2" accent1="accent1" accent2="accent2" accent3="accent3" accent4="accent4" accent5="accent5" accent6="accent6" hlink="hlink" folHlink="folHlink"/>
    </a:extraClrScheme>
    <a:extraClrScheme>
      <a:clrScheme name="On screen title page 14">
        <a:dk1>
          <a:srgbClr val="02367A"/>
        </a:dk1>
        <a:lt1>
          <a:srgbClr val="FFFFFF"/>
        </a:lt1>
        <a:dk2>
          <a:srgbClr val="02367A"/>
        </a:dk2>
        <a:lt2>
          <a:srgbClr val="F9E09B"/>
        </a:lt2>
        <a:accent1>
          <a:srgbClr val="5D87B5"/>
        </a:accent1>
        <a:accent2>
          <a:srgbClr val="84C225"/>
        </a:accent2>
        <a:accent3>
          <a:srgbClr val="FFFFFF"/>
        </a:accent3>
        <a:accent4>
          <a:srgbClr val="012D67"/>
        </a:accent4>
        <a:accent5>
          <a:srgbClr val="B6C3D7"/>
        </a:accent5>
        <a:accent6>
          <a:srgbClr val="77B020"/>
        </a:accent6>
        <a:hlink>
          <a:srgbClr val="B1C3E1"/>
        </a:hlink>
        <a:folHlink>
          <a:srgbClr val="F5CB55"/>
        </a:folHlink>
      </a:clrScheme>
      <a:clrMap bg1="lt1" tx1="dk1" bg2="lt2" tx2="dk2" accent1="accent1" accent2="accent2" accent3="accent3" accent4="accent4" accent5="accent5" accent6="accent6" hlink="hlink" folHlink="folHlink"/>
    </a:extraClrScheme>
    <a:extraClrScheme>
      <a:clrScheme name="On screen title page 15">
        <a:dk1>
          <a:srgbClr val="02367A"/>
        </a:dk1>
        <a:lt1>
          <a:srgbClr val="FFFFFF"/>
        </a:lt1>
        <a:dk2>
          <a:srgbClr val="02367A"/>
        </a:dk2>
        <a:lt2>
          <a:srgbClr val="808080"/>
        </a:lt2>
        <a:accent1>
          <a:srgbClr val="5D87B5"/>
        </a:accent1>
        <a:accent2>
          <a:srgbClr val="84C225"/>
        </a:accent2>
        <a:accent3>
          <a:srgbClr val="FFFFFF"/>
        </a:accent3>
        <a:accent4>
          <a:srgbClr val="012D67"/>
        </a:accent4>
        <a:accent5>
          <a:srgbClr val="B6C3D7"/>
        </a:accent5>
        <a:accent6>
          <a:srgbClr val="77B020"/>
        </a:accent6>
        <a:hlink>
          <a:srgbClr val="B1C3E1"/>
        </a:hlink>
        <a:folHlink>
          <a:srgbClr val="F5CB55"/>
        </a:folHlink>
      </a:clrScheme>
      <a:clrMap bg1="lt1" tx1="dk1" bg2="lt2" tx2="dk2" accent1="accent1" accent2="accent2" accent3="accent3" accent4="accent4" accent5="accent5" accent6="accent6" hlink="hlink" folHlink="folHlink"/>
    </a:extraClrScheme>
    <a:extraClrScheme>
      <a:clrScheme name="On screen title page 16">
        <a:dk1>
          <a:srgbClr val="02367A"/>
        </a:dk1>
        <a:lt1>
          <a:srgbClr val="FFFFFF"/>
        </a:lt1>
        <a:dk2>
          <a:srgbClr val="02367A"/>
        </a:dk2>
        <a:lt2>
          <a:srgbClr val="808080"/>
        </a:lt2>
        <a:accent1>
          <a:srgbClr val="5D87A1"/>
        </a:accent1>
        <a:accent2>
          <a:srgbClr val="84C225"/>
        </a:accent2>
        <a:accent3>
          <a:srgbClr val="FFFFFF"/>
        </a:accent3>
        <a:accent4>
          <a:srgbClr val="012D67"/>
        </a:accent4>
        <a:accent5>
          <a:srgbClr val="B6C3CD"/>
        </a:accent5>
        <a:accent6>
          <a:srgbClr val="77B020"/>
        </a:accent6>
        <a:hlink>
          <a:srgbClr val="B1C3E1"/>
        </a:hlink>
        <a:folHlink>
          <a:srgbClr val="F5CB5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63881750F6CCD4CAB6D02B784F996FF" ma:contentTypeVersion="1" ma:contentTypeDescription="Create a new document." ma:contentTypeScope="" ma:versionID="8eff90869124d6f5f160320e0f871193">
  <xsd:schema xmlns:xsd="http://www.w3.org/2001/XMLSchema" xmlns:p="http://schemas.microsoft.com/office/2006/metadata/properties" xmlns:ns2="2212975b-f8a4-465d-ba4e-f206b654599d" targetNamespace="http://schemas.microsoft.com/office/2006/metadata/properties" ma:root="true" ma:fieldsID="f3d47a52f6e5575342e6884146aa44cd" ns2:_="">
    <xsd:import namespace="2212975b-f8a4-465d-ba4e-f206b654599d"/>
    <xsd:element name="properties">
      <xsd:complexType>
        <xsd:sequence>
          <xsd:element name="documentManagement">
            <xsd:complexType>
              <xsd:all>
                <xsd:element ref="ns2:Person_x0020_Responsible" minOccurs="0"/>
              </xsd:all>
            </xsd:complexType>
          </xsd:element>
        </xsd:sequence>
      </xsd:complexType>
    </xsd:element>
  </xsd:schema>
  <xsd:schema xmlns:xsd="http://www.w3.org/2001/XMLSchema" xmlns:dms="http://schemas.microsoft.com/office/2006/documentManagement/types" targetNamespace="2212975b-f8a4-465d-ba4e-f206b654599d" elementFormDefault="qualified">
    <xsd:import namespace="http://schemas.microsoft.com/office/2006/documentManagement/types"/>
    <xsd:element name="Person_x0020_Responsible" ma:index="8" nillable="true" ma:displayName="Person Responsible" ma:internalName="Person_x0020_Responsibl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erson_x0020_Responsible xmlns="2212975b-f8a4-465d-ba4e-f206b654599d" xsi:nil="true"/>
  </documentManagement>
</p:properties>
</file>

<file path=customXml/itemProps1.xml><?xml version="1.0" encoding="utf-8"?>
<ds:datastoreItem xmlns:ds="http://schemas.openxmlformats.org/officeDocument/2006/customXml" ds:itemID="{FEF0B447-E9B3-40B0-A17F-DD2109187967}">
  <ds:schemaRefs>
    <ds:schemaRef ds:uri="http://schemas.microsoft.com/sharepoint/v3/contenttype/forms"/>
  </ds:schemaRefs>
</ds:datastoreItem>
</file>

<file path=customXml/itemProps2.xml><?xml version="1.0" encoding="utf-8"?>
<ds:datastoreItem xmlns:ds="http://schemas.openxmlformats.org/officeDocument/2006/customXml" ds:itemID="{27E1B0D1-04E1-471B-8582-348F162EE886}">
  <ds:schemaRefs>
    <ds:schemaRef ds:uri="2212975b-f8a4-465d-ba4e-f206b654599d"/>
    <ds:schemaRef ds:uri="http://purl.org/dc/elements/1.1/"/>
    <ds:schemaRef ds:uri="http://purl.org/dc/terms/"/>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ternal/2005/internalDocumentation"/>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FFA6025-CFDA-4633-AD01-AF264FB39203}">
  <ds:schemaRefs>
    <ds:schemaRef ds:uri="2212975b-f8a4-465d-ba4e-f206b654599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11507</TotalTime>
  <Words>2098</Words>
  <Application>Microsoft Office PowerPoint</Application>
  <PresentationFormat>A4 Paper (210x297 mm)</PresentationFormat>
  <Paragraphs>159</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Segoe UI</vt:lpstr>
      <vt:lpstr>Wingdings</vt:lpstr>
      <vt:lpstr>GSA layout</vt:lpstr>
      <vt:lpstr>Architecture Design Authority </vt:lpstr>
      <vt:lpstr>Contents</vt:lpstr>
      <vt:lpstr>Solution Architecture</vt:lpstr>
      <vt:lpstr>Context</vt:lpstr>
      <vt:lpstr>Architectural principles applied</vt:lpstr>
      <vt:lpstr>System Components – Target state</vt:lpstr>
      <vt:lpstr>Workflow description</vt:lpstr>
      <vt:lpstr>Target state architecture</vt:lpstr>
      <vt:lpstr>Integration strategy</vt:lpstr>
      <vt:lpstr>Integration strategy</vt:lpstr>
      <vt:lpstr>Monitoring requirements</vt:lpstr>
      <vt:lpstr>Other non-functional requirements</vt:lpstr>
      <vt:lpstr>Other non-functional requirements</vt:lpstr>
      <vt:lpstr>Other non-functional requirements</vt:lpstr>
      <vt:lpstr>Other non-functional requirements</vt:lpstr>
      <vt:lpstr>Risk and mitigation strategies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 - Golden Eye Architecture</dc:title>
  <dc:creator>Populate Solution Architect's name here</dc:creator>
  <cp:lastModifiedBy>Seu, Eladio E</cp:lastModifiedBy>
  <cp:revision>153</cp:revision>
  <dcterms:created xsi:type="dcterms:W3CDTF">2010-03-20T12:15:42Z</dcterms:created>
  <dcterms:modified xsi:type="dcterms:W3CDTF">2024-08-22T18:22:01Z</dcterms:modified>
  <cp:category>Standard Bank</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0x010100863881750F6CCD4CAB6D02B784F996FF</vt:lpwstr>
  </property>
  <property fmtid="{D5CDD505-2E9C-101B-9397-08002B2CF9AE}" pid="3" name="MSIP_Label_027a3850-2850-457c-8efb-fdd5fa4d27d3_Enabled">
    <vt:lpwstr>True</vt:lpwstr>
  </property>
  <property fmtid="{D5CDD505-2E9C-101B-9397-08002B2CF9AE}" pid="4" name="MSIP_Label_027a3850-2850-457c-8efb-fdd5fa4d27d3_SiteId">
    <vt:lpwstr>7369e6ec-faa6-42fa-bc0e-4f332da5b1db</vt:lpwstr>
  </property>
  <property fmtid="{D5CDD505-2E9C-101B-9397-08002B2CF9AE}" pid="5" name="MSIP_Label_027a3850-2850-457c-8efb-fdd5fa4d27d3_SetDate">
    <vt:lpwstr>2020-06-22T12:43:24.2647319Z</vt:lpwstr>
  </property>
  <property fmtid="{D5CDD505-2E9C-101B-9397-08002B2CF9AE}" pid="6" name="MSIP_Label_027a3850-2850-457c-8efb-fdd5fa4d27d3_Name">
    <vt:lpwstr>General (No Protection)</vt:lpwstr>
  </property>
  <property fmtid="{D5CDD505-2E9C-101B-9397-08002B2CF9AE}" pid="7" name="MSIP_Label_027a3850-2850-457c-8efb-fdd5fa4d27d3_ActionId">
    <vt:lpwstr>38297f2e-e1a0-4b29-9683-c25aa6680c2c</vt:lpwstr>
  </property>
  <property fmtid="{D5CDD505-2E9C-101B-9397-08002B2CF9AE}" pid="8" name="MSIP_Label_027a3850-2850-457c-8efb-fdd5fa4d27d3_Extended_MSFT_Method">
    <vt:lpwstr>Automatic</vt:lpwstr>
  </property>
  <property fmtid="{D5CDD505-2E9C-101B-9397-08002B2CF9AE}" pid="9" name="Sensitivity">
    <vt:lpwstr>General (No Protection)</vt:lpwstr>
  </property>
</Properties>
</file>