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
          <p15:clr>
            <a:srgbClr val="A4A3A4"/>
          </p15:clr>
        </p15:guide>
        <p15:guide id="2" orient="horz" pos="240">
          <p15:clr>
            <a:srgbClr val="A4A3A4"/>
          </p15:clr>
        </p15:guide>
        <p15:guide id="3" orient="horz" pos="4080">
          <p15:clr>
            <a:srgbClr val="A4A3A4"/>
          </p15:clr>
        </p15:guide>
        <p15:guide id="4" pos="7296">
          <p15:clr>
            <a:srgbClr val="A4A3A4"/>
          </p15:clr>
        </p15:guide>
        <p15:guide id="5" orient="horz" pos="2232">
          <p15:clr>
            <a:srgbClr val="A4A3A4"/>
          </p15:clr>
        </p15:guide>
        <p15:guide id="6" orient="horz" pos="528">
          <p15:clr>
            <a:srgbClr val="A4A3A4"/>
          </p15:clr>
        </p15:guide>
        <p15:guide id="7" pos="5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
        <p:guide pos="240" orient="horz"/>
        <p:guide pos="4080" orient="horz"/>
        <p:guide pos="7296"/>
        <p:guide pos="2232" orient="horz"/>
        <p:guide pos="528" orient="horz"/>
        <p:guide pos="5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1935b997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GLUE - General Language Understanding Evaluation, Training and </a:t>
            </a:r>
            <a:r>
              <a:rPr lang="en-US"/>
              <a:t>testing</a:t>
            </a:r>
            <a:r>
              <a:rPr lang="en-US"/>
              <a:t> data is provided on submission server with </a:t>
            </a:r>
            <a:r>
              <a:rPr lang="en-US"/>
              <a:t>leaderboards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SQUAD - Stanford Question Answering Dataset, has 2 versions, v1 where </a:t>
            </a:r>
            <a:r>
              <a:rPr lang="en-US"/>
              <a:t>question</a:t>
            </a:r>
            <a:r>
              <a:rPr lang="en-US"/>
              <a:t> will have and answer and v2 where question may not have an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RACE - Reading Comprehension from Examinations, English comprehension passage exam in China. Longer context. MCQs</a:t>
            </a:r>
            <a:endParaRPr/>
          </a:p>
        </p:txBody>
      </p:sp>
      <p:sp>
        <p:nvSpPr>
          <p:cNvPr id="98" name="Google Shape;98;g201935b997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1935b9979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01935b9979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1935b9979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01935b9979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1935b9979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Sentence Prediction task is to give two sentences to the model in the form &lt;cls&gt; tokens &lt;sep&gt; tokens &lt;end&gt; and the objective is to predict if the second sentence is in continuation of the first sentence. This trains the model to get context information in longer sentences. However, the recent works have questioned the necessity of NSP loss. So the authors compare different scenarios.</a:t>
            </a:r>
            <a:endParaRPr/>
          </a:p>
          <a:p>
            <a:pPr indent="0" lvl="0" marL="0" rtl="0" algn="l">
              <a:spcBef>
                <a:spcPts val="0"/>
              </a:spcBef>
              <a:spcAft>
                <a:spcPts val="0"/>
              </a:spcAft>
              <a:buNone/>
            </a:pPr>
            <a:r>
              <a:t/>
            </a:r>
            <a:endParaRPr/>
          </a:p>
        </p:txBody>
      </p:sp>
      <p:sp>
        <p:nvSpPr>
          <p:cNvPr id="131" name="Google Shape;131;g201935b9979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e1ae83aa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ee1ae83aa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e1ae83aa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ee1ae83aa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e103c7fe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e103c7fe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ee103c7feb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Dynamic masking instead of static masking, ie, over different iterations/epochs different tokens are masked.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Replacing NSP with Full sentences( without NLP loss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BPE - Byte pair encoding</a:t>
            </a:r>
            <a:endParaRPr/>
          </a:p>
          <a:p>
            <a:pPr indent="0" lvl="0" marL="0" rtl="0" algn="l">
              <a:spcBef>
                <a:spcPts val="0"/>
              </a:spcBef>
              <a:spcAft>
                <a:spcPts val="0"/>
              </a:spcAft>
              <a:buNone/>
            </a:pPr>
            <a:r>
              <a:rPr lang="en-US"/>
              <a:t>Bert was trained on 16Gb-</a:t>
            </a:r>
            <a:r>
              <a:rPr lang="en-US" sz="900">
                <a:latin typeface="Arial"/>
                <a:ea typeface="Arial"/>
                <a:cs typeface="Arial"/>
                <a:sym typeface="Arial"/>
              </a:rPr>
              <a:t>BOOKCORPUS + English Wikipedia</a:t>
            </a:r>
            <a:r>
              <a:rPr lang="en-US" sz="1800">
                <a:latin typeface="Arial"/>
                <a:ea typeface="Arial"/>
                <a:cs typeface="Arial"/>
                <a:sym typeface="Arial"/>
              </a:rPr>
              <a:t> 	</a:t>
            </a:r>
            <a:endParaRPr sz="1800">
              <a:latin typeface="Arial"/>
              <a:ea typeface="Arial"/>
              <a:cs typeface="Arial"/>
              <a:sym typeface="Arial"/>
            </a:endParaRPr>
          </a:p>
          <a:p>
            <a:pPr indent="0" lvl="0" marL="0" rtl="0" algn="l">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Roberta was trained with additional data on CC - News, Open WebText,STORIES which accounts to 160 Gb. </a:t>
            </a:r>
            <a:r>
              <a:rPr lang="en-US">
                <a:solidFill>
                  <a:srgbClr val="252525"/>
                </a:solidFill>
                <a:highlight>
                  <a:srgbClr val="FFFFFF"/>
                </a:highlight>
                <a:latin typeface="Arial"/>
                <a:ea typeface="Arial"/>
                <a:cs typeface="Arial"/>
                <a:sym typeface="Arial"/>
              </a:rPr>
              <a:t>This paper additionally use a novel dataset, CC-NEWS</a:t>
            </a:r>
            <a:endParaRPr>
              <a:solidFill>
                <a:srgbClr val="252525"/>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52525"/>
              </a:solidFill>
              <a:highlight>
                <a:srgbClr val="FFFFFF"/>
              </a:highlight>
              <a:latin typeface="Arial"/>
              <a:ea typeface="Arial"/>
              <a:cs typeface="Arial"/>
              <a:sym typeface="Arial"/>
            </a:endParaRPr>
          </a:p>
          <a:p>
            <a:pPr indent="0" lvl="0" marL="0" rtl="0" algn="l">
              <a:spcBef>
                <a:spcPts val="0"/>
              </a:spcBef>
              <a:spcAft>
                <a:spcPts val="0"/>
              </a:spcAft>
              <a:buNone/>
            </a:pPr>
            <a:r>
              <a:rPr lang="en-US"/>
              <a:t>The model was trained on 1024 v100 GPUs(32GB) for approximately one day.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e103c7feb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e103c7feb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Bert base has 12 transformer layers while RoBERTa has 24 layers.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PArameters are same in both but the pre training steps were increased from 200k to 500k.</a:t>
            </a:r>
            <a:endParaRPr/>
          </a:p>
          <a:p>
            <a:pPr indent="0" lvl="0" marL="0" rtl="0" algn="l">
              <a:spcBef>
                <a:spcPts val="0"/>
              </a:spcBef>
              <a:spcAft>
                <a:spcPts val="0"/>
              </a:spcAft>
              <a:buNone/>
            </a:pPr>
            <a:r>
              <a:t/>
            </a:r>
            <a:endParaRPr/>
          </a:p>
        </p:txBody>
      </p:sp>
      <p:sp>
        <p:nvSpPr>
          <p:cNvPr id="176" name="Google Shape;176;g1ee103c7feb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XLNet was beating RoBERTa till RoBERTa was pre-trained for 500k steps.</a:t>
            </a:r>
            <a:endParaRPr/>
          </a:p>
          <a:p>
            <a:pPr indent="0" lvl="0" marL="0" rtl="0" algn="l">
              <a:spcBef>
                <a:spcPts val="0"/>
              </a:spcBef>
              <a:spcAft>
                <a:spcPts val="0"/>
              </a:spcAft>
              <a:buNone/>
            </a:pPr>
            <a:r>
              <a:rPr lang="en-US"/>
              <a:t>But beats BERT.</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is a vast landscape of optimizations and ideas that were left out and this fact was acknowledged by the BERT authors.</a:t>
            </a:r>
            <a:endParaRPr/>
          </a:p>
          <a:p>
            <a:pPr indent="0" lvl="0" marL="0" rtl="0" algn="l">
              <a:spcBef>
                <a:spcPts val="0"/>
              </a:spcBef>
              <a:spcAft>
                <a:spcPts val="0"/>
              </a:spcAft>
              <a:buNone/>
            </a:pPr>
            <a:r>
              <a:rPr lang="en-US"/>
              <a:t>What RoBERTa team did is build on these ideas and explore various optimizations for pre-training and fine-tuning</a:t>
            </a:r>
            <a:endParaRPr/>
          </a:p>
        </p:txBody>
      </p:sp>
      <p:sp>
        <p:nvSpPr>
          <p:cNvPr id="26" name="Google Shape;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RoBERTA was evaluated on three different benchmarks - GLUE, RACE and SQuAD.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100">
                <a:latin typeface="Arial"/>
                <a:ea typeface="Arial"/>
                <a:cs typeface="Arial"/>
                <a:sym typeface="Arial"/>
              </a:rPr>
              <a:t>GLUE - General Language Understanding Evaluation is a Collection of 9 datasets for single-sentence or sentence-pair classification.</a:t>
            </a:r>
            <a:endParaRPr/>
          </a:p>
          <a:p>
            <a:pPr indent="0" lvl="0" marL="0" rtl="0" algn="l">
              <a:spcBef>
                <a:spcPts val="0"/>
              </a:spcBef>
              <a:spcAft>
                <a:spcPts val="0"/>
              </a:spcAft>
              <a:buNone/>
            </a:pPr>
            <a:r>
              <a:rPr lang="en-US"/>
              <a:t>GLUE has 9 different tasks including MNLI, QNLI etc. </a:t>
            </a:r>
            <a:endParaRPr/>
          </a:p>
          <a:p>
            <a:pPr indent="0" lvl="0" marL="0" rtl="0" algn="l">
              <a:spcBef>
                <a:spcPts val="0"/>
              </a:spcBef>
              <a:spcAft>
                <a:spcPts val="0"/>
              </a:spcAft>
              <a:buNone/>
            </a:pPr>
            <a:r>
              <a:rPr lang="en-US"/>
              <a:t>In single task, dev RoBERTa is fine tuned separately for each GLUE tasks. Where a limited hyperparameter was considered for each task. </a:t>
            </a:r>
            <a:endParaRPr/>
          </a:p>
          <a:p>
            <a:pPr indent="0" lvl="0" marL="0" rtl="0" algn="l">
              <a:spcBef>
                <a:spcPts val="0"/>
              </a:spcBef>
              <a:spcAft>
                <a:spcPts val="0"/>
              </a:spcAft>
              <a:buNone/>
            </a:pPr>
            <a:r>
              <a:rPr lang="en-US"/>
              <a:t>In ensembles, test they have compared RoBERTa on the test set via the GLUE leaderboard. </a:t>
            </a:r>
            <a:endParaRPr/>
          </a:p>
        </p:txBody>
      </p:sp>
      <p:sp>
        <p:nvSpPr>
          <p:cNvPr id="192" name="Google Shape;1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The benchmark provides a suite of tasks that cover a broad range of linguistic phenomena and include tasks such as sentiment analysis, question answering, and text classification.</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 For RTE, STS and MRPC the authors found it helpful to finetune starting from the MNLI single-task model, rather than the baseline pretrained RoBERTa.</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Out of these 9, Two of the GLUE tasks (QNLI and WNLI ) require task-specific finetuning approaches to achieve competitive leaderboard results.</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Here , WNLI is blank because the authors found the provided NLI-format data to be challenging to work with. Instead they used the reformatted WNLI data from SuperGLUE</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sz="1100">
                <a:solidFill>
                  <a:srgbClr val="292929"/>
                </a:solidFill>
                <a:highlight>
                  <a:srgbClr val="FFFFFF"/>
                </a:highlight>
                <a:latin typeface="Georgia"/>
                <a:ea typeface="Georgia"/>
                <a:cs typeface="Georgia"/>
                <a:sym typeface="Georgia"/>
              </a:rPr>
              <a:t>RoBERTa results on the development set are a median over five runs. </a:t>
            </a:r>
            <a:endParaRPr sz="11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100">
              <a:solidFill>
                <a:srgbClr val="292929"/>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In ensemble we achieve state of the art in 4 out of 9 tasks. </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lang="en-US">
                <a:solidFill>
                  <a:srgbClr val="374151"/>
                </a:solidFill>
                <a:highlight>
                  <a:srgbClr val="F7F7F8"/>
                </a:highlight>
                <a:latin typeface="Roboto"/>
                <a:ea typeface="Roboto"/>
                <a:cs typeface="Roboto"/>
                <a:sym typeface="Roboto"/>
              </a:rPr>
              <a:t>The authors also expect that after incorporating more sophisticated multi-task finetuning procedures may further improve RoBERTa’s result.</a:t>
            </a:r>
            <a:endParaRPr>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sz="1100">
                <a:solidFill>
                  <a:srgbClr val="292929"/>
                </a:solidFill>
                <a:highlight>
                  <a:srgbClr val="FFFFFF"/>
                </a:highlight>
                <a:latin typeface="Georgia"/>
                <a:ea typeface="Georgia"/>
                <a:cs typeface="Georgia"/>
                <a:sym typeface="Georgia"/>
              </a:rPr>
              <a:t>It is clear that RoBERTa has outperformed the state of the art in almost all of the GLUE tasks including for ensemble models.</a:t>
            </a:r>
            <a:endParaRPr sz="11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100">
                <a:solidFill>
                  <a:srgbClr val="292929"/>
                </a:solidFill>
                <a:highlight>
                  <a:srgbClr val="FFFFFF"/>
                </a:highlight>
                <a:latin typeface="Georgia"/>
                <a:ea typeface="Georgia"/>
                <a:cs typeface="Georgia"/>
                <a:sym typeface="Georgia"/>
              </a:rPr>
              <a:t>Crucially, RoBERTa uses the same masked language modeling pretraining objective and architecture as BERTLARGE, yet consistently outperforms both BERTLARGE and XLNetLARGE. This raises questions about the relative importance of model architecture and pretraining objective, compared to more details like dataset size and training time that is explored in this work. </a:t>
            </a:r>
            <a:endParaRPr sz="1100">
              <a:solidFill>
                <a:srgbClr val="292929"/>
              </a:solidFill>
              <a:highlight>
                <a:srgbClr val="FFFFFF"/>
              </a:highlight>
              <a:latin typeface="Georgia"/>
              <a:ea typeface="Georgia"/>
              <a:cs typeface="Georgia"/>
              <a:sym typeface="Georgia"/>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e103c7feb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SQUAD (Stanford Question Answering Dataset) is a benchmark for evaluating the performance of Natural Language Processing (NLP) models on the task of question-answering. The dataset consists of a large number of articles and corresponding questions, where the goal is for the model to predict the answer to each question based on the contents of the articles.</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Here, SQUAD 1.1 and 2.0 are different versions. SQUAD 1.1 is the original version of the dataset, which consists of over 100,000 questions and answers derived from a set of Wikipedia articles.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SQUAD 2.0 is an updated version of the dataset, which includes a more diverse range of questions and answers,. For example, SQUAD 2.0 includes questions that are more open-ended and require more complex reasoning to answer, as well as questions that have multiple correct answers.</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a:t>In particular, while both BERT  and XLNet  augment their training data with additional Qusestion Answer datasets, here RoBERTa is finetuned using the provided SQuAD training data.</a:t>
            </a:r>
            <a:endParaRPr/>
          </a:p>
        </p:txBody>
      </p:sp>
      <p:sp>
        <p:nvSpPr>
          <p:cNvPr id="209" name="Google Shape;209;g1ee103c7fe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e103c7feb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For RACE,  question-answer pairs that are longer than 128 tokens are truncated so that the total length is at most 512 tokens.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This is due to its large size and pre-training on a massive corpus of text, which has allowed it to learn a more robust and general representation of language.</a:t>
            </a:r>
            <a:endParaRPr/>
          </a:p>
        </p:txBody>
      </p:sp>
      <p:sp>
        <p:nvSpPr>
          <p:cNvPr id="217" name="Google Shape;217;g1ee103c7fe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e103c7fe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ee103c7fe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e103c7feb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ee103c7feb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Point 1</a:t>
            </a:r>
            <a:endParaRPr/>
          </a:p>
          <a:p>
            <a:pPr indent="0" lvl="0" marL="0" rtl="0" algn="l">
              <a:spcBef>
                <a:spcPts val="0"/>
              </a:spcBef>
              <a:spcAft>
                <a:spcPts val="0"/>
              </a:spcAft>
              <a:buNone/>
            </a:pPr>
            <a:r>
              <a:rPr lang="en-US"/>
              <a:t>The performance increase is due to overlooked design choices.</a:t>
            </a:r>
            <a:endParaRPr/>
          </a:p>
        </p:txBody>
      </p:sp>
      <p:sp>
        <p:nvSpPr>
          <p:cNvPr id="42" name="Google Shape;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eda61af01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Point 2</a:t>
            </a:r>
            <a:endParaRPr/>
          </a:p>
          <a:p>
            <a:pPr indent="0" lvl="0" marL="0" rtl="0" algn="l">
              <a:spcBef>
                <a:spcPts val="0"/>
              </a:spcBef>
              <a:spcAft>
                <a:spcPts val="0"/>
              </a:spcAft>
              <a:buNone/>
            </a:pPr>
            <a:r>
              <a:rPr lang="en-US"/>
              <a:t>Interpretability issue - </a:t>
            </a:r>
            <a:r>
              <a:rPr lang="en-US"/>
              <a:t>Large</a:t>
            </a:r>
            <a:r>
              <a:rPr lang="en-US"/>
              <a:t> model, can’t tell which part of model contribute to which result.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 name="Google Shape;50;g1eda61af01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da61af014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BERT was trained for 1M steps and RoBERTa was trained for 500k steps. This may seem less but is a net increase due to the fact that batch size is increased.</a:t>
            </a:r>
            <a:endParaRPr/>
          </a:p>
          <a:p>
            <a:pPr indent="0" lvl="0" marL="0" rtl="0" algn="l">
              <a:spcBef>
                <a:spcPts val="0"/>
              </a:spcBef>
              <a:spcAft>
                <a:spcPts val="0"/>
              </a:spcAft>
              <a:buNone/>
            </a:pPr>
            <a:r>
              <a:rPr lang="en-US"/>
              <a:t>Batch Size was changed from 256 examples to 2000 examples</a:t>
            </a:r>
            <a:endParaRPr/>
          </a:p>
        </p:txBody>
      </p:sp>
      <p:sp>
        <p:nvSpPr>
          <p:cNvPr id="58" name="Google Shape;58;g1eda61af01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da61af01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Setup - Bert takes 2 sentences as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Architecture - BERT uses the </a:t>
            </a:r>
            <a:r>
              <a:rPr lang="en-US"/>
              <a:t>transformer</a:t>
            </a:r>
            <a:r>
              <a:rPr lang="en-US"/>
              <a:t> model but only the encoder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Trained on Masked Language model and NSP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Dataset</a:t>
            </a:r>
            <a:r>
              <a:rPr lang="en-US"/>
              <a:t> consists </a:t>
            </a:r>
            <a:r>
              <a:rPr lang="en-US"/>
              <a:t>of</a:t>
            </a:r>
            <a:r>
              <a:rPr lang="en-US"/>
              <a:t> </a:t>
            </a:r>
            <a:r>
              <a:rPr lang="en-US"/>
              <a:t>Books Corpus</a:t>
            </a:r>
            <a:r>
              <a:rPr lang="en-US"/>
              <a:t> and English wikipedia which is 16GB</a:t>
            </a:r>
            <a:endParaRPr/>
          </a:p>
        </p:txBody>
      </p:sp>
      <p:sp>
        <p:nvSpPr>
          <p:cNvPr id="69" name="Google Shape;69;g1eda61af01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13dd7c8b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013dd7c8b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1935b997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Book Corpus is collection of over 12000 free books with word count greater than 20,000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English Wikipedia is the wikipedia dump of data in english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CC-News is dataset of 63 million english NEWS articles between sept 2016 and feb 2019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Open Web Text - Urls crawled from reddit comments with &gt;3 upvotes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STORIES - Common Crawl data filtered to match the Winograd Schema </a:t>
            </a:r>
            <a:r>
              <a:rPr lang="en-US"/>
              <a:t>challenge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g201935b997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pic>
        <p:nvPicPr>
          <p:cNvPr id="17" name="Google Shape;17;p5"/>
          <p:cNvPicPr preferRelativeResize="0"/>
          <p:nvPr/>
        </p:nvPicPr>
        <p:blipFill rotWithShape="1">
          <a:blip r:embed="rId3">
            <a:alphaModFix/>
          </a:blip>
          <a:srcRect b="0" l="0" r="0" t="0"/>
          <a:stretch/>
        </p:blipFill>
        <p:spPr>
          <a:xfrm>
            <a:off x="10556413" y="6235641"/>
            <a:ext cx="1244600" cy="379385"/>
          </a:xfrm>
          <a:prstGeom prst="rect">
            <a:avLst/>
          </a:prstGeom>
          <a:noFill/>
          <a:ln>
            <a:noFill/>
          </a:ln>
        </p:spPr>
      </p:pic>
      <p:grpSp>
        <p:nvGrpSpPr>
          <p:cNvPr id="18" name="Google Shape;18;p5"/>
          <p:cNvGrpSpPr/>
          <p:nvPr/>
        </p:nvGrpSpPr>
        <p:grpSpPr>
          <a:xfrm>
            <a:off x="-10236" y="-7675"/>
            <a:ext cx="12212457" cy="6873342"/>
            <a:chOff x="-18411" y="-6137"/>
            <a:chExt cx="12212457" cy="6873342"/>
          </a:xfrm>
        </p:grpSpPr>
        <p:sp>
          <p:nvSpPr>
            <p:cNvPr id="19" name="Google Shape;19;p5"/>
            <p:cNvSpPr/>
            <p:nvPr/>
          </p:nvSpPr>
          <p:spPr>
            <a:xfrm>
              <a:off x="-18411" y="3031635"/>
              <a:ext cx="12212457" cy="3835570"/>
            </a:xfrm>
            <a:custGeom>
              <a:rect b="b" l="l" r="r" t="t"/>
              <a:pathLst>
                <a:path extrusionOk="0" h="3835570" w="12212457">
                  <a:moveTo>
                    <a:pt x="0" y="2718652"/>
                  </a:moveTo>
                  <a:lnTo>
                    <a:pt x="0" y="3835570"/>
                  </a:lnTo>
                  <a:lnTo>
                    <a:pt x="153423" y="3835570"/>
                  </a:lnTo>
                  <a:lnTo>
                    <a:pt x="5443442" y="3835570"/>
                  </a:lnTo>
                  <a:lnTo>
                    <a:pt x="12212457" y="619828"/>
                  </a:lnTo>
                  <a:lnTo>
                    <a:pt x="12212457" y="0"/>
                  </a:lnTo>
                  <a:lnTo>
                    <a:pt x="0" y="2718652"/>
                  </a:lnTo>
                  <a:close/>
                </a:path>
              </a:pathLst>
            </a:custGeom>
            <a:solidFill>
              <a:srgbClr val="FFB8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5"/>
            <p:cNvSpPr/>
            <p:nvPr/>
          </p:nvSpPr>
          <p:spPr>
            <a:xfrm>
              <a:off x="-18411" y="-6137"/>
              <a:ext cx="12210411" cy="5842341"/>
            </a:xfrm>
            <a:custGeom>
              <a:rect b="b" l="l" r="r" t="t"/>
              <a:pathLst>
                <a:path extrusionOk="0" h="5842341" w="12194047">
                  <a:moveTo>
                    <a:pt x="0" y="5842341"/>
                  </a:moveTo>
                  <a:cubicBezTo>
                    <a:pt x="4091" y="3894894"/>
                    <a:pt x="8183" y="1947447"/>
                    <a:pt x="12274" y="0"/>
                  </a:cubicBezTo>
                  <a:lnTo>
                    <a:pt x="12194047" y="6137"/>
                  </a:lnTo>
                  <a:cubicBezTo>
                    <a:pt x="12194047" y="1031001"/>
                    <a:pt x="12194046" y="2055866"/>
                    <a:pt x="12194046" y="3080730"/>
                  </a:cubicBezTo>
                  <a:lnTo>
                    <a:pt x="0" y="5842341"/>
                  </a:lnTo>
                  <a:close/>
                </a:path>
              </a:pathLst>
            </a:custGeom>
            <a:solidFill>
              <a:srgbClr val="003D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grpSp>
      <p:sp>
        <p:nvSpPr>
          <p:cNvPr id="21" name="Google Shape;21;p5"/>
          <p:cNvSpPr txBox="1"/>
          <p:nvPr/>
        </p:nvSpPr>
        <p:spPr>
          <a:xfrm>
            <a:off x="617550" y="302500"/>
            <a:ext cx="11183400" cy="1276200"/>
          </a:xfrm>
          <a:prstGeom prst="rect">
            <a:avLst/>
          </a:prstGeom>
          <a:noFill/>
          <a:ln>
            <a:noFill/>
          </a:ln>
        </p:spPr>
        <p:txBody>
          <a:bodyPr anchorCtr="0" anchor="t" bIns="0" lIns="0" spcFirstLastPara="1" rIns="0" wrap="square" tIns="91425">
            <a:spAutoFit/>
          </a:bodyPr>
          <a:lstStyle/>
          <a:p>
            <a:pPr indent="0" lvl="0" marL="0" marR="0" rtl="0" algn="l">
              <a:lnSpc>
                <a:spcPct val="113666"/>
              </a:lnSpc>
              <a:spcBef>
                <a:spcPts val="0"/>
              </a:spcBef>
              <a:spcAft>
                <a:spcPts val="0"/>
              </a:spcAft>
              <a:buNone/>
            </a:pPr>
            <a:r>
              <a:rPr b="1" lang="en-US" sz="3600">
                <a:solidFill>
                  <a:schemeClr val="lt1"/>
                </a:solidFill>
              </a:rPr>
              <a:t>RoBERTa: A Robustly Optimized BERT Pretraining Approach</a:t>
            </a:r>
            <a:endParaRPr b="1" sz="3600"/>
          </a:p>
        </p:txBody>
      </p:sp>
      <p:sp>
        <p:nvSpPr>
          <p:cNvPr id="22" name="Google Shape;22;p5"/>
          <p:cNvSpPr txBox="1"/>
          <p:nvPr/>
        </p:nvSpPr>
        <p:spPr>
          <a:xfrm>
            <a:off x="617550" y="3451025"/>
            <a:ext cx="61407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rPr>
              <a:t>Presented By</a:t>
            </a:r>
            <a:endParaRPr sz="2000">
              <a:solidFill>
                <a:schemeClr val="lt1"/>
              </a:solidFill>
            </a:endParaRPr>
          </a:p>
          <a:p>
            <a:pPr indent="0" lvl="0" marL="0" marR="0" rtl="0" algn="l">
              <a:spcBef>
                <a:spcPts val="0"/>
              </a:spcBef>
              <a:spcAft>
                <a:spcPts val="0"/>
              </a:spcAft>
              <a:buNone/>
            </a:pPr>
            <a:r>
              <a:t/>
            </a:r>
            <a:endParaRPr sz="2000">
              <a:solidFill>
                <a:schemeClr val="lt1"/>
              </a:solidFill>
            </a:endParaRPr>
          </a:p>
          <a:p>
            <a:pPr indent="457200" lvl="0" marL="0" marR="0" rtl="0" algn="l">
              <a:spcBef>
                <a:spcPts val="0"/>
              </a:spcBef>
              <a:spcAft>
                <a:spcPts val="0"/>
              </a:spcAft>
              <a:buNone/>
            </a:pPr>
            <a:r>
              <a:rPr lang="en-US" sz="2000">
                <a:solidFill>
                  <a:schemeClr val="lt1"/>
                </a:solidFill>
              </a:rPr>
              <a:t>Yash Aggarwal and Harsh Gunwant</a:t>
            </a:r>
            <a:endParaRPr sz="2000">
              <a:solidFill>
                <a:schemeClr val="lt1"/>
              </a:solidFill>
            </a:endParaRPr>
          </a:p>
        </p:txBody>
      </p:sp>
      <p:sp>
        <p:nvSpPr>
          <p:cNvPr id="23" name="Google Shape;23;p5"/>
          <p:cNvSpPr txBox="1"/>
          <p:nvPr/>
        </p:nvSpPr>
        <p:spPr>
          <a:xfrm>
            <a:off x="537700" y="1936325"/>
            <a:ext cx="8005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rPr>
              <a:t>Paper By</a:t>
            </a:r>
            <a:endParaRPr sz="2000">
              <a:solidFill>
                <a:schemeClr val="lt1"/>
              </a:solidFill>
            </a:endParaRPr>
          </a:p>
          <a:p>
            <a:pPr indent="0" lvl="0" marL="0" marR="0" rtl="0" algn="l">
              <a:spcBef>
                <a:spcPts val="0"/>
              </a:spcBef>
              <a:spcAft>
                <a:spcPts val="0"/>
              </a:spcAft>
              <a:buNone/>
            </a:pPr>
            <a:r>
              <a:t/>
            </a:r>
            <a:endParaRPr sz="2000">
              <a:solidFill>
                <a:schemeClr val="lt1"/>
              </a:solidFill>
            </a:endParaRPr>
          </a:p>
          <a:p>
            <a:pPr indent="457200" lvl="0" marL="0" marR="0" rtl="0" algn="l">
              <a:spcBef>
                <a:spcPts val="0"/>
              </a:spcBef>
              <a:spcAft>
                <a:spcPts val="0"/>
              </a:spcAft>
              <a:buNone/>
            </a:pPr>
            <a:r>
              <a:rPr lang="en-US" sz="2000">
                <a:solidFill>
                  <a:schemeClr val="lt1"/>
                </a:solidFill>
              </a:rPr>
              <a:t>Yinhan Liu, Myle Ott, Naman Goyal, Jingfei Du et al., 2019</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101" name="Google Shape;101;p14"/>
          <p:cNvSpPr txBox="1"/>
          <p:nvPr/>
        </p:nvSpPr>
        <p:spPr>
          <a:xfrm>
            <a:off x="609600" y="2410438"/>
            <a:ext cx="10600200" cy="6927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After pre-training RoBERTa fine-tuning is same as that of BERT</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The model is evaluated on following downstream tasks similar to BERT</a:t>
            </a:r>
            <a:endParaRPr sz="1800">
              <a:solidFill>
                <a:schemeClr val="dk1"/>
              </a:solidFill>
            </a:endParaRPr>
          </a:p>
        </p:txBody>
      </p:sp>
      <p:pic>
        <p:nvPicPr>
          <p:cNvPr id="102" name="Google Shape;102;p14"/>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03" name="Google Shape;103;p14"/>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Experimental Setup (3)</a:t>
            </a:r>
            <a:endParaRPr sz="4800"/>
          </a:p>
        </p:txBody>
      </p:sp>
      <p:sp>
        <p:nvSpPr>
          <p:cNvPr id="104" name="Google Shape;104;p14"/>
          <p:cNvSpPr txBox="1"/>
          <p:nvPr/>
        </p:nvSpPr>
        <p:spPr>
          <a:xfrm>
            <a:off x="6096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Evaluation</a:t>
            </a:r>
            <a:endParaRPr sz="2400"/>
          </a:p>
        </p:txBody>
      </p:sp>
      <p:sp>
        <p:nvSpPr>
          <p:cNvPr id="105" name="Google Shape;105;p14"/>
          <p:cNvSpPr txBox="1"/>
          <p:nvPr/>
        </p:nvSpPr>
        <p:spPr>
          <a:xfrm>
            <a:off x="609600" y="335864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GLUE</a:t>
            </a:r>
            <a:endParaRPr sz="2400"/>
          </a:p>
        </p:txBody>
      </p:sp>
      <p:sp>
        <p:nvSpPr>
          <p:cNvPr id="106" name="Google Shape;106;p14"/>
          <p:cNvSpPr txBox="1"/>
          <p:nvPr/>
        </p:nvSpPr>
        <p:spPr>
          <a:xfrm>
            <a:off x="609600" y="3789963"/>
            <a:ext cx="10600200" cy="2772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Collection of 9 datasets for single-sentence or sentence-pair classification</a:t>
            </a:r>
            <a:endParaRPr sz="1800">
              <a:solidFill>
                <a:schemeClr val="dk1"/>
              </a:solidFill>
            </a:endParaRPr>
          </a:p>
        </p:txBody>
      </p:sp>
      <p:sp>
        <p:nvSpPr>
          <p:cNvPr id="107" name="Google Shape;107;p14"/>
          <p:cNvSpPr txBox="1"/>
          <p:nvPr/>
        </p:nvSpPr>
        <p:spPr>
          <a:xfrm>
            <a:off x="609600" y="422699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SQuAD</a:t>
            </a:r>
            <a:endParaRPr sz="2400"/>
          </a:p>
        </p:txBody>
      </p:sp>
      <p:sp>
        <p:nvSpPr>
          <p:cNvPr id="108" name="Google Shape;108;p14"/>
          <p:cNvSpPr txBox="1"/>
          <p:nvPr/>
        </p:nvSpPr>
        <p:spPr>
          <a:xfrm>
            <a:off x="609600" y="4649913"/>
            <a:ext cx="10600200" cy="2772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Answer question by extraction </a:t>
            </a:r>
            <a:r>
              <a:rPr lang="en-US" sz="1800">
                <a:solidFill>
                  <a:schemeClr val="dk1"/>
                </a:solidFill>
              </a:rPr>
              <a:t>relevant</a:t>
            </a:r>
            <a:r>
              <a:rPr lang="en-US" sz="1800">
                <a:solidFill>
                  <a:schemeClr val="dk1"/>
                </a:solidFill>
              </a:rPr>
              <a:t> span from context</a:t>
            </a:r>
            <a:endParaRPr sz="1800">
              <a:solidFill>
                <a:schemeClr val="dk1"/>
              </a:solidFill>
            </a:endParaRPr>
          </a:p>
        </p:txBody>
      </p:sp>
      <p:sp>
        <p:nvSpPr>
          <p:cNvPr id="109" name="Google Shape;109;p14"/>
          <p:cNvSpPr txBox="1"/>
          <p:nvPr/>
        </p:nvSpPr>
        <p:spPr>
          <a:xfrm>
            <a:off x="609600" y="506519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RACE</a:t>
            </a:r>
            <a:endParaRPr sz="2400"/>
          </a:p>
        </p:txBody>
      </p:sp>
      <p:sp>
        <p:nvSpPr>
          <p:cNvPr id="110" name="Google Shape;110;p14"/>
          <p:cNvSpPr txBox="1"/>
          <p:nvPr/>
        </p:nvSpPr>
        <p:spPr>
          <a:xfrm>
            <a:off x="609600" y="5488113"/>
            <a:ext cx="10600200" cy="6927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28,000 passages with 100,000 questions. </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Context is longer.</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5"/>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116" name="Google Shape;116;p15"/>
          <p:cNvSpPr txBox="1"/>
          <p:nvPr/>
        </p:nvSpPr>
        <p:spPr>
          <a:xfrm>
            <a:off x="609600" y="2410438"/>
            <a:ext cx="10600200" cy="1939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RoBERTa is trained by keeping the same configuration as BERT</a:t>
            </a:r>
            <a:r>
              <a:rPr baseline="-25000" lang="en-US" sz="1800">
                <a:solidFill>
                  <a:schemeClr val="dk1"/>
                </a:solidFill>
              </a:rPr>
              <a:t>Base  </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Number of Layers = 12</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Embedding Dimensions = 768</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Attention Heads = 12</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Number of parameters = 110 Million</a:t>
            </a:r>
            <a:endParaRPr sz="1800">
              <a:solidFill>
                <a:schemeClr val="dk1"/>
              </a:solidFill>
            </a:endParaRPr>
          </a:p>
        </p:txBody>
      </p:sp>
      <p:pic>
        <p:nvPicPr>
          <p:cNvPr id="117" name="Google Shape;117;p15"/>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18" name="Google Shape;118;p15"/>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Training Procedure Analysis</a:t>
            </a:r>
            <a:endParaRPr sz="4800"/>
          </a:p>
        </p:txBody>
      </p:sp>
      <p:sp>
        <p:nvSpPr>
          <p:cNvPr id="119" name="Google Shape;119;p15"/>
          <p:cNvSpPr txBox="1"/>
          <p:nvPr/>
        </p:nvSpPr>
        <p:spPr>
          <a:xfrm>
            <a:off x="6096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Base Configuration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6"/>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125" name="Google Shape;125;p16"/>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26" name="Google Shape;126;p16"/>
          <p:cNvSpPr txBox="1"/>
          <p:nvPr/>
        </p:nvSpPr>
        <p:spPr>
          <a:xfrm>
            <a:off x="609600" y="882600"/>
            <a:ext cx="10600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Training Procedure Analysis (2)</a:t>
            </a:r>
            <a:endParaRPr sz="4800"/>
          </a:p>
        </p:txBody>
      </p:sp>
      <p:sp>
        <p:nvSpPr>
          <p:cNvPr id="127" name="Google Shape;127;p16"/>
          <p:cNvSpPr txBox="1"/>
          <p:nvPr/>
        </p:nvSpPr>
        <p:spPr>
          <a:xfrm>
            <a:off x="6096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Static Vs Dynamic Masking</a:t>
            </a:r>
            <a:endParaRPr sz="2400"/>
          </a:p>
        </p:txBody>
      </p:sp>
      <p:pic>
        <p:nvPicPr>
          <p:cNvPr id="128" name="Google Shape;128;p16"/>
          <p:cNvPicPr preferRelativeResize="0"/>
          <p:nvPr/>
        </p:nvPicPr>
        <p:blipFill>
          <a:blip r:embed="rId5">
            <a:alphaModFix/>
          </a:blip>
          <a:stretch>
            <a:fillRect/>
          </a:stretch>
        </p:blipFill>
        <p:spPr>
          <a:xfrm>
            <a:off x="535000" y="2322445"/>
            <a:ext cx="70485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7"/>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35" name="Google Shape;135;p17"/>
          <p:cNvSpPr txBox="1"/>
          <p:nvPr/>
        </p:nvSpPr>
        <p:spPr>
          <a:xfrm>
            <a:off x="609600" y="882600"/>
            <a:ext cx="10600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Training Procedure Analysis (3)</a:t>
            </a:r>
            <a:endParaRPr sz="4800"/>
          </a:p>
        </p:txBody>
      </p:sp>
      <p:sp>
        <p:nvSpPr>
          <p:cNvPr id="136" name="Google Shape;136;p17"/>
          <p:cNvSpPr txBox="1"/>
          <p:nvPr/>
        </p:nvSpPr>
        <p:spPr>
          <a:xfrm>
            <a:off x="7294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Model Input Format and NSP</a:t>
            </a:r>
            <a:endParaRPr sz="2400"/>
          </a:p>
        </p:txBody>
      </p:sp>
      <p:sp>
        <p:nvSpPr>
          <p:cNvPr id="137" name="Google Shape;137;p17"/>
          <p:cNvSpPr txBox="1"/>
          <p:nvPr/>
        </p:nvSpPr>
        <p:spPr>
          <a:xfrm>
            <a:off x="609600" y="2410438"/>
            <a:ext cx="10600200" cy="1939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Next Sentence Prediction Task in BERT and recent developments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SEGMENT - PAIR + NSP</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SENTENCE - PAIR + NSP</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FULL - SENTENCES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DOC - SENTENCES</a:t>
            </a:r>
            <a:endParaRPr sz="1800">
              <a:solidFill>
                <a:schemeClr val="dk1"/>
              </a:solidFill>
            </a:endParaRPr>
          </a:p>
        </p:txBody>
      </p:sp>
      <p:pic>
        <p:nvPicPr>
          <p:cNvPr id="138" name="Google Shape;138;p17"/>
          <p:cNvPicPr preferRelativeResize="0"/>
          <p:nvPr/>
        </p:nvPicPr>
        <p:blipFill>
          <a:blip r:embed="rId5">
            <a:alphaModFix/>
          </a:blip>
          <a:stretch>
            <a:fillRect/>
          </a:stretch>
        </p:blipFill>
        <p:spPr>
          <a:xfrm>
            <a:off x="4736875" y="2928380"/>
            <a:ext cx="6006074" cy="312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8"/>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45" name="Google Shape;145;p18"/>
          <p:cNvSpPr txBox="1"/>
          <p:nvPr/>
        </p:nvSpPr>
        <p:spPr>
          <a:xfrm>
            <a:off x="609600" y="882600"/>
            <a:ext cx="10600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Training Procedure Analysis (4)</a:t>
            </a:r>
            <a:endParaRPr sz="4800"/>
          </a:p>
        </p:txBody>
      </p:sp>
      <p:sp>
        <p:nvSpPr>
          <p:cNvPr id="146" name="Google Shape;146;p18"/>
          <p:cNvSpPr txBox="1"/>
          <p:nvPr/>
        </p:nvSpPr>
        <p:spPr>
          <a:xfrm>
            <a:off x="7294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Training with larger batches</a:t>
            </a:r>
            <a:endParaRPr sz="2400"/>
          </a:p>
        </p:txBody>
      </p:sp>
      <p:sp>
        <p:nvSpPr>
          <p:cNvPr id="147" name="Google Shape;147;p18"/>
          <p:cNvSpPr txBox="1"/>
          <p:nvPr/>
        </p:nvSpPr>
        <p:spPr>
          <a:xfrm>
            <a:off x="609600" y="2410438"/>
            <a:ext cx="10600200" cy="15237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Past works have shown that NMTs trained on large mini-batches have better performance.</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Same is the case with BERT</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BERT was trained for 1M steps with batch size of 256</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Authors try to find a sweet spot for different steps and batch sizes</a:t>
            </a:r>
            <a:endParaRPr sz="1800">
              <a:solidFill>
                <a:schemeClr val="dk1"/>
              </a:solidFill>
            </a:endParaRPr>
          </a:p>
        </p:txBody>
      </p:sp>
      <p:pic>
        <p:nvPicPr>
          <p:cNvPr id="148" name="Google Shape;148;p18"/>
          <p:cNvPicPr preferRelativeResize="0"/>
          <p:nvPr/>
        </p:nvPicPr>
        <p:blipFill>
          <a:blip r:embed="rId5">
            <a:alphaModFix/>
          </a:blip>
          <a:stretch>
            <a:fillRect/>
          </a:stretch>
        </p:blipFill>
        <p:spPr>
          <a:xfrm>
            <a:off x="729400" y="4239988"/>
            <a:ext cx="5991225" cy="215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9"/>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154" name="Google Shape;154;p19"/>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155" name="Google Shape;155;p19"/>
          <p:cNvSpPr txBox="1"/>
          <p:nvPr/>
        </p:nvSpPr>
        <p:spPr>
          <a:xfrm>
            <a:off x="609600" y="882600"/>
            <a:ext cx="10600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Training Procedure Analysis (5)</a:t>
            </a:r>
            <a:endParaRPr sz="4800"/>
          </a:p>
        </p:txBody>
      </p:sp>
      <p:sp>
        <p:nvSpPr>
          <p:cNvPr id="156" name="Google Shape;156;p19"/>
          <p:cNvSpPr txBox="1"/>
          <p:nvPr/>
        </p:nvSpPr>
        <p:spPr>
          <a:xfrm>
            <a:off x="7294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Text Encoding</a:t>
            </a:r>
            <a:endParaRPr sz="2400"/>
          </a:p>
        </p:txBody>
      </p:sp>
      <p:sp>
        <p:nvSpPr>
          <p:cNvPr id="157" name="Google Shape;157;p19"/>
          <p:cNvSpPr txBox="1"/>
          <p:nvPr/>
        </p:nvSpPr>
        <p:spPr>
          <a:xfrm>
            <a:off x="609600" y="2410438"/>
            <a:ext cx="10600200" cy="1939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Character Level Byte Pair Encoding</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BERT has a vocabulary of 30k</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RoBERTa has a vocab of 50k words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Even though evidence suggests this is slightly worse, authors believe a standard encoding scheme is better than slight performance boosts.</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nvSpPr>
        <p:spPr>
          <a:xfrm>
            <a:off x="4639775" y="2234375"/>
            <a:ext cx="65325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6100">
                <a:solidFill>
                  <a:schemeClr val="dk1"/>
                </a:solidFill>
              </a:rPr>
              <a:t>There is room  for improvement in BERT !!</a:t>
            </a:r>
            <a:endParaRPr sz="4600"/>
          </a:p>
        </p:txBody>
      </p:sp>
      <p:pic>
        <p:nvPicPr>
          <p:cNvPr id="164" name="Google Shape;164;p20"/>
          <p:cNvPicPr preferRelativeResize="0"/>
          <p:nvPr/>
        </p:nvPicPr>
        <p:blipFill>
          <a:blip r:embed="rId3">
            <a:alphaModFix/>
          </a:blip>
          <a:stretch>
            <a:fillRect/>
          </a:stretch>
        </p:blipFill>
        <p:spPr>
          <a:xfrm>
            <a:off x="0" y="19"/>
            <a:ext cx="4639775" cy="619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10556413" y="6235641"/>
            <a:ext cx="1244600" cy="379385"/>
          </a:xfrm>
          <a:prstGeom prst="rect">
            <a:avLst/>
          </a:prstGeom>
          <a:noFill/>
          <a:ln>
            <a:noFill/>
          </a:ln>
        </p:spPr>
      </p:pic>
      <p:sp>
        <p:nvSpPr>
          <p:cNvPr id="170" name="Google Shape;170;p21"/>
          <p:cNvSpPr txBox="1"/>
          <p:nvPr/>
        </p:nvSpPr>
        <p:spPr>
          <a:xfrm>
            <a:off x="1404323" y="561160"/>
            <a:ext cx="9152100" cy="723300"/>
          </a:xfrm>
          <a:prstGeom prst="rect">
            <a:avLst/>
          </a:prstGeom>
          <a:noFill/>
          <a:ln>
            <a:noFill/>
          </a:ln>
        </p:spPr>
        <p:txBody>
          <a:bodyPr anchorCtr="0" anchor="t" bIns="45700" lIns="91425" spcFirstLastPara="1" rIns="91425" wrap="square" tIns="45700">
            <a:spAutoFit/>
          </a:bodyPr>
          <a:lstStyle/>
          <a:p>
            <a:pPr indent="0" lvl="0" marL="0" marR="0" rtl="0" algn="ctr">
              <a:lnSpc>
                <a:spcPct val="126296"/>
              </a:lnSpc>
              <a:spcBef>
                <a:spcPts val="0"/>
              </a:spcBef>
              <a:spcAft>
                <a:spcPts val="0"/>
              </a:spcAft>
              <a:buNone/>
            </a:pPr>
            <a:r>
              <a:rPr lang="en-US" sz="4100">
                <a:solidFill>
                  <a:srgbClr val="003DA5"/>
                </a:solidFill>
              </a:rPr>
              <a:t>RoBERTa</a:t>
            </a:r>
            <a:endParaRPr sz="4100">
              <a:solidFill>
                <a:srgbClr val="003DA5"/>
              </a:solidFill>
            </a:endParaRPr>
          </a:p>
        </p:txBody>
      </p:sp>
      <p:sp>
        <p:nvSpPr>
          <p:cNvPr id="171" name="Google Shape;171;p21"/>
          <p:cNvSpPr txBox="1"/>
          <p:nvPr/>
        </p:nvSpPr>
        <p:spPr>
          <a:xfrm>
            <a:off x="1177225" y="2429275"/>
            <a:ext cx="8556600" cy="29553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Char char="●"/>
            </a:pPr>
            <a:r>
              <a:rPr lang="en-US" sz="3000"/>
              <a:t>Trained with dynamic masking </a:t>
            </a:r>
            <a:endParaRPr sz="3000"/>
          </a:p>
          <a:p>
            <a:pPr indent="-419100" lvl="0" marL="457200" rtl="0" algn="l">
              <a:spcBef>
                <a:spcPts val="0"/>
              </a:spcBef>
              <a:spcAft>
                <a:spcPts val="0"/>
              </a:spcAft>
              <a:buSzPts val="3000"/>
              <a:buChar char="●"/>
            </a:pPr>
            <a:r>
              <a:rPr lang="en-US" sz="3000"/>
              <a:t>Full Sentences without NSP Loss</a:t>
            </a:r>
            <a:endParaRPr sz="3000"/>
          </a:p>
          <a:p>
            <a:pPr indent="-419100" lvl="0" marL="457200" rtl="0" algn="l">
              <a:spcBef>
                <a:spcPts val="0"/>
              </a:spcBef>
              <a:spcAft>
                <a:spcPts val="0"/>
              </a:spcAft>
              <a:buSzPts val="3000"/>
              <a:buChar char="●"/>
            </a:pPr>
            <a:r>
              <a:rPr lang="en-US" sz="3000"/>
              <a:t>Large Mini- Batches </a:t>
            </a:r>
            <a:endParaRPr sz="3000"/>
          </a:p>
          <a:p>
            <a:pPr indent="-419100" lvl="0" marL="457200" rtl="0" algn="l">
              <a:spcBef>
                <a:spcPts val="0"/>
              </a:spcBef>
              <a:spcAft>
                <a:spcPts val="0"/>
              </a:spcAft>
              <a:buSzPts val="3000"/>
              <a:buChar char="●"/>
            </a:pPr>
            <a:r>
              <a:rPr lang="en-US" sz="3000"/>
              <a:t>More Training Data (16Gb vs 160Gb)</a:t>
            </a:r>
            <a:endParaRPr sz="3000"/>
          </a:p>
          <a:p>
            <a:pPr indent="-419100" lvl="0" marL="457200" rtl="0" algn="l">
              <a:spcBef>
                <a:spcPts val="0"/>
              </a:spcBef>
              <a:spcAft>
                <a:spcPts val="0"/>
              </a:spcAft>
              <a:buSzPts val="3000"/>
              <a:buChar char="●"/>
            </a:pPr>
            <a:r>
              <a:rPr lang="en-US" sz="3000"/>
              <a:t>Larger byte level BPE</a:t>
            </a:r>
            <a:endParaRPr sz="3000"/>
          </a:p>
          <a:p>
            <a:pPr indent="-419100" lvl="0" marL="457200" rtl="0" algn="l">
              <a:spcBef>
                <a:spcPts val="0"/>
              </a:spcBef>
              <a:spcAft>
                <a:spcPts val="0"/>
              </a:spcAft>
              <a:buSzPts val="3000"/>
              <a:buChar char="●"/>
            </a:pPr>
            <a:r>
              <a:rPr lang="en-US" sz="3000"/>
              <a:t>Training the model Longer</a:t>
            </a:r>
            <a:endParaRPr sz="3000"/>
          </a:p>
        </p:txBody>
      </p:sp>
      <p:pic>
        <p:nvPicPr>
          <p:cNvPr id="172" name="Google Shape;172;p21"/>
          <p:cNvPicPr preferRelativeResize="0"/>
          <p:nvPr/>
        </p:nvPicPr>
        <p:blipFill>
          <a:blip r:embed="rId4">
            <a:alphaModFix/>
          </a:blip>
          <a:stretch>
            <a:fillRect/>
          </a:stretch>
        </p:blipFill>
        <p:spPr>
          <a:xfrm>
            <a:off x="8672050" y="0"/>
            <a:ext cx="3519950" cy="23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2"/>
          <p:cNvPicPr preferRelativeResize="0"/>
          <p:nvPr/>
        </p:nvPicPr>
        <p:blipFill>
          <a:blip r:embed="rId3">
            <a:alphaModFix/>
          </a:blip>
          <a:stretch>
            <a:fillRect/>
          </a:stretch>
        </p:blipFill>
        <p:spPr>
          <a:xfrm>
            <a:off x="2303300" y="1177275"/>
            <a:ext cx="5779875" cy="5569350"/>
          </a:xfrm>
          <a:prstGeom prst="rect">
            <a:avLst/>
          </a:prstGeom>
          <a:noFill/>
          <a:ln>
            <a:noFill/>
          </a:ln>
        </p:spPr>
      </p:pic>
      <p:sp>
        <p:nvSpPr>
          <p:cNvPr id="179" name="Google Shape;179;p22"/>
          <p:cNvSpPr txBox="1"/>
          <p:nvPr/>
        </p:nvSpPr>
        <p:spPr>
          <a:xfrm>
            <a:off x="691400" y="261625"/>
            <a:ext cx="9119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COMPARISON BETWEEN BERT AND RoBERTa</a:t>
            </a:r>
            <a:endParaRPr b="1" sz="2700"/>
          </a:p>
        </p:txBody>
      </p:sp>
      <p:cxnSp>
        <p:nvCxnSpPr>
          <p:cNvPr id="180" name="Google Shape;180;p22"/>
          <p:cNvCxnSpPr/>
          <p:nvPr/>
        </p:nvCxnSpPr>
        <p:spPr>
          <a:xfrm>
            <a:off x="8091325" y="1233325"/>
            <a:ext cx="37500" cy="549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DA5"/>
        </a:solidFill>
      </p:bgPr>
    </p:bg>
    <p:spTree>
      <p:nvGrpSpPr>
        <p:cNvPr id="184" name="Shape 184"/>
        <p:cNvGrpSpPr/>
        <p:nvPr/>
      </p:nvGrpSpPr>
      <p:grpSpPr>
        <a:xfrm>
          <a:off x="0" y="0"/>
          <a:ext cx="0" cy="0"/>
          <a:chOff x="0" y="0"/>
          <a:chExt cx="0" cy="0"/>
        </a:xfrm>
      </p:grpSpPr>
      <p:sp>
        <p:nvSpPr>
          <p:cNvPr id="185" name="Google Shape;185;p23"/>
          <p:cNvSpPr txBox="1"/>
          <p:nvPr/>
        </p:nvSpPr>
        <p:spPr>
          <a:xfrm>
            <a:off x="1518698" y="2183884"/>
            <a:ext cx="9152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6296"/>
              </a:lnSpc>
              <a:spcBef>
                <a:spcPts val="0"/>
              </a:spcBef>
              <a:spcAft>
                <a:spcPts val="0"/>
              </a:spcAft>
              <a:buNone/>
            </a:pPr>
            <a:r>
              <a:t/>
            </a:r>
            <a:endParaRPr/>
          </a:p>
        </p:txBody>
      </p:sp>
      <p:pic>
        <p:nvPicPr>
          <p:cNvPr id="186" name="Google Shape;186;p23"/>
          <p:cNvPicPr preferRelativeResize="0"/>
          <p:nvPr/>
        </p:nvPicPr>
        <p:blipFill rotWithShape="1">
          <a:blip r:embed="rId3">
            <a:alphaModFix/>
          </a:blip>
          <a:srcRect b="0" l="0" r="0" t="0"/>
          <a:stretch/>
        </p:blipFill>
        <p:spPr>
          <a:xfrm>
            <a:off x="5872221" y="1839951"/>
            <a:ext cx="444904" cy="203531"/>
          </a:xfrm>
          <a:prstGeom prst="rect">
            <a:avLst/>
          </a:prstGeom>
          <a:noFill/>
          <a:ln>
            <a:noFill/>
          </a:ln>
        </p:spPr>
      </p:pic>
      <p:pic>
        <p:nvPicPr>
          <p:cNvPr id="187" name="Google Shape;187;p23"/>
          <p:cNvPicPr preferRelativeResize="0"/>
          <p:nvPr/>
        </p:nvPicPr>
        <p:blipFill rotWithShape="1">
          <a:blip r:embed="rId4">
            <a:alphaModFix/>
          </a:blip>
          <a:srcRect b="0" l="0" r="0" t="0"/>
          <a:stretch/>
        </p:blipFill>
        <p:spPr>
          <a:xfrm>
            <a:off x="10556411" y="6248521"/>
            <a:ext cx="1244601" cy="378682"/>
          </a:xfrm>
          <a:prstGeom prst="rect">
            <a:avLst/>
          </a:prstGeom>
          <a:noFill/>
          <a:ln>
            <a:noFill/>
          </a:ln>
        </p:spPr>
      </p:pic>
      <p:pic>
        <p:nvPicPr>
          <p:cNvPr id="188" name="Google Shape;188;p23"/>
          <p:cNvPicPr preferRelativeResize="0"/>
          <p:nvPr/>
        </p:nvPicPr>
        <p:blipFill>
          <a:blip r:embed="rId5">
            <a:alphaModFix/>
          </a:blip>
          <a:stretch>
            <a:fillRect/>
          </a:stretch>
        </p:blipFill>
        <p:spPr>
          <a:xfrm>
            <a:off x="1908950" y="1795471"/>
            <a:ext cx="7439025" cy="3495675"/>
          </a:xfrm>
          <a:prstGeom prst="rect">
            <a:avLst/>
          </a:prstGeom>
          <a:noFill/>
          <a:ln>
            <a:noFill/>
          </a:ln>
        </p:spPr>
      </p:pic>
      <p:sp>
        <p:nvSpPr>
          <p:cNvPr id="189" name="Google Shape;189;p23"/>
          <p:cNvSpPr txBox="1"/>
          <p:nvPr/>
        </p:nvSpPr>
        <p:spPr>
          <a:xfrm>
            <a:off x="1214625" y="523225"/>
            <a:ext cx="6465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1"/>
                </a:solidFill>
              </a:rPr>
              <a:t>Development set results for RoBERTa</a:t>
            </a:r>
            <a:endParaRPr sz="2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DA5"/>
        </a:solidFill>
      </p:bgPr>
    </p:bg>
    <p:spTree>
      <p:nvGrpSpPr>
        <p:cNvPr id="27" name="Shape 27"/>
        <p:cNvGrpSpPr/>
        <p:nvPr/>
      </p:nvGrpSpPr>
      <p:grpSpPr>
        <a:xfrm>
          <a:off x="0" y="0"/>
          <a:ext cx="0" cy="0"/>
          <a:chOff x="0" y="0"/>
          <a:chExt cx="0" cy="0"/>
        </a:xfrm>
      </p:grpSpPr>
      <p:sp>
        <p:nvSpPr>
          <p:cNvPr id="28" name="Google Shape;28;p6"/>
          <p:cNvSpPr txBox="1"/>
          <p:nvPr/>
        </p:nvSpPr>
        <p:spPr>
          <a:xfrm>
            <a:off x="1036650" y="568050"/>
            <a:ext cx="101187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13666"/>
              </a:lnSpc>
              <a:spcBef>
                <a:spcPts val="0"/>
              </a:spcBef>
              <a:spcAft>
                <a:spcPts val="0"/>
              </a:spcAft>
              <a:buNone/>
            </a:pPr>
            <a:r>
              <a:rPr b="1" lang="en-US" sz="6000">
                <a:solidFill>
                  <a:schemeClr val="lt1"/>
                </a:solidFill>
              </a:rPr>
              <a:t>1 Line Paper Summary</a:t>
            </a:r>
            <a:endParaRPr/>
          </a:p>
        </p:txBody>
      </p:sp>
      <p:sp>
        <p:nvSpPr>
          <p:cNvPr id="29" name="Google Shape;29;p6"/>
          <p:cNvSpPr txBox="1"/>
          <p:nvPr/>
        </p:nvSpPr>
        <p:spPr>
          <a:xfrm>
            <a:off x="1036648" y="2213100"/>
            <a:ext cx="10118700" cy="147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BERT is undertrained. We will fine-tune the original BERT and change input and pre-training settings to achieve state-of-the-art results</a:t>
            </a:r>
            <a:endParaRPr sz="3000">
              <a:solidFill>
                <a:schemeClr val="lt1"/>
              </a:solidFill>
              <a:latin typeface="Arial"/>
              <a:ea typeface="Arial"/>
              <a:cs typeface="Arial"/>
              <a:sym typeface="Arial"/>
            </a:endParaRPr>
          </a:p>
        </p:txBody>
      </p:sp>
      <p:pic>
        <p:nvPicPr>
          <p:cNvPr id="30" name="Google Shape;30;p6"/>
          <p:cNvPicPr preferRelativeResize="0"/>
          <p:nvPr/>
        </p:nvPicPr>
        <p:blipFill rotWithShape="1">
          <a:blip r:embed="rId3">
            <a:alphaModFix/>
          </a:blip>
          <a:srcRect b="0" l="0" r="0" t="0"/>
          <a:stretch/>
        </p:blipFill>
        <p:spPr>
          <a:xfrm>
            <a:off x="9605904" y="5875634"/>
            <a:ext cx="1976492" cy="601366"/>
          </a:xfrm>
          <a:prstGeom prst="rect">
            <a:avLst/>
          </a:prstGeom>
          <a:noFill/>
          <a:ln>
            <a:noFill/>
          </a:ln>
        </p:spPr>
      </p:pic>
      <p:sp>
        <p:nvSpPr>
          <p:cNvPr id="31" name="Google Shape;31;p6"/>
          <p:cNvSpPr txBox="1"/>
          <p:nvPr/>
        </p:nvSpPr>
        <p:spPr>
          <a:xfrm>
            <a:off x="7124400" y="3737925"/>
            <a:ext cx="4985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rPr>
              <a:t>~ Authors of the paper</a:t>
            </a:r>
            <a:endParaRPr sz="20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4"/>
          <p:cNvPicPr preferRelativeResize="0"/>
          <p:nvPr/>
        </p:nvPicPr>
        <p:blipFill rotWithShape="1">
          <a:blip r:embed="rId3">
            <a:alphaModFix/>
          </a:blip>
          <a:srcRect b="0" l="0" r="0" t="0"/>
          <a:stretch/>
        </p:blipFill>
        <p:spPr>
          <a:xfrm>
            <a:off x="10556413" y="6235641"/>
            <a:ext cx="1244600" cy="379385"/>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609600" y="690455"/>
            <a:ext cx="280946" cy="128525"/>
          </a:xfrm>
          <a:prstGeom prst="rect">
            <a:avLst/>
          </a:prstGeom>
          <a:noFill/>
          <a:ln>
            <a:noFill/>
          </a:ln>
        </p:spPr>
      </p:pic>
      <p:sp>
        <p:nvSpPr>
          <p:cNvPr id="196" name="Google Shape;196;p24"/>
          <p:cNvSpPr txBox="1"/>
          <p:nvPr/>
        </p:nvSpPr>
        <p:spPr>
          <a:xfrm>
            <a:off x="890550" y="1092900"/>
            <a:ext cx="10691700" cy="52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solidFill>
                  <a:srgbClr val="003DA5"/>
                </a:solidFill>
              </a:rPr>
              <a:t>GLUE</a:t>
            </a:r>
            <a:endParaRPr b="1" sz="3100">
              <a:solidFill>
                <a:srgbClr val="003DA5"/>
              </a:solidFill>
            </a:endParaRPr>
          </a:p>
          <a:p>
            <a:pPr indent="0" lvl="0" marL="0" rtl="0" algn="l">
              <a:spcBef>
                <a:spcPts val="0"/>
              </a:spcBef>
              <a:spcAft>
                <a:spcPts val="0"/>
              </a:spcAft>
              <a:buNone/>
            </a:pPr>
            <a:r>
              <a:t/>
            </a:r>
            <a:endParaRPr sz="2100"/>
          </a:p>
          <a:p>
            <a:pPr indent="-412750" lvl="0" marL="457200" rtl="0" algn="l">
              <a:spcBef>
                <a:spcPts val="0"/>
              </a:spcBef>
              <a:spcAft>
                <a:spcPts val="0"/>
              </a:spcAft>
              <a:buClr>
                <a:schemeClr val="dk1"/>
              </a:buClr>
              <a:buSzPts val="2900"/>
              <a:buChar char="●"/>
            </a:pPr>
            <a:r>
              <a:rPr lang="en-US" sz="2700">
                <a:solidFill>
                  <a:schemeClr val="dk1"/>
                </a:solidFill>
                <a:highlight>
                  <a:schemeClr val="lt1"/>
                </a:highlight>
                <a:latin typeface="Roboto"/>
                <a:ea typeface="Roboto"/>
                <a:cs typeface="Roboto"/>
                <a:sym typeface="Roboto"/>
              </a:rPr>
              <a:t>GLUE (General Language Understanding Evaluation) is a benchmark for evaluating the performance of natural language processing models on a diverse range of tasks. </a:t>
            </a:r>
            <a:endParaRPr sz="27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2700">
              <a:solidFill>
                <a:schemeClr val="dk1"/>
              </a:solidFill>
              <a:highlight>
                <a:schemeClr val="lt1"/>
              </a:highlight>
              <a:latin typeface="Roboto"/>
              <a:ea typeface="Roboto"/>
              <a:cs typeface="Roboto"/>
              <a:sym typeface="Roboto"/>
            </a:endParaRPr>
          </a:p>
          <a:p>
            <a:pPr indent="-412750" lvl="0" marL="457200" rtl="0" algn="l">
              <a:spcBef>
                <a:spcPts val="0"/>
              </a:spcBef>
              <a:spcAft>
                <a:spcPts val="0"/>
              </a:spcAft>
              <a:buClr>
                <a:schemeClr val="dk1"/>
              </a:buClr>
              <a:buSzPts val="2900"/>
              <a:buChar char="●"/>
            </a:pPr>
            <a:r>
              <a:rPr lang="en-US" sz="2700">
                <a:solidFill>
                  <a:schemeClr val="dk1"/>
                </a:solidFill>
                <a:highlight>
                  <a:schemeClr val="lt1"/>
                </a:highlight>
                <a:latin typeface="Roboto"/>
                <a:ea typeface="Roboto"/>
                <a:cs typeface="Roboto"/>
                <a:sym typeface="Roboto"/>
              </a:rPr>
              <a:t>The benchmark provides a suite of tasks that cover a broad range of linguistic phenomena and include tasks such as sentiment analysis, question answering, and text classification.</a:t>
            </a:r>
            <a:endParaRPr sz="27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2700">
              <a:solidFill>
                <a:schemeClr val="dk1"/>
              </a:solidFill>
              <a:highlight>
                <a:schemeClr val="lt1"/>
              </a:highlight>
              <a:latin typeface="Roboto"/>
              <a:ea typeface="Roboto"/>
              <a:cs typeface="Roboto"/>
              <a:sym typeface="Roboto"/>
            </a:endParaRPr>
          </a:p>
          <a:p>
            <a:pPr indent="-400050" lvl="0" marL="457200" rtl="0" algn="l">
              <a:spcBef>
                <a:spcPts val="0"/>
              </a:spcBef>
              <a:spcAft>
                <a:spcPts val="0"/>
              </a:spcAft>
              <a:buClr>
                <a:schemeClr val="dk1"/>
              </a:buClr>
              <a:buSzPts val="2700"/>
              <a:buFont typeface="Roboto"/>
              <a:buChar char="●"/>
            </a:pPr>
            <a:r>
              <a:rPr lang="en-US" sz="2700">
                <a:solidFill>
                  <a:schemeClr val="dk1"/>
                </a:solidFill>
                <a:highlight>
                  <a:schemeClr val="lt1"/>
                </a:highlight>
                <a:latin typeface="Roboto"/>
                <a:ea typeface="Roboto"/>
                <a:cs typeface="Roboto"/>
                <a:sym typeface="Roboto"/>
              </a:rPr>
              <a:t>Two fine tuning settings are considered for GLUE - Single task,dev and ensembles, test</a:t>
            </a:r>
            <a:endParaRPr sz="2700">
              <a:solidFill>
                <a:schemeClr val="dk1"/>
              </a:solidFill>
              <a:highlight>
                <a:schemeClr val="lt1"/>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b="0" l="0" r="0" t="0"/>
          <a:stretch/>
        </p:blipFill>
        <p:spPr>
          <a:xfrm>
            <a:off x="10556413" y="6235641"/>
            <a:ext cx="1244600" cy="379385"/>
          </a:xfrm>
          <a:prstGeom prst="rect">
            <a:avLst/>
          </a:prstGeom>
          <a:noFill/>
          <a:ln>
            <a:noFill/>
          </a:ln>
        </p:spPr>
      </p:pic>
      <p:pic>
        <p:nvPicPr>
          <p:cNvPr id="202" name="Google Shape;202;p25"/>
          <p:cNvPicPr preferRelativeResize="0"/>
          <p:nvPr/>
        </p:nvPicPr>
        <p:blipFill rotWithShape="1">
          <a:blip r:embed="rId4">
            <a:alphaModFix/>
          </a:blip>
          <a:srcRect b="0" l="0" r="0" t="0"/>
          <a:stretch/>
        </p:blipFill>
        <p:spPr>
          <a:xfrm>
            <a:off x="609600" y="690455"/>
            <a:ext cx="280946" cy="128525"/>
          </a:xfrm>
          <a:prstGeom prst="rect">
            <a:avLst/>
          </a:prstGeom>
          <a:noFill/>
          <a:ln>
            <a:noFill/>
          </a:ln>
        </p:spPr>
      </p:pic>
      <p:sp>
        <p:nvSpPr>
          <p:cNvPr id="203" name="Google Shape;203;p25"/>
          <p:cNvSpPr txBox="1"/>
          <p:nvPr/>
        </p:nvSpPr>
        <p:spPr>
          <a:xfrm>
            <a:off x="609600" y="882591"/>
            <a:ext cx="9067200" cy="985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rPr>
              <a:t>GLUE RESULTS</a:t>
            </a:r>
            <a:endParaRPr b="1" sz="3200">
              <a:solidFill>
                <a:srgbClr val="003DA5"/>
              </a:solidFill>
            </a:endParaRPr>
          </a:p>
          <a:p>
            <a:pPr indent="0" lvl="0" marL="0" marR="0" rtl="0" algn="l">
              <a:spcBef>
                <a:spcPts val="0"/>
              </a:spcBef>
              <a:spcAft>
                <a:spcPts val="0"/>
              </a:spcAft>
              <a:buNone/>
            </a:pPr>
            <a:r>
              <a:t/>
            </a:r>
            <a:endParaRPr b="1" sz="3200">
              <a:solidFill>
                <a:srgbClr val="003DA5"/>
              </a:solidFill>
            </a:endParaRPr>
          </a:p>
        </p:txBody>
      </p:sp>
      <p:sp>
        <p:nvSpPr>
          <p:cNvPr id="204" name="Google Shape;204;p25"/>
          <p:cNvSpPr txBox="1"/>
          <p:nvPr/>
        </p:nvSpPr>
        <p:spPr>
          <a:xfrm>
            <a:off x="609600" y="1438645"/>
            <a:ext cx="90672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sp>
        <p:nvSpPr>
          <p:cNvPr id="205" name="Google Shape;205;p25"/>
          <p:cNvSpPr txBox="1"/>
          <p:nvPr/>
        </p:nvSpPr>
        <p:spPr>
          <a:xfrm>
            <a:off x="609600" y="4426848"/>
            <a:ext cx="109728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206" name="Google Shape;206;p25"/>
          <p:cNvPicPr preferRelativeResize="0"/>
          <p:nvPr/>
        </p:nvPicPr>
        <p:blipFill>
          <a:blip r:embed="rId5">
            <a:alphaModFix/>
          </a:blip>
          <a:stretch>
            <a:fillRect/>
          </a:stretch>
        </p:blipFill>
        <p:spPr>
          <a:xfrm>
            <a:off x="152400" y="2020207"/>
            <a:ext cx="11430000" cy="39603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6"/>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212" name="Google Shape;212;p26"/>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213" name="Google Shape;213;p26"/>
          <p:cNvSpPr txBox="1"/>
          <p:nvPr/>
        </p:nvSpPr>
        <p:spPr>
          <a:xfrm>
            <a:off x="1906050" y="672725"/>
            <a:ext cx="69702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rgbClr val="003DA5"/>
                </a:solidFill>
              </a:rPr>
              <a:t>SQuAD RESULTS:</a:t>
            </a:r>
            <a:endParaRPr b="1" sz="3300">
              <a:solidFill>
                <a:srgbClr val="003DA5"/>
              </a:solidFill>
            </a:endParaRPr>
          </a:p>
          <a:p>
            <a:pPr indent="0" lvl="0" marL="0" rtl="0" algn="l">
              <a:spcBef>
                <a:spcPts val="0"/>
              </a:spcBef>
              <a:spcAft>
                <a:spcPts val="0"/>
              </a:spcAft>
              <a:buNone/>
            </a:pPr>
            <a:r>
              <a:t/>
            </a:r>
            <a:endParaRPr/>
          </a:p>
        </p:txBody>
      </p:sp>
      <p:pic>
        <p:nvPicPr>
          <p:cNvPr id="214" name="Google Shape;214;p26"/>
          <p:cNvPicPr preferRelativeResize="0"/>
          <p:nvPr/>
        </p:nvPicPr>
        <p:blipFill>
          <a:blip r:embed="rId5">
            <a:alphaModFix/>
          </a:blip>
          <a:stretch>
            <a:fillRect/>
          </a:stretch>
        </p:blipFill>
        <p:spPr>
          <a:xfrm>
            <a:off x="1451975" y="1580825"/>
            <a:ext cx="8957975" cy="4020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220" name="Google Shape;220;p27"/>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221" name="Google Shape;221;p27"/>
          <p:cNvSpPr txBox="1"/>
          <p:nvPr/>
        </p:nvSpPr>
        <p:spPr>
          <a:xfrm>
            <a:off x="1906050" y="672725"/>
            <a:ext cx="69702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rgbClr val="003DA5"/>
                </a:solidFill>
              </a:rPr>
              <a:t>RACE</a:t>
            </a:r>
            <a:r>
              <a:rPr b="1" lang="en-US" sz="3300">
                <a:solidFill>
                  <a:srgbClr val="003DA5"/>
                </a:solidFill>
              </a:rPr>
              <a:t> RESULTS:</a:t>
            </a:r>
            <a:endParaRPr b="1" sz="3300">
              <a:solidFill>
                <a:srgbClr val="003DA5"/>
              </a:solidFill>
            </a:endParaRPr>
          </a:p>
          <a:p>
            <a:pPr indent="0" lvl="0" marL="0" rtl="0" algn="l">
              <a:spcBef>
                <a:spcPts val="0"/>
              </a:spcBef>
              <a:spcAft>
                <a:spcPts val="0"/>
              </a:spcAft>
              <a:buNone/>
            </a:pPr>
            <a:r>
              <a:t/>
            </a:r>
            <a:endParaRPr/>
          </a:p>
        </p:txBody>
      </p:sp>
      <p:pic>
        <p:nvPicPr>
          <p:cNvPr id="222" name="Google Shape;222;p27"/>
          <p:cNvPicPr preferRelativeResize="0"/>
          <p:nvPr/>
        </p:nvPicPr>
        <p:blipFill>
          <a:blip r:embed="rId5">
            <a:alphaModFix/>
          </a:blip>
          <a:stretch>
            <a:fillRect/>
          </a:stretch>
        </p:blipFill>
        <p:spPr>
          <a:xfrm>
            <a:off x="1757377" y="1823275"/>
            <a:ext cx="9387898" cy="416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8"/>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228" name="Google Shape;228;p28"/>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229" name="Google Shape;229;p28"/>
          <p:cNvSpPr txBox="1"/>
          <p:nvPr/>
        </p:nvSpPr>
        <p:spPr>
          <a:xfrm>
            <a:off x="1906050" y="672725"/>
            <a:ext cx="6970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rgbClr val="003DA5"/>
                </a:solidFill>
              </a:rPr>
              <a:t>CONCLUSION:</a:t>
            </a:r>
            <a:endParaRPr b="1" sz="3300">
              <a:solidFill>
                <a:srgbClr val="003DA5"/>
              </a:solidFill>
            </a:endParaRPr>
          </a:p>
          <a:p>
            <a:pPr indent="0" lvl="0" marL="0" rtl="0" algn="l">
              <a:spcBef>
                <a:spcPts val="0"/>
              </a:spcBef>
              <a:spcAft>
                <a:spcPts val="0"/>
              </a:spcAft>
              <a:buNone/>
            </a:pPr>
            <a:r>
              <a:t/>
            </a:r>
            <a:endParaRPr b="1" sz="3300">
              <a:solidFill>
                <a:srgbClr val="003DA5"/>
              </a:solidFill>
            </a:endParaRPr>
          </a:p>
          <a:p>
            <a:pPr indent="0" lvl="0" marL="0" rtl="0" algn="l">
              <a:spcBef>
                <a:spcPts val="0"/>
              </a:spcBef>
              <a:spcAft>
                <a:spcPts val="0"/>
              </a:spcAft>
              <a:buNone/>
            </a:pPr>
            <a:r>
              <a:t/>
            </a:r>
            <a:endParaRPr/>
          </a:p>
        </p:txBody>
      </p:sp>
      <p:sp>
        <p:nvSpPr>
          <p:cNvPr id="230" name="Google Shape;230;p28"/>
          <p:cNvSpPr txBox="1"/>
          <p:nvPr/>
        </p:nvSpPr>
        <p:spPr>
          <a:xfrm>
            <a:off x="1311500" y="1420775"/>
            <a:ext cx="10271100" cy="4833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When pretraining BERT models, a number of design decisions were evaluated, and it was determined that BERT's performance can be significantly enhanced by </a:t>
            </a:r>
            <a:r>
              <a:rPr b="1" lang="en-US" sz="2400"/>
              <a:t>training the model longer, with larger batches over more data; removing the next sentence prediction objective; training on longer sequences; and dynamically adjusting the masking.</a:t>
            </a:r>
            <a:endParaRPr b="1" sz="2400"/>
          </a:p>
          <a:p>
            <a:pPr indent="-381000" lvl="0" marL="457200" rtl="0" algn="l">
              <a:spcBef>
                <a:spcPts val="0"/>
              </a:spcBef>
              <a:spcAft>
                <a:spcPts val="0"/>
              </a:spcAft>
              <a:buSzPts val="2400"/>
              <a:buChar char="●"/>
            </a:pPr>
            <a:r>
              <a:rPr lang="en-US" sz="2400"/>
              <a:t>RoBERTa achieves state-of-the-art results on GLUE, RACE, and SQuAD without the need for multi-task fine-tuning for GLUE or additional data for SQuAD.</a:t>
            </a:r>
            <a:endParaRPr sz="2400"/>
          </a:p>
          <a:p>
            <a:pPr indent="-381000" lvl="0" marL="457200" rtl="0" algn="l">
              <a:spcBef>
                <a:spcPts val="0"/>
              </a:spcBef>
              <a:spcAft>
                <a:spcPts val="0"/>
              </a:spcAft>
              <a:buSzPts val="2400"/>
              <a:buChar char="●"/>
            </a:pPr>
            <a:r>
              <a:rPr lang="en-US" sz="2400"/>
              <a:t>These results demonstrate the significance of these formerly neglected design decisions and show that BERT's pretraining objective remains competitive in comparison to recently presented alternatives.</a:t>
            </a:r>
            <a:endParaRPr sz="2400"/>
          </a:p>
          <a:p>
            <a:pPr indent="0" lvl="0" marL="45720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9"/>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236" name="Google Shape;236;p29"/>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237" name="Google Shape;237;p29"/>
          <p:cNvSpPr txBox="1"/>
          <p:nvPr/>
        </p:nvSpPr>
        <p:spPr>
          <a:xfrm>
            <a:off x="2896425" y="690450"/>
            <a:ext cx="7194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rgbClr val="003DA5"/>
                </a:solidFill>
              </a:rPr>
              <a:t>THANK YOU !!</a:t>
            </a:r>
            <a:endParaRPr b="1" sz="6000">
              <a:solidFill>
                <a:srgbClr val="003DA5"/>
              </a:solidFill>
            </a:endParaRPr>
          </a:p>
          <a:p>
            <a:pPr indent="0" lvl="0" marL="0" rtl="0" algn="l">
              <a:spcBef>
                <a:spcPts val="0"/>
              </a:spcBef>
              <a:spcAft>
                <a:spcPts val="0"/>
              </a:spcAft>
              <a:buNone/>
            </a:pPr>
            <a:r>
              <a:t/>
            </a:r>
            <a:endParaRPr/>
          </a:p>
        </p:txBody>
      </p:sp>
      <p:pic>
        <p:nvPicPr>
          <p:cNvPr id="238" name="Google Shape;238;p29"/>
          <p:cNvPicPr preferRelativeResize="0"/>
          <p:nvPr/>
        </p:nvPicPr>
        <p:blipFill>
          <a:blip r:embed="rId5">
            <a:alphaModFix/>
          </a:blip>
          <a:stretch>
            <a:fillRect/>
          </a:stretch>
        </p:blipFill>
        <p:spPr>
          <a:xfrm>
            <a:off x="3307100" y="2405950"/>
            <a:ext cx="4978400" cy="373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pic>
        <p:nvPicPr>
          <p:cNvPr descr="A close up of a logo&#10;&#10;Description automatically generated" id="36" name="Google Shape;36;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7" name="Google Shape;37;p7"/>
          <p:cNvPicPr preferRelativeResize="0"/>
          <p:nvPr/>
        </p:nvPicPr>
        <p:blipFill rotWithShape="1">
          <a:blip r:embed="rId4">
            <a:alphaModFix/>
          </a:blip>
          <a:srcRect b="0" l="0" r="0" t="0"/>
          <a:stretch/>
        </p:blipFill>
        <p:spPr>
          <a:xfrm>
            <a:off x="10556411" y="6248521"/>
            <a:ext cx="1244601" cy="378682"/>
          </a:xfrm>
          <a:prstGeom prst="rect">
            <a:avLst/>
          </a:prstGeom>
          <a:noFill/>
          <a:ln>
            <a:noFill/>
          </a:ln>
        </p:spPr>
      </p:pic>
      <p:sp>
        <p:nvSpPr>
          <p:cNvPr id="38" name="Google Shape;38;p7"/>
          <p:cNvSpPr txBox="1"/>
          <p:nvPr/>
        </p:nvSpPr>
        <p:spPr>
          <a:xfrm>
            <a:off x="544551" y="162759"/>
            <a:ext cx="6991800" cy="1015800"/>
          </a:xfrm>
          <a:prstGeom prst="rect">
            <a:avLst/>
          </a:prstGeom>
          <a:noFill/>
          <a:ln>
            <a:noFill/>
          </a:ln>
        </p:spPr>
        <p:txBody>
          <a:bodyPr anchorCtr="0" anchor="t" bIns="0" lIns="0" spcFirstLastPara="1" rIns="0" wrap="square" tIns="91425">
            <a:spAutoFit/>
          </a:bodyPr>
          <a:lstStyle/>
          <a:p>
            <a:pPr indent="0" lvl="0" marL="0" marR="0" rtl="0" algn="l">
              <a:lnSpc>
                <a:spcPct val="113666"/>
              </a:lnSpc>
              <a:spcBef>
                <a:spcPts val="0"/>
              </a:spcBef>
              <a:spcAft>
                <a:spcPts val="0"/>
              </a:spcAft>
              <a:buNone/>
            </a:pPr>
            <a:r>
              <a:rPr b="1" lang="en-US" sz="6000">
                <a:solidFill>
                  <a:schemeClr val="lt1"/>
                </a:solidFill>
              </a:rPr>
              <a:t>Index</a:t>
            </a:r>
            <a:endParaRPr b="1"/>
          </a:p>
        </p:txBody>
      </p:sp>
      <p:sp>
        <p:nvSpPr>
          <p:cNvPr id="39" name="Google Shape;39;p7"/>
          <p:cNvSpPr txBox="1"/>
          <p:nvPr/>
        </p:nvSpPr>
        <p:spPr>
          <a:xfrm>
            <a:off x="617551" y="1684101"/>
            <a:ext cx="4538100" cy="4340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Abstract</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Introduction</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Background</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Experimental Setup</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Training Procedure Analysis</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RoBERTa</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Related Work</a:t>
            </a:r>
            <a:endParaRPr sz="2400">
              <a:solidFill>
                <a:schemeClr val="lt1"/>
              </a:solidFill>
            </a:endParaRPr>
          </a:p>
          <a:p>
            <a:pPr indent="-381000" lvl="0" marL="457200" marR="0" rtl="0" algn="l">
              <a:lnSpc>
                <a:spcPct val="150000"/>
              </a:lnSpc>
              <a:spcBef>
                <a:spcPts val="0"/>
              </a:spcBef>
              <a:spcAft>
                <a:spcPts val="0"/>
              </a:spcAft>
              <a:buClr>
                <a:schemeClr val="lt1"/>
              </a:buClr>
              <a:buSzPts val="2400"/>
              <a:buChar char="●"/>
            </a:pPr>
            <a:r>
              <a:rPr lang="en-US" sz="2400">
                <a:solidFill>
                  <a:schemeClr val="lt1"/>
                </a:solidFill>
              </a:rPr>
              <a:t>Conclusion</a:t>
            </a:r>
            <a:endParaRPr sz="2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8"/>
          <p:cNvPicPr preferRelativeResize="0"/>
          <p:nvPr/>
        </p:nvPicPr>
        <p:blipFill rotWithShape="1">
          <a:blip r:embed="rId3">
            <a:alphaModFix/>
          </a:blip>
          <a:srcRect b="0" l="0" r="0" t="0"/>
          <a:stretch/>
        </p:blipFill>
        <p:spPr>
          <a:xfrm>
            <a:off x="10556413" y="6235641"/>
            <a:ext cx="1244600" cy="379385"/>
          </a:xfrm>
          <a:prstGeom prst="rect">
            <a:avLst/>
          </a:prstGeom>
          <a:noFill/>
          <a:ln>
            <a:noFill/>
          </a:ln>
        </p:spPr>
      </p:pic>
      <p:sp>
        <p:nvSpPr>
          <p:cNvPr id="45" name="Google Shape;45;p8"/>
          <p:cNvSpPr txBox="1"/>
          <p:nvPr/>
        </p:nvSpPr>
        <p:spPr>
          <a:xfrm>
            <a:off x="609600" y="2043750"/>
            <a:ext cx="10600200" cy="2770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SzPts val="1800"/>
              <a:buChar char="●"/>
            </a:pPr>
            <a:r>
              <a:rPr lang="en-US" sz="1800">
                <a:solidFill>
                  <a:schemeClr val="dk1"/>
                </a:solidFill>
              </a:rPr>
              <a:t>Language model pretraining has led to significant performance gains.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Several </a:t>
            </a:r>
            <a:r>
              <a:rPr lang="en-US" sz="1800">
                <a:solidFill>
                  <a:schemeClr val="dk1"/>
                </a:solidFill>
              </a:rPr>
              <a:t>challenges</a:t>
            </a:r>
            <a:r>
              <a:rPr lang="en-US" sz="1800">
                <a:solidFill>
                  <a:schemeClr val="dk1"/>
                </a:solidFill>
              </a:rPr>
              <a:t> when comparing these approaches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Computationally Expensive </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Private Datasets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Hyperparameter Choices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BERT was significantly undertrained</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Authors believe to match or exceed the performance after BERT (including GPT and GPT2)</a:t>
            </a:r>
            <a:endParaRPr sz="1800">
              <a:solidFill>
                <a:schemeClr val="dk1"/>
              </a:solidFill>
            </a:endParaRPr>
          </a:p>
        </p:txBody>
      </p:sp>
      <p:pic>
        <p:nvPicPr>
          <p:cNvPr id="46" name="Google Shape;46;p8"/>
          <p:cNvPicPr preferRelativeResize="0"/>
          <p:nvPr/>
        </p:nvPicPr>
        <p:blipFill rotWithShape="1">
          <a:blip r:embed="rId4">
            <a:alphaModFix/>
          </a:blip>
          <a:srcRect b="0" l="0" r="0" t="0"/>
          <a:stretch/>
        </p:blipFill>
        <p:spPr>
          <a:xfrm>
            <a:off x="609600" y="690455"/>
            <a:ext cx="280946" cy="128525"/>
          </a:xfrm>
          <a:prstGeom prst="rect">
            <a:avLst/>
          </a:prstGeom>
          <a:noFill/>
          <a:ln>
            <a:noFill/>
          </a:ln>
        </p:spPr>
      </p:pic>
      <p:sp>
        <p:nvSpPr>
          <p:cNvPr id="47" name="Google Shape;47;p8"/>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Abstract</a:t>
            </a:r>
            <a:endParaRPr b="1"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53" name="Google Shape;53;p9"/>
          <p:cNvSpPr txBox="1"/>
          <p:nvPr/>
        </p:nvSpPr>
        <p:spPr>
          <a:xfrm>
            <a:off x="609600" y="2043750"/>
            <a:ext cx="10600200" cy="2770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Self-Training Models like BERT, BART, GPT are all the rage right now.</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Large Model == Interpretability Issue</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Language models go through 2 steps of training</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Pre-training</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Fine-Tuning</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Authors believed BERT was undertrained and propose a new training method in the paper</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b="1" lang="en-US" sz="1800" u="sng">
                <a:solidFill>
                  <a:schemeClr val="dk1"/>
                </a:solidFill>
              </a:rPr>
              <a:t>R</a:t>
            </a:r>
            <a:r>
              <a:rPr lang="en-US" sz="1800">
                <a:solidFill>
                  <a:schemeClr val="dk1"/>
                </a:solidFill>
              </a:rPr>
              <a:t>obustly </a:t>
            </a:r>
            <a:r>
              <a:rPr b="1" lang="en-US" sz="1800" u="sng">
                <a:solidFill>
                  <a:schemeClr val="dk1"/>
                </a:solidFill>
              </a:rPr>
              <a:t>o</a:t>
            </a:r>
            <a:r>
              <a:rPr lang="en-US" sz="1800">
                <a:solidFill>
                  <a:schemeClr val="dk1"/>
                </a:solidFill>
              </a:rPr>
              <a:t>ptimized </a:t>
            </a:r>
            <a:r>
              <a:rPr b="1" lang="en-US" sz="1800" u="sng">
                <a:solidFill>
                  <a:schemeClr val="dk1"/>
                </a:solidFill>
              </a:rPr>
              <a:t>BERT</a:t>
            </a:r>
            <a:r>
              <a:rPr lang="en-US" sz="1800">
                <a:solidFill>
                  <a:schemeClr val="dk1"/>
                </a:solidFill>
              </a:rPr>
              <a:t> </a:t>
            </a:r>
            <a:r>
              <a:rPr b="1" lang="en-US" sz="1800" u="sng">
                <a:solidFill>
                  <a:schemeClr val="dk1"/>
                </a:solidFill>
              </a:rPr>
              <a:t>a</a:t>
            </a:r>
            <a:r>
              <a:rPr lang="en-US" sz="1800">
                <a:solidFill>
                  <a:schemeClr val="dk1"/>
                </a:solidFill>
              </a:rPr>
              <a:t>pproach or </a:t>
            </a:r>
            <a:r>
              <a:rPr b="1" lang="en-US" sz="1800">
                <a:solidFill>
                  <a:schemeClr val="dk1"/>
                </a:solidFill>
              </a:rPr>
              <a:t>RoBERTa</a:t>
            </a:r>
            <a:endParaRPr b="1" sz="1800">
              <a:solidFill>
                <a:schemeClr val="dk1"/>
              </a:solidFill>
            </a:endParaRPr>
          </a:p>
        </p:txBody>
      </p:sp>
      <p:pic>
        <p:nvPicPr>
          <p:cNvPr id="54" name="Google Shape;54;p9"/>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55" name="Google Shape;55;p9"/>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Introduction</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0"/>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61" name="Google Shape;61;p10"/>
          <p:cNvSpPr txBox="1"/>
          <p:nvPr/>
        </p:nvSpPr>
        <p:spPr>
          <a:xfrm>
            <a:off x="609600" y="2410438"/>
            <a:ext cx="10600200" cy="15237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Training the model longer, with bigger batches, and more data</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Removing the NSP objective</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Training on longer Sequences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Using dynamic masking as a pre-training objective </a:t>
            </a:r>
            <a:r>
              <a:rPr lang="en-US" sz="1800">
                <a:solidFill>
                  <a:schemeClr val="dk1"/>
                </a:solidFill>
              </a:rPr>
              <a:t>instead of static masking</a:t>
            </a:r>
            <a:endParaRPr sz="1800">
              <a:solidFill>
                <a:schemeClr val="dk1"/>
              </a:solidFill>
            </a:endParaRPr>
          </a:p>
        </p:txBody>
      </p:sp>
      <p:pic>
        <p:nvPicPr>
          <p:cNvPr id="62" name="Google Shape;62;p10"/>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63" name="Google Shape;63;p10"/>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Introduction (2)</a:t>
            </a:r>
            <a:endParaRPr sz="4800"/>
          </a:p>
        </p:txBody>
      </p:sp>
      <p:sp>
        <p:nvSpPr>
          <p:cNvPr id="64" name="Google Shape;64;p10"/>
          <p:cNvSpPr txBox="1"/>
          <p:nvPr/>
        </p:nvSpPr>
        <p:spPr>
          <a:xfrm>
            <a:off x="609600" y="176634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Modifications Suggested for RoBERTa</a:t>
            </a:r>
            <a:endParaRPr sz="2400"/>
          </a:p>
        </p:txBody>
      </p:sp>
      <p:sp>
        <p:nvSpPr>
          <p:cNvPr id="65" name="Google Shape;65;p10"/>
          <p:cNvSpPr txBox="1"/>
          <p:nvPr/>
        </p:nvSpPr>
        <p:spPr>
          <a:xfrm>
            <a:off x="609600" y="437174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Contributions of the paper</a:t>
            </a:r>
            <a:endParaRPr sz="2400"/>
          </a:p>
        </p:txBody>
      </p:sp>
      <p:sp>
        <p:nvSpPr>
          <p:cNvPr id="66" name="Google Shape;66;p10"/>
          <p:cNvSpPr txBox="1"/>
          <p:nvPr/>
        </p:nvSpPr>
        <p:spPr>
          <a:xfrm>
            <a:off x="609600" y="4953288"/>
            <a:ext cx="10600200" cy="15237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BERT Design Choices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Novel Dataset</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Dynamic Masking as pre-training</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Pre-trained and fine-tuned model</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1"/>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pic>
        <p:nvPicPr>
          <p:cNvPr id="72" name="Google Shape;72;p11"/>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73" name="Google Shape;73;p11"/>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Background</a:t>
            </a:r>
            <a:endParaRPr sz="4800"/>
          </a:p>
        </p:txBody>
      </p:sp>
      <p:sp>
        <p:nvSpPr>
          <p:cNvPr id="74" name="Google Shape;74;p11"/>
          <p:cNvSpPr txBox="1"/>
          <p:nvPr/>
        </p:nvSpPr>
        <p:spPr>
          <a:xfrm>
            <a:off x="857250" y="17930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Setup</a:t>
            </a:r>
            <a:endParaRPr b="1" sz="2400">
              <a:solidFill>
                <a:srgbClr val="003DA5"/>
              </a:solidFill>
            </a:endParaRPr>
          </a:p>
        </p:txBody>
      </p:sp>
      <p:sp>
        <p:nvSpPr>
          <p:cNvPr id="75" name="Google Shape;75;p11"/>
          <p:cNvSpPr txBox="1"/>
          <p:nvPr/>
        </p:nvSpPr>
        <p:spPr>
          <a:xfrm>
            <a:off x="857250" y="3468745"/>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Dataset</a:t>
            </a:r>
            <a:endParaRPr sz="2400"/>
          </a:p>
        </p:txBody>
      </p:sp>
      <p:sp>
        <p:nvSpPr>
          <p:cNvPr id="76" name="Google Shape;76;p11"/>
          <p:cNvSpPr txBox="1"/>
          <p:nvPr/>
        </p:nvSpPr>
        <p:spPr>
          <a:xfrm>
            <a:off x="857250" y="2347158"/>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Architecture</a:t>
            </a:r>
            <a:endParaRPr b="1" sz="2400">
              <a:solidFill>
                <a:srgbClr val="003DA5"/>
              </a:solidFill>
            </a:endParaRPr>
          </a:p>
        </p:txBody>
      </p:sp>
      <p:sp>
        <p:nvSpPr>
          <p:cNvPr id="77" name="Google Shape;77;p11"/>
          <p:cNvSpPr txBox="1"/>
          <p:nvPr/>
        </p:nvSpPr>
        <p:spPr>
          <a:xfrm>
            <a:off x="857250" y="2907958"/>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Training Objectives</a:t>
            </a:r>
            <a:endParaRPr b="1" sz="2400">
              <a:solidFill>
                <a:srgbClr val="003DA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2"/>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83" name="Google Shape;83;p12"/>
          <p:cNvSpPr txBox="1"/>
          <p:nvPr/>
        </p:nvSpPr>
        <p:spPr>
          <a:xfrm>
            <a:off x="609600" y="2410438"/>
            <a:ext cx="10600200" cy="31863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BERT was implemented in FAIRSEQ with original architecture and hyperparameters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Changes were made to</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Peak Learning Rate</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Number of </a:t>
            </a:r>
            <a:r>
              <a:rPr lang="en-US" sz="1800">
                <a:solidFill>
                  <a:schemeClr val="dk1"/>
                </a:solidFill>
              </a:rPr>
              <a:t>warm up</a:t>
            </a:r>
            <a:r>
              <a:rPr lang="en-US" sz="1800">
                <a:solidFill>
                  <a:schemeClr val="dk1"/>
                </a:solidFill>
              </a:rPr>
              <a:t> steps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Adam Epsilon Term</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β2 Term was changed from 0.999 to 0.98</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Training is done with full length sequences unlike BERT that randomly injects short sequences.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Training is done on 8x32GB NVIDIA V100 GPUs</a:t>
            </a:r>
            <a:endParaRPr sz="1800">
              <a:solidFill>
                <a:schemeClr val="dk1"/>
              </a:solidFill>
            </a:endParaRPr>
          </a:p>
        </p:txBody>
      </p:sp>
      <p:pic>
        <p:nvPicPr>
          <p:cNvPr id="84" name="Google Shape;84;p12"/>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85" name="Google Shape;85;p12"/>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Experimental</a:t>
            </a:r>
            <a:r>
              <a:rPr b="1" lang="en-US" sz="4800">
                <a:solidFill>
                  <a:srgbClr val="003DA5"/>
                </a:solidFill>
              </a:rPr>
              <a:t> Setup</a:t>
            </a:r>
            <a:endParaRPr sz="4800"/>
          </a:p>
        </p:txBody>
      </p:sp>
      <p:sp>
        <p:nvSpPr>
          <p:cNvPr id="86" name="Google Shape;86;p12"/>
          <p:cNvSpPr txBox="1"/>
          <p:nvPr/>
        </p:nvSpPr>
        <p:spPr>
          <a:xfrm>
            <a:off x="6096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BERT Implementation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3">
            <a:alphaModFix/>
          </a:blip>
          <a:srcRect b="0" l="0" r="0" t="0"/>
          <a:stretch/>
        </p:blipFill>
        <p:spPr>
          <a:xfrm>
            <a:off x="10556413" y="6235641"/>
            <a:ext cx="1244601" cy="379385"/>
          </a:xfrm>
          <a:prstGeom prst="rect">
            <a:avLst/>
          </a:prstGeom>
          <a:noFill/>
          <a:ln>
            <a:noFill/>
          </a:ln>
        </p:spPr>
      </p:pic>
      <p:sp>
        <p:nvSpPr>
          <p:cNvPr id="92" name="Google Shape;92;p13"/>
          <p:cNvSpPr txBox="1"/>
          <p:nvPr/>
        </p:nvSpPr>
        <p:spPr>
          <a:xfrm>
            <a:off x="609600" y="2410438"/>
            <a:ext cx="10600200" cy="2770500"/>
          </a:xfrm>
          <a:prstGeom prst="rect">
            <a:avLst/>
          </a:prstGeom>
          <a:noFill/>
          <a:ln>
            <a:noFill/>
          </a:ln>
        </p:spPr>
        <p:txBody>
          <a:bodyPr anchorCtr="0" anchor="t" bIns="0" lIns="0" spcFirstLastPara="1" rIns="0" wrap="square" tIns="0">
            <a:sp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Pre-training of large language models depend heavily on dataset.</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Authors tried to create a new dataset that is </a:t>
            </a:r>
            <a:r>
              <a:rPr lang="en-US" sz="1800">
                <a:solidFill>
                  <a:schemeClr val="dk1"/>
                </a:solidFill>
              </a:rPr>
              <a:t>combination</a:t>
            </a:r>
            <a:r>
              <a:rPr lang="en-US" sz="1800">
                <a:solidFill>
                  <a:schemeClr val="dk1"/>
                </a:solidFill>
              </a:rPr>
              <a:t> of the following 5 datasets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BOOKCORPUS + English Wikipedia 		- 16GB</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CC - News 								- 76GB</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Open WebText</a:t>
            </a:r>
            <a:r>
              <a:rPr lang="en-US" sz="1800">
                <a:solidFill>
                  <a:schemeClr val="dk1"/>
                </a:solidFill>
              </a:rPr>
              <a:t>							- 38GB</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rPr>
              <a:t>STORIES								- 31GB</a:t>
            </a:r>
            <a:endParaRPr sz="1800">
              <a:solidFill>
                <a:schemeClr val="dk1"/>
              </a:solidFill>
            </a:endParaRPr>
          </a:p>
          <a:p>
            <a:pPr indent="457200" lvl="0" marL="0" marR="0" rtl="0" algn="l">
              <a:lnSpc>
                <a:spcPct val="150000"/>
              </a:lnSpc>
              <a:spcBef>
                <a:spcPts val="0"/>
              </a:spcBef>
              <a:spcAft>
                <a:spcPts val="0"/>
              </a:spcAft>
              <a:buNone/>
            </a:pPr>
            <a:r>
              <a:rPr lang="en-US" sz="1800">
                <a:solidFill>
                  <a:schemeClr val="dk1"/>
                </a:solidFill>
              </a:rPr>
              <a:t>Total										~160 GB</a:t>
            </a:r>
            <a:endParaRPr sz="1800">
              <a:solidFill>
                <a:schemeClr val="dk1"/>
              </a:solidFill>
            </a:endParaRPr>
          </a:p>
        </p:txBody>
      </p:sp>
      <p:pic>
        <p:nvPicPr>
          <p:cNvPr id="93" name="Google Shape;93;p13"/>
          <p:cNvPicPr preferRelativeResize="0"/>
          <p:nvPr/>
        </p:nvPicPr>
        <p:blipFill rotWithShape="1">
          <a:blip r:embed="rId4">
            <a:alphaModFix/>
          </a:blip>
          <a:srcRect b="0" l="0" r="0" t="0"/>
          <a:stretch/>
        </p:blipFill>
        <p:spPr>
          <a:xfrm>
            <a:off x="609600" y="690455"/>
            <a:ext cx="280944" cy="128525"/>
          </a:xfrm>
          <a:prstGeom prst="rect">
            <a:avLst/>
          </a:prstGeom>
          <a:noFill/>
          <a:ln>
            <a:noFill/>
          </a:ln>
        </p:spPr>
      </p:pic>
      <p:sp>
        <p:nvSpPr>
          <p:cNvPr id="94" name="Google Shape;94;p13"/>
          <p:cNvSpPr txBox="1"/>
          <p:nvPr/>
        </p:nvSpPr>
        <p:spPr>
          <a:xfrm>
            <a:off x="609600" y="882591"/>
            <a:ext cx="90672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003DA5"/>
                </a:solidFill>
              </a:rPr>
              <a:t>Experimental Setup (2)</a:t>
            </a:r>
            <a:endParaRPr sz="4800"/>
          </a:p>
        </p:txBody>
      </p:sp>
      <p:sp>
        <p:nvSpPr>
          <p:cNvPr id="95" name="Google Shape;95;p13"/>
          <p:cNvSpPr txBox="1"/>
          <p:nvPr/>
        </p:nvSpPr>
        <p:spPr>
          <a:xfrm>
            <a:off x="609600" y="1831320"/>
            <a:ext cx="90672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003DA5"/>
                </a:solidFill>
              </a:rPr>
              <a:t>Dataset Changes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CR-Bas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